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notesSlides/notesSlide12.xml" ContentType="application/vnd.openxmlformats-officedocument.presentationml.notesSlide+xml"/>
  <Override PartName="/ppt/charts/chart18.xml" ContentType="application/vnd.openxmlformats-officedocument.drawingml.chart+xml"/>
  <Override PartName="/ppt/notesSlides/notesSlide1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4.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29.xml" ContentType="application/vnd.openxmlformats-officedocument.drawingml.chart+xml"/>
  <Override PartName="/ppt/theme/themeOverride3.xml" ContentType="application/vnd.openxmlformats-officedocument.themeOverride+xml"/>
  <Override PartName="/ppt/charts/chart30.xml" ContentType="application/vnd.openxmlformats-officedocument.drawingml.chart+xml"/>
  <Override PartName="/ppt/theme/themeOverride4.xml" ContentType="application/vnd.openxmlformats-officedocument.themeOverride+xml"/>
  <Override PartName="/ppt/charts/chart31.xml" ContentType="application/vnd.openxmlformats-officedocument.drawingml.chart+xml"/>
  <Override PartName="/ppt/theme/themeOverride5.xml" ContentType="application/vnd.openxmlformats-officedocument.themeOverride+xml"/>
  <Override PartName="/ppt/charts/chart32.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20.xml" ContentType="application/vnd.openxmlformats-officedocument.presentationml.notesSlide+xml"/>
  <Override PartName="/ppt/charts/chart35.xml" ContentType="application/vnd.openxmlformats-officedocument.drawingml.chart+xml"/>
  <Override PartName="/ppt/theme/themeOverride6.xml" ContentType="application/vnd.openxmlformats-officedocument.themeOverride+xml"/>
  <Override PartName="/ppt/notesSlides/notesSlide21.xml" ContentType="application/vnd.openxmlformats-officedocument.presentationml.notesSlide+xml"/>
  <Override PartName="/ppt/charts/chart36.xml" ContentType="application/vnd.openxmlformats-officedocument.drawingml.chart+xml"/>
  <Override PartName="/ppt/theme/themeOverride7.xml" ContentType="application/vnd.openxmlformats-officedocument.themeOverride+xml"/>
  <Override PartName="/ppt/notesSlides/notesSlide22.xml" ContentType="application/vnd.openxmlformats-officedocument.presentationml.notesSlide+xml"/>
  <Override PartName="/ppt/charts/chart37.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38.xml" ContentType="application/vnd.openxmlformats-officedocument.drawingml.chart+xml"/>
  <Override PartName="/ppt/theme/themeOverride9.xml" ContentType="application/vnd.openxmlformats-officedocument.themeOverride+xml"/>
  <Override PartName="/ppt/notesSlides/notesSlide24.xml" ContentType="application/vnd.openxmlformats-officedocument.presentationml.notesSlide+xml"/>
  <Override PartName="/ppt/charts/chart39.xml" ContentType="application/vnd.openxmlformats-officedocument.drawingml.chart+xml"/>
  <Override PartName="/ppt/theme/themeOverride10.xml" ContentType="application/vnd.openxmlformats-officedocument.themeOverride+xml"/>
  <Override PartName="/ppt/charts/chart40.xml" ContentType="application/vnd.openxmlformats-officedocument.drawingml.chart+xml"/>
  <Override PartName="/ppt/notesSlides/notesSlide25.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6.xml" ContentType="application/vnd.openxmlformats-officedocument.presentationml.notesSlide+xml"/>
  <Override PartName="/ppt/charts/chart43.xml" ContentType="application/vnd.openxmlformats-officedocument.drawingml.chart+xml"/>
  <Override PartName="/ppt/notesSlides/notesSlide27.xml" ContentType="application/vnd.openxmlformats-officedocument.presentationml.notesSlide+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notesSlides/notesSlide29.xml" ContentType="application/vnd.openxmlformats-officedocument.presentationml.notesSlide+xml"/>
  <Override PartName="/ppt/charts/chart46.xml" ContentType="application/vnd.openxmlformats-officedocument.drawingml.chart+xml"/>
  <Override PartName="/ppt/notesSlides/notesSlide30.xml" ContentType="application/vnd.openxmlformats-officedocument.presentationml.notesSlide+xml"/>
  <Override PartName="/ppt/charts/chart47.xml" ContentType="application/vnd.openxmlformats-officedocument.drawingml.chart+xml"/>
  <Override PartName="/ppt/theme/themeOverride11.xml" ContentType="application/vnd.openxmlformats-officedocument.themeOverrid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32.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3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notesSlides/notesSlide34.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notesSlides/notesSlide35.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theme/themeOverride12.xml" ContentType="application/vnd.openxmlformats-officedocument.themeOverride+xml"/>
  <Override PartName="/ppt/charts/chart61.xml" ContentType="application/vnd.openxmlformats-officedocument.drawingml.chart+xml"/>
  <Override PartName="/ppt/notesSlides/notesSlide36.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7.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38.xml" ContentType="application/vnd.openxmlformats-officedocument.presentationml.notesSlide+xml"/>
  <Override PartName="/ppt/charts/chart71.xml" ContentType="application/vnd.openxmlformats-officedocument.drawingml.chart+xml"/>
  <Override PartName="/ppt/theme/themeOverride13.xml" ContentType="application/vnd.openxmlformats-officedocument.themeOverride+xml"/>
  <Override PartName="/ppt/notesSlides/notesSlide39.xml" ContentType="application/vnd.openxmlformats-officedocument.presentationml.notesSlide+xml"/>
  <Override PartName="/ppt/charts/chart72.xml" ContentType="application/vnd.openxmlformats-officedocument.drawingml.chart+xml"/>
  <Override PartName="/ppt/theme/themeOverride14.xml" ContentType="application/vnd.openxmlformats-officedocument.themeOverride+xml"/>
  <Override PartName="/ppt/notesSlides/notesSlide40.xml" ContentType="application/vnd.openxmlformats-officedocument.presentationml.notesSlide+xml"/>
  <Override PartName="/ppt/charts/chart73.xml" ContentType="application/vnd.openxmlformats-officedocument.drawingml.chart+xml"/>
  <Override PartName="/ppt/theme/themeOverride15.xml" ContentType="application/vnd.openxmlformats-officedocument.themeOverride+xml"/>
  <Override PartName="/ppt/charts/chart74.xml" ContentType="application/vnd.openxmlformats-officedocument.drawingml.chart+xml"/>
  <Override PartName="/ppt/notesSlides/notesSlide41.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2.xml" ContentType="application/vnd.openxmlformats-officedocument.presentationml.notesSlide+xml"/>
  <Override PartName="/ppt/charts/chart77.xml" ContentType="application/vnd.openxmlformats-officedocument.drawingml.chart+xml"/>
  <Override PartName="/ppt/theme/themeOverride16.xml" ContentType="application/vnd.openxmlformats-officedocument.themeOverride+xml"/>
  <Override PartName="/ppt/notesSlides/notesSlide43.xml" ContentType="application/vnd.openxmlformats-officedocument.presentationml.notesSlide+xml"/>
  <Override PartName="/ppt/charts/chart78.xml" ContentType="application/vnd.openxmlformats-officedocument.drawingml.chart+xml"/>
  <Override PartName="/ppt/theme/themeOverride17.xml" ContentType="application/vnd.openxmlformats-officedocument.themeOverride+xml"/>
  <Override PartName="/ppt/notesSlides/notesSlide44.xml" ContentType="application/vnd.openxmlformats-officedocument.presentationml.notesSlide+xml"/>
  <Override PartName="/ppt/charts/chart79.xml" ContentType="application/vnd.openxmlformats-officedocument.drawingml.chart+xml"/>
  <Override PartName="/ppt/theme/themeOverride18.xml" ContentType="application/vnd.openxmlformats-officedocument.themeOverride+xml"/>
  <Override PartName="/ppt/charts/chart80.xml" ContentType="application/vnd.openxmlformats-officedocument.drawingml.chart+xml"/>
  <Override PartName="/ppt/notesSlides/notesSlide45.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notesSlides/notesSlide46.xml" ContentType="application/vnd.openxmlformats-officedocument.presentationml.notesSlide+xml"/>
  <Override PartName="/ppt/charts/chart87.xml" ContentType="application/vnd.openxmlformats-officedocument.drawingml.chart+xml"/>
  <Override PartName="/ppt/notesSlides/notesSlide47.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colors11.xml" ContentType="application/vnd.ms-office.chartcolorstyle+xml"/>
  <Override PartName="/ppt/charts/style11.xml" ContentType="application/vnd.ms-office.chart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handoutMasterIdLst>
    <p:handoutMasterId r:id="rId83"/>
  </p:handoutMasterIdLst>
  <p:sldIdLst>
    <p:sldId id="565" r:id="rId5"/>
    <p:sldId id="637" r:id="rId6"/>
    <p:sldId id="568" r:id="rId7"/>
    <p:sldId id="649" r:id="rId8"/>
    <p:sldId id="642" r:id="rId9"/>
    <p:sldId id="698" r:id="rId10"/>
    <p:sldId id="699" r:id="rId11"/>
    <p:sldId id="679" r:id="rId12"/>
    <p:sldId id="700" r:id="rId13"/>
    <p:sldId id="606" r:id="rId14"/>
    <p:sldId id="655" r:id="rId15"/>
    <p:sldId id="666" r:id="rId16"/>
    <p:sldId id="690" r:id="rId17"/>
    <p:sldId id="552" r:id="rId18"/>
    <p:sldId id="680" r:id="rId19"/>
    <p:sldId id="551" r:id="rId20"/>
    <p:sldId id="681" r:id="rId21"/>
    <p:sldId id="553" r:id="rId22"/>
    <p:sldId id="643" r:id="rId23"/>
    <p:sldId id="522" r:id="rId24"/>
    <p:sldId id="684" r:id="rId25"/>
    <p:sldId id="608" r:id="rId26"/>
    <p:sldId id="688" r:id="rId27"/>
    <p:sldId id="694" r:id="rId28"/>
    <p:sldId id="587" r:id="rId29"/>
    <p:sldId id="607" r:id="rId30"/>
    <p:sldId id="609" r:id="rId31"/>
    <p:sldId id="651" r:id="rId32"/>
    <p:sldId id="610" r:id="rId33"/>
    <p:sldId id="685" r:id="rId34"/>
    <p:sldId id="619" r:id="rId35"/>
    <p:sldId id="667" r:id="rId36"/>
    <p:sldId id="652" r:id="rId37"/>
    <p:sldId id="656" r:id="rId38"/>
    <p:sldId id="653" r:id="rId39"/>
    <p:sldId id="657" r:id="rId40"/>
    <p:sldId id="586" r:id="rId41"/>
    <p:sldId id="695" r:id="rId42"/>
    <p:sldId id="555" r:id="rId43"/>
    <p:sldId id="605" r:id="rId44"/>
    <p:sldId id="668" r:id="rId45"/>
    <p:sldId id="669" r:id="rId46"/>
    <p:sldId id="628" r:id="rId47"/>
    <p:sldId id="601" r:id="rId48"/>
    <p:sldId id="696" r:id="rId49"/>
    <p:sldId id="638" r:id="rId50"/>
    <p:sldId id="554" r:id="rId51"/>
    <p:sldId id="613" r:id="rId52"/>
    <p:sldId id="697" r:id="rId53"/>
    <p:sldId id="670" r:id="rId54"/>
    <p:sldId id="615" r:id="rId55"/>
    <p:sldId id="616" r:id="rId56"/>
    <p:sldId id="576" r:id="rId57"/>
    <p:sldId id="577" r:id="rId58"/>
    <p:sldId id="663" r:id="rId59"/>
    <p:sldId id="578" r:id="rId60"/>
    <p:sldId id="563" r:id="rId61"/>
    <p:sldId id="664" r:id="rId62"/>
    <p:sldId id="662" r:id="rId63"/>
    <p:sldId id="675" r:id="rId64"/>
    <p:sldId id="641" r:id="rId65"/>
    <p:sldId id="621" r:id="rId66"/>
    <p:sldId id="665" r:id="rId67"/>
    <p:sldId id="557" r:id="rId68"/>
    <p:sldId id="562" r:id="rId69"/>
    <p:sldId id="689" r:id="rId70"/>
    <p:sldId id="644" r:id="rId71"/>
    <p:sldId id="579" r:id="rId72"/>
    <p:sldId id="691" r:id="rId73"/>
    <p:sldId id="671" r:id="rId74"/>
    <p:sldId id="672" r:id="rId75"/>
    <p:sldId id="584" r:id="rId76"/>
    <p:sldId id="673" r:id="rId77"/>
    <p:sldId id="593" r:id="rId78"/>
    <p:sldId id="678" r:id="rId79"/>
    <p:sldId id="677" r:id="rId80"/>
    <p:sldId id="312" r:id="rId81"/>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097">
          <p15:clr>
            <a:srgbClr val="A4A3A4"/>
          </p15:clr>
        </p15:guide>
        <p15:guide id="8" orient="horz" pos="975">
          <p15:clr>
            <a:srgbClr val="A4A3A4"/>
          </p15:clr>
        </p15:guide>
        <p15:guide id="9" orient="horz" pos="229">
          <p15:clr>
            <a:srgbClr val="A4A3A4"/>
          </p15:clr>
        </p15:guide>
        <p15:guide id="10" orient="horz" pos="4532">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pos="4233">
          <p15:clr>
            <a:srgbClr val="A4A3A4"/>
          </p15:clr>
        </p15:guide>
        <p15:guide id="17" pos="113">
          <p15:clr>
            <a:srgbClr val="A4A3A4"/>
          </p15:clr>
        </p15:guide>
        <p15:guide id="18" pos="8361">
          <p15:clr>
            <a:srgbClr val="A4A3A4"/>
          </p15:clr>
        </p15:guide>
        <p15:guide id="19" pos="8243">
          <p15:clr>
            <a:srgbClr val="A4A3A4"/>
          </p15:clr>
        </p15:guide>
        <p15:guide id="20" pos="5715">
          <p15:clr>
            <a:srgbClr val="A4A3A4"/>
          </p15:clr>
        </p15:guide>
        <p15:guide id="21" pos="3035">
          <p15:clr>
            <a:srgbClr val="A4A3A4"/>
          </p15:clr>
        </p15:guide>
        <p15:guide id="22" pos="5431">
          <p15:clr>
            <a:srgbClr val="A4A3A4"/>
          </p15:clr>
        </p15:guide>
        <p15:guide id="23" pos="8134">
          <p15:clr>
            <a:srgbClr val="A4A3A4"/>
          </p15:clr>
        </p15:guide>
        <p15:guide id="24" pos="4092">
          <p15:clr>
            <a:srgbClr val="A4A3A4"/>
          </p15:clr>
        </p15:guide>
        <p15:guide id="25" pos="4369">
          <p15:clr>
            <a:srgbClr val="A4A3A4"/>
          </p15:clr>
        </p15:guide>
        <p15:guide id="26" pos="2736">
          <p15:clr>
            <a:srgbClr val="A4A3A4"/>
          </p15:clr>
        </p15:guide>
        <p15:guide id="27" pos="15">
          <p15:clr>
            <a:srgbClr val="A4A3A4"/>
          </p15:clr>
        </p15:guide>
        <p15:guide id="28" pos="363">
          <p15:clr>
            <a:srgbClr val="A4A3A4"/>
          </p15:clr>
        </p15:guide>
        <p15:guide id="29" pos="232">
          <p15:clr>
            <a:srgbClr val="A4A3A4"/>
          </p15:clr>
        </p15:guide>
      </p15:sldGuideLst>
    </p:ext>
    <p:ext uri="{2D200454-40CA-4A62-9FC3-DE9A4176ACB9}">
      <p15:notesGuideLst xmlns=""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a Vranjanac" initials="MV" lastIdx="33" clrIdx="0"/>
  <p:cmAuthor id="2" name="MilicaS" initials="M" lastIdx="19" clrIdx="1"/>
  <p:cmAuthor id="3" name="Nikola" initials="N" lastIdx="1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85D"/>
    <a:srgbClr val="005250"/>
    <a:srgbClr val="006666"/>
    <a:srgbClr val="004644"/>
    <a:srgbClr val="C00000"/>
    <a:srgbClr val="6E6E71"/>
    <a:srgbClr val="A6A6A6"/>
    <a:srgbClr val="007681"/>
    <a:srgbClr val="CB333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BAA75-7C13-43DB-A8FE-E677360CEC3A}" v="174" dt="2020-12-02T17:58:00.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4306" autoAdjust="0"/>
  </p:normalViewPr>
  <p:slideViewPr>
    <p:cSldViewPr snapToObjects="1" showGuides="1">
      <p:cViewPr>
        <p:scale>
          <a:sx n="86" d="100"/>
          <a:sy n="86" d="100"/>
        </p:scale>
        <p:origin x="-91" y="187"/>
      </p:cViewPr>
      <p:guideLst>
        <p:guide orient="horz" pos="2381"/>
        <p:guide orient="horz" pos="113"/>
        <p:guide orient="horz" pos="4649"/>
        <p:guide orient="horz" pos="3787"/>
        <p:guide orient="horz" pos="4422"/>
        <p:guide orient="horz" pos="4299"/>
        <p:guide orient="horz" pos="1097"/>
        <p:guide orient="horz" pos="975"/>
        <p:guide orient="horz" pos="229"/>
        <p:guide orient="horz" pos="4532"/>
        <p:guide orient="horz" pos="346"/>
        <p:guide orient="horz" pos="460"/>
        <p:guide orient="horz" pos="4184"/>
        <p:guide orient="horz" pos="4071"/>
        <p:guide orient="horz" pos="839"/>
        <p:guide pos="4233"/>
        <p:guide pos="113"/>
        <p:guide pos="8361"/>
        <p:guide pos="8243"/>
        <p:guide pos="5715"/>
        <p:guide pos="3035"/>
        <p:guide pos="5431"/>
        <p:guide pos="8134"/>
        <p:guide pos="4092"/>
        <p:guide pos="4369"/>
        <p:guide pos="2736"/>
        <p:guide pos="15"/>
        <p:guide pos="363"/>
        <p:guide pos="232"/>
      </p:guideLst>
    </p:cSldViewPr>
  </p:slideViewPr>
  <p:notesTextViewPr>
    <p:cViewPr>
      <p:scale>
        <a:sx n="1" d="1"/>
        <a:sy n="1" d="1"/>
      </p:scale>
      <p:origin x="0" y="0"/>
    </p:cViewPr>
  </p:notesTextViewPr>
  <p:sorterViewPr>
    <p:cViewPr>
      <p:scale>
        <a:sx n="100" d="100"/>
        <a:sy n="100" d="100"/>
      </p:scale>
      <p:origin x="0" y="10314"/>
    </p:cViewPr>
  </p:sorterViewPr>
  <p:notesViewPr>
    <p:cSldViewPr snapToObjects="1" showGuides="1">
      <p:cViewPr>
        <p:scale>
          <a:sx n="69" d="100"/>
          <a:sy n="69" d="100"/>
        </p:scale>
        <p:origin x="2496" y="-582"/>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89"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90" Type="http://schemas.microsoft.com/office/2015/10/relationships/revisionInfo" Target="revisionInfo.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jislav Mihailovic" userId="e645eee0-a464-4e56-a54a-a2899c5cbb6d" providerId="ADAL" clId="{150BAA75-7C13-43DB-A8FE-E677360CEC3A}"/>
    <pc:docChg chg="undo custSel addSld delSld modSld">
      <pc:chgData name="Vojislav Mihailovic" userId="e645eee0-a464-4e56-a54a-a2899c5cbb6d" providerId="ADAL" clId="{150BAA75-7C13-43DB-A8FE-E677360CEC3A}" dt="2020-12-02T17:58:01.894" v="437" actId="2696"/>
      <pc:docMkLst>
        <pc:docMk/>
      </pc:docMkLst>
      <pc:sldChg chg="modSp del mod">
        <pc:chgData name="Vojislav Mihailovic" userId="e645eee0-a464-4e56-a54a-a2899c5cbb6d" providerId="ADAL" clId="{150BAA75-7C13-43DB-A8FE-E677360CEC3A}" dt="2020-12-02T17:55:55.205" v="425" actId="2696"/>
        <pc:sldMkLst>
          <pc:docMk/>
          <pc:sldMk cId="4177953433" sldId="548"/>
        </pc:sldMkLst>
        <pc:graphicFrameChg chg="mod">
          <ac:chgData name="Vojislav Mihailovic" userId="e645eee0-a464-4e56-a54a-a2899c5cbb6d" providerId="ADAL" clId="{150BAA75-7C13-43DB-A8FE-E677360CEC3A}" dt="2020-12-02T16:40:26.355" v="27"/>
          <ac:graphicFrameMkLst>
            <pc:docMk/>
            <pc:sldMk cId="4177953433" sldId="548"/>
            <ac:graphicFrameMk id="11" creationId="{5158B4AD-AD9D-4CC2-9DD2-AD9398F1B3D1}"/>
          </ac:graphicFrameMkLst>
        </pc:graphicFrameChg>
      </pc:sldChg>
      <pc:sldChg chg="addSp delSp modSp del">
        <pc:chgData name="Vojislav Mihailovic" userId="e645eee0-a464-4e56-a54a-a2899c5cbb6d" providerId="ADAL" clId="{150BAA75-7C13-43DB-A8FE-E677360CEC3A}" dt="2020-12-02T17:57:36.781" v="434" actId="2696"/>
        <pc:sldMkLst>
          <pc:docMk/>
          <pc:sldMk cId="2701652491" sldId="549"/>
        </pc:sldMkLst>
        <pc:graphicFrameChg chg="mod">
          <ac:chgData name="Vojislav Mihailovic" userId="e645eee0-a464-4e56-a54a-a2899c5cbb6d" providerId="ADAL" clId="{150BAA75-7C13-43DB-A8FE-E677360CEC3A}" dt="2020-12-02T16:43:01.662" v="35" actId="207"/>
          <ac:graphicFrameMkLst>
            <pc:docMk/>
            <pc:sldMk cId="2701652491" sldId="549"/>
            <ac:graphicFrameMk id="11" creationId="{5158B4AD-AD9D-4CC2-9DD2-AD9398F1B3D1}"/>
          </ac:graphicFrameMkLst>
        </pc:graphicFrameChg>
        <pc:graphicFrameChg chg="mod">
          <ac:chgData name="Vojislav Mihailovic" userId="e645eee0-a464-4e56-a54a-a2899c5cbb6d" providerId="ADAL" clId="{150BAA75-7C13-43DB-A8FE-E677360CEC3A}" dt="2020-12-02T16:43:08.940" v="36" actId="1076"/>
          <ac:graphicFrameMkLst>
            <pc:docMk/>
            <pc:sldMk cId="2701652491" sldId="549"/>
            <ac:graphicFrameMk id="12" creationId="{7EBF1BBD-AAAD-45CB-B424-37E2C89DA803}"/>
          </ac:graphicFrameMkLst>
        </pc:graphicFrameChg>
        <pc:graphicFrameChg chg="add del">
          <ac:chgData name="Vojislav Mihailovic" userId="e645eee0-a464-4e56-a54a-a2899c5cbb6d" providerId="ADAL" clId="{150BAA75-7C13-43DB-A8FE-E677360CEC3A}" dt="2020-12-02T17:57:19.291" v="430"/>
          <ac:graphicFrameMkLst>
            <pc:docMk/>
            <pc:sldMk cId="2701652491" sldId="549"/>
            <ac:graphicFrameMk id="13" creationId="{CEB20492-4B4A-43BC-A63B-ECC3793F3681}"/>
          </ac:graphicFrameMkLst>
        </pc:graphicFrameChg>
        <pc:graphicFrameChg chg="add del">
          <ac:chgData name="Vojislav Mihailovic" userId="e645eee0-a464-4e56-a54a-a2899c5cbb6d" providerId="ADAL" clId="{150BAA75-7C13-43DB-A8FE-E677360CEC3A}" dt="2020-12-02T17:57:24.175" v="432"/>
          <ac:graphicFrameMkLst>
            <pc:docMk/>
            <pc:sldMk cId="2701652491" sldId="549"/>
            <ac:graphicFrameMk id="16" creationId="{E2F95D15-E9D9-4F37-8477-9BA822E15D53}"/>
          </ac:graphicFrameMkLst>
        </pc:graphicFrameChg>
      </pc:sldChg>
      <pc:sldChg chg="modSp del">
        <pc:chgData name="Vojislav Mihailovic" userId="e645eee0-a464-4e56-a54a-a2899c5cbb6d" providerId="ADAL" clId="{150BAA75-7C13-43DB-A8FE-E677360CEC3A}" dt="2020-12-02T17:58:01.894" v="437" actId="2696"/>
        <pc:sldMkLst>
          <pc:docMk/>
          <pc:sldMk cId="2062522522" sldId="550"/>
        </pc:sldMkLst>
        <pc:graphicFrameChg chg="mod">
          <ac:chgData name="Vojislav Mihailovic" userId="e645eee0-a464-4e56-a54a-a2899c5cbb6d" providerId="ADAL" clId="{150BAA75-7C13-43DB-A8FE-E677360CEC3A}" dt="2020-12-02T16:47:29.582" v="43"/>
          <ac:graphicFrameMkLst>
            <pc:docMk/>
            <pc:sldMk cId="2062522522" sldId="550"/>
            <ac:graphicFrameMk id="11" creationId="{5158B4AD-AD9D-4CC2-9DD2-AD9398F1B3D1}"/>
          </ac:graphicFrameMkLst>
        </pc:graphicFrameChg>
      </pc:sldChg>
      <pc:sldChg chg="modSp mod delCm">
        <pc:chgData name="Vojislav Mihailovic" userId="e645eee0-a464-4e56-a54a-a2899c5cbb6d" providerId="ADAL" clId="{150BAA75-7C13-43DB-A8FE-E677360CEC3A}" dt="2020-12-02T17:25:37.184" v="321" actId="207"/>
        <pc:sldMkLst>
          <pc:docMk/>
          <pc:sldMk cId="2850479343" sldId="554"/>
        </pc:sldMkLst>
        <pc:graphicFrameChg chg="mod">
          <ac:chgData name="Vojislav Mihailovic" userId="e645eee0-a464-4e56-a54a-a2899c5cbb6d" providerId="ADAL" clId="{150BAA75-7C13-43DB-A8FE-E677360CEC3A}" dt="2020-12-02T17:25:37.184" v="321" actId="207"/>
          <ac:graphicFrameMkLst>
            <pc:docMk/>
            <pc:sldMk cId="2850479343" sldId="554"/>
            <ac:graphicFrameMk id="13" creationId="{5EF84F3A-BEE1-4D31-AB7B-C3BB53F868D4}"/>
          </ac:graphicFrameMkLst>
        </pc:graphicFrameChg>
      </pc:sldChg>
      <pc:sldChg chg="modSp mod delCm">
        <pc:chgData name="Vojislav Mihailovic" userId="e645eee0-a464-4e56-a54a-a2899c5cbb6d" providerId="ADAL" clId="{150BAA75-7C13-43DB-A8FE-E677360CEC3A}" dt="2020-12-02T17:43:10.129" v="395" actId="1592"/>
        <pc:sldMkLst>
          <pc:docMk/>
          <pc:sldMk cId="995006630" sldId="557"/>
        </pc:sldMkLst>
        <pc:graphicFrameChg chg="mod">
          <ac:chgData name="Vojislav Mihailovic" userId="e645eee0-a464-4e56-a54a-a2899c5cbb6d" providerId="ADAL" clId="{150BAA75-7C13-43DB-A8FE-E677360CEC3A}" dt="2020-12-02T17:41:34.359" v="386" actId="207"/>
          <ac:graphicFrameMkLst>
            <pc:docMk/>
            <pc:sldMk cId="995006630" sldId="557"/>
            <ac:graphicFrameMk id="15" creationId="{FCFC335A-05D7-4C68-BDBB-B6E967623D60}"/>
          </ac:graphicFrameMkLst>
        </pc:graphicFrameChg>
      </pc:sldChg>
      <pc:sldChg chg="modSp">
        <pc:chgData name="Vojislav Mihailovic" userId="e645eee0-a464-4e56-a54a-a2899c5cbb6d" providerId="ADAL" clId="{150BAA75-7C13-43DB-A8FE-E677360CEC3A}" dt="2020-12-02T17:35:22.833" v="375" actId="208"/>
        <pc:sldMkLst>
          <pc:docMk/>
          <pc:sldMk cId="3133802075" sldId="563"/>
        </pc:sldMkLst>
        <pc:graphicFrameChg chg="mod">
          <ac:chgData name="Vojislav Mihailovic" userId="e645eee0-a464-4e56-a54a-a2899c5cbb6d" providerId="ADAL" clId="{150BAA75-7C13-43DB-A8FE-E677360CEC3A}" dt="2020-12-02T17:35:22.833" v="375" actId="208"/>
          <ac:graphicFrameMkLst>
            <pc:docMk/>
            <pc:sldMk cId="3133802075" sldId="563"/>
            <ac:graphicFrameMk id="6" creationId="{25DD7B78-A6EF-4C74-B5A6-B6C2D87DCC54}"/>
          </ac:graphicFrameMkLst>
        </pc:graphicFrameChg>
      </pc:sldChg>
      <pc:sldChg chg="modSp">
        <pc:chgData name="Vojislav Mihailovic" userId="e645eee0-a464-4e56-a54a-a2899c5cbb6d" providerId="ADAL" clId="{150BAA75-7C13-43DB-A8FE-E677360CEC3A}" dt="2020-12-02T17:26:51.363" v="329" actId="404"/>
        <pc:sldMkLst>
          <pc:docMk/>
          <pc:sldMk cId="3361921351" sldId="576"/>
        </pc:sldMkLst>
        <pc:graphicFrameChg chg="mod">
          <ac:chgData name="Vojislav Mihailovic" userId="e645eee0-a464-4e56-a54a-a2899c5cbb6d" providerId="ADAL" clId="{150BAA75-7C13-43DB-A8FE-E677360CEC3A}" dt="2020-12-02T17:26:51.363" v="329" actId="404"/>
          <ac:graphicFrameMkLst>
            <pc:docMk/>
            <pc:sldMk cId="3361921351" sldId="576"/>
            <ac:graphicFrameMk id="8" creationId="{532C29B5-F423-4AA8-AA13-7E203778EF7A}"/>
          </ac:graphicFrameMkLst>
        </pc:graphicFrameChg>
      </pc:sldChg>
      <pc:sldChg chg="addSp delSp modSp mod delCm">
        <pc:chgData name="Vojislav Mihailovic" userId="e645eee0-a464-4e56-a54a-a2899c5cbb6d" providerId="ADAL" clId="{150BAA75-7C13-43DB-A8FE-E677360CEC3A}" dt="2020-12-02T17:30:23.449" v="361" actId="1592"/>
        <pc:sldMkLst>
          <pc:docMk/>
          <pc:sldMk cId="1636456537" sldId="577"/>
        </pc:sldMkLst>
        <pc:spChg chg="del">
          <ac:chgData name="Vojislav Mihailovic" userId="e645eee0-a464-4e56-a54a-a2899c5cbb6d" providerId="ADAL" clId="{150BAA75-7C13-43DB-A8FE-E677360CEC3A}" dt="2020-12-02T17:27:19.079" v="330" actId="478"/>
          <ac:spMkLst>
            <pc:docMk/>
            <pc:sldMk cId="1636456537" sldId="577"/>
            <ac:spMk id="14" creationId="{59D939BE-45FA-4CCC-8910-D8B4AF3C3CC6}"/>
          </ac:spMkLst>
        </pc:spChg>
        <pc:spChg chg="del">
          <ac:chgData name="Vojislav Mihailovic" userId="e645eee0-a464-4e56-a54a-a2899c5cbb6d" providerId="ADAL" clId="{150BAA75-7C13-43DB-A8FE-E677360CEC3A}" dt="2020-12-02T17:30:08.494" v="357" actId="478"/>
          <ac:spMkLst>
            <pc:docMk/>
            <pc:sldMk cId="1636456537" sldId="577"/>
            <ac:spMk id="17" creationId="{F14FF8AC-0D48-4B9C-8AC6-5B8E64F4B0C0}"/>
          </ac:spMkLst>
        </pc:spChg>
        <pc:graphicFrameChg chg="del">
          <ac:chgData name="Vojislav Mihailovic" userId="e645eee0-a464-4e56-a54a-a2899c5cbb6d" providerId="ADAL" clId="{150BAA75-7C13-43DB-A8FE-E677360CEC3A}" dt="2020-12-02T17:28:20.820" v="342" actId="478"/>
          <ac:graphicFrameMkLst>
            <pc:docMk/>
            <pc:sldMk cId="1636456537" sldId="577"/>
            <ac:graphicFrameMk id="8" creationId="{532C29B5-F423-4AA8-AA13-7E203778EF7A}"/>
          </ac:graphicFrameMkLst>
        </pc:graphicFrameChg>
        <pc:graphicFrameChg chg="add mod">
          <ac:chgData name="Vojislav Mihailovic" userId="e645eee0-a464-4e56-a54a-a2899c5cbb6d" providerId="ADAL" clId="{150BAA75-7C13-43DB-A8FE-E677360CEC3A}" dt="2020-12-02T17:30:18.881" v="360"/>
          <ac:graphicFrameMkLst>
            <pc:docMk/>
            <pc:sldMk cId="1636456537" sldId="577"/>
            <ac:graphicFrameMk id="11" creationId="{2F9DB482-B87D-4B58-9AA7-9B37B7962E8E}"/>
          </ac:graphicFrameMkLst>
        </pc:graphicFrameChg>
        <pc:graphicFrameChg chg="del">
          <ac:chgData name="Vojislav Mihailovic" userId="e645eee0-a464-4e56-a54a-a2899c5cbb6d" providerId="ADAL" clId="{150BAA75-7C13-43DB-A8FE-E677360CEC3A}" dt="2020-12-02T17:27:19.079" v="330" actId="478"/>
          <ac:graphicFrameMkLst>
            <pc:docMk/>
            <pc:sldMk cId="1636456537" sldId="577"/>
            <ac:graphicFrameMk id="19" creationId="{E5FEA196-4580-43E3-8D45-129A82458E53}"/>
          </ac:graphicFrameMkLst>
        </pc:graphicFrameChg>
      </pc:sldChg>
      <pc:sldChg chg="mod delCm">
        <pc:chgData name="Vojislav Mihailovic" userId="e645eee0-a464-4e56-a54a-a2899c5cbb6d" providerId="ADAL" clId="{150BAA75-7C13-43DB-A8FE-E677360CEC3A}" dt="2020-12-02T17:34:55.231" v="374" actId="1592"/>
        <pc:sldMkLst>
          <pc:docMk/>
          <pc:sldMk cId="4097601510" sldId="578"/>
        </pc:sldMkLst>
      </pc:sldChg>
      <pc:sldChg chg="modSp mod">
        <pc:chgData name="Vojislav Mihailovic" userId="e645eee0-a464-4e56-a54a-a2899c5cbb6d" providerId="ADAL" clId="{150BAA75-7C13-43DB-A8FE-E677360CEC3A}" dt="2020-12-02T17:47:30.070" v="409" actId="2084"/>
        <pc:sldMkLst>
          <pc:docMk/>
          <pc:sldMk cId="507013130" sldId="579"/>
        </pc:sldMkLst>
        <pc:spChg chg="mod">
          <ac:chgData name="Vojislav Mihailovic" userId="e645eee0-a464-4e56-a54a-a2899c5cbb6d" providerId="ADAL" clId="{150BAA75-7C13-43DB-A8FE-E677360CEC3A}" dt="2020-12-02T17:46:54.387" v="408" actId="13926"/>
          <ac:spMkLst>
            <pc:docMk/>
            <pc:sldMk cId="507013130" sldId="579"/>
            <ac:spMk id="9" creationId="{24B2C475-4FC7-4200-BBD9-F06FD3012B55}"/>
          </ac:spMkLst>
        </pc:spChg>
        <pc:graphicFrameChg chg="mod">
          <ac:chgData name="Vojislav Mihailovic" userId="e645eee0-a464-4e56-a54a-a2899c5cbb6d" providerId="ADAL" clId="{150BAA75-7C13-43DB-A8FE-E677360CEC3A}" dt="2020-12-02T17:47:30.070" v="409" actId="2084"/>
          <ac:graphicFrameMkLst>
            <pc:docMk/>
            <pc:sldMk cId="507013130" sldId="579"/>
            <ac:graphicFrameMk id="8" creationId="{C0A79B42-1884-428D-9229-66B5A4AE26B5}"/>
          </ac:graphicFrameMkLst>
        </pc:graphicFrameChg>
      </pc:sldChg>
      <pc:sldChg chg="addSp delSp modSp delCm">
        <pc:chgData name="Vojislav Mihailovic" userId="e645eee0-a464-4e56-a54a-a2899c5cbb6d" providerId="ADAL" clId="{150BAA75-7C13-43DB-A8FE-E677360CEC3A}" dt="2020-12-02T17:17:46.638" v="241" actId="20577"/>
        <pc:sldMkLst>
          <pc:docMk/>
          <pc:sldMk cId="1376952917" sldId="586"/>
        </pc:sldMkLst>
        <pc:spChg chg="add mod">
          <ac:chgData name="Vojislav Mihailovic" userId="e645eee0-a464-4e56-a54a-a2899c5cbb6d" providerId="ADAL" clId="{150BAA75-7C13-43DB-A8FE-E677360CEC3A}" dt="2020-12-02T17:17:46.638" v="241" actId="20577"/>
          <ac:spMkLst>
            <pc:docMk/>
            <pc:sldMk cId="1376952917" sldId="586"/>
            <ac:spMk id="2" creationId="{313CF2D7-0809-477F-8AA1-4DAD923D210A}"/>
          </ac:spMkLst>
        </pc:spChg>
        <pc:graphicFrameChg chg="del">
          <ac:chgData name="Vojislav Mihailovic" userId="e645eee0-a464-4e56-a54a-a2899c5cbb6d" providerId="ADAL" clId="{150BAA75-7C13-43DB-A8FE-E677360CEC3A}" dt="2020-12-02T17:15:17.571" v="128" actId="478"/>
          <ac:graphicFrameMkLst>
            <pc:docMk/>
            <pc:sldMk cId="1376952917" sldId="586"/>
            <ac:graphicFrameMk id="7" creationId="{B9157674-8BE9-4A3B-8485-15BF05C5B476}"/>
          </ac:graphicFrameMkLst>
        </pc:graphicFrameChg>
        <pc:graphicFrameChg chg="mod">
          <ac:chgData name="Vojislav Mihailovic" userId="e645eee0-a464-4e56-a54a-a2899c5cbb6d" providerId="ADAL" clId="{150BAA75-7C13-43DB-A8FE-E677360CEC3A}" dt="2020-12-02T17:09:43.333" v="126" actId="207"/>
          <ac:graphicFrameMkLst>
            <pc:docMk/>
            <pc:sldMk cId="1376952917" sldId="586"/>
            <ac:graphicFrameMk id="25" creationId="{D8364126-A3B0-46D3-A087-2701CE133CC9}"/>
          </ac:graphicFrameMkLst>
        </pc:graphicFrameChg>
      </pc:sldChg>
      <pc:sldChg chg="modSp">
        <pc:chgData name="Vojislav Mihailovic" userId="e645eee0-a464-4e56-a54a-a2899c5cbb6d" providerId="ADAL" clId="{150BAA75-7C13-43DB-A8FE-E677360CEC3A}" dt="2020-12-02T17:01:45.042" v="95"/>
        <pc:sldMkLst>
          <pc:docMk/>
          <pc:sldMk cId="116134063" sldId="587"/>
        </pc:sldMkLst>
        <pc:graphicFrameChg chg="mod">
          <ac:chgData name="Vojislav Mihailovic" userId="e645eee0-a464-4e56-a54a-a2899c5cbb6d" providerId="ADAL" clId="{150BAA75-7C13-43DB-A8FE-E677360CEC3A}" dt="2020-12-02T17:01:45.042" v="95"/>
          <ac:graphicFrameMkLst>
            <pc:docMk/>
            <pc:sldMk cId="116134063" sldId="587"/>
            <ac:graphicFrameMk id="5" creationId="{3E1ACC83-66AB-44A5-B415-7CC422E555E8}"/>
          </ac:graphicFrameMkLst>
        </pc:graphicFrameChg>
      </pc:sldChg>
      <pc:sldChg chg="modSp delCm">
        <pc:chgData name="Vojislav Mihailovic" userId="e645eee0-a464-4e56-a54a-a2899c5cbb6d" providerId="ADAL" clId="{150BAA75-7C13-43DB-A8FE-E677360CEC3A}" dt="2020-12-02T17:18:59.299" v="293" actId="1592"/>
        <pc:sldMkLst>
          <pc:docMk/>
          <pc:sldMk cId="1547466436" sldId="605"/>
        </pc:sldMkLst>
        <pc:spChg chg="mod">
          <ac:chgData name="Vojislav Mihailovic" userId="e645eee0-a464-4e56-a54a-a2899c5cbb6d" providerId="ADAL" clId="{150BAA75-7C13-43DB-A8FE-E677360CEC3A}" dt="2020-12-02T17:18:56.766" v="292" actId="20577"/>
          <ac:spMkLst>
            <pc:docMk/>
            <pc:sldMk cId="1547466436" sldId="605"/>
            <ac:spMk id="8" creationId="{F0EF80F7-CBCB-4ECF-92AA-633D7A089420}"/>
          </ac:spMkLst>
        </pc:spChg>
      </pc:sldChg>
      <pc:sldChg chg="mod delCm">
        <pc:chgData name="Vojislav Mihailovic" userId="e645eee0-a464-4e56-a54a-a2899c5cbb6d" providerId="ADAL" clId="{150BAA75-7C13-43DB-A8FE-E677360CEC3A}" dt="2020-12-02T16:58:52.660" v="82" actId="27918"/>
        <pc:sldMkLst>
          <pc:docMk/>
          <pc:sldMk cId="3878716081" sldId="608"/>
        </pc:sldMkLst>
      </pc:sldChg>
      <pc:sldChg chg="mod delCm">
        <pc:chgData name="Vojislav Mihailovic" userId="e645eee0-a464-4e56-a54a-a2899c5cbb6d" providerId="ADAL" clId="{150BAA75-7C13-43DB-A8FE-E677360CEC3A}" dt="2020-12-02T17:05:04.772" v="100" actId="1592"/>
        <pc:sldMkLst>
          <pc:docMk/>
          <pc:sldMk cId="1780380092" sldId="610"/>
        </pc:sldMkLst>
      </pc:sldChg>
      <pc:sldChg chg="mod delCm">
        <pc:chgData name="Vojislav Mihailovic" userId="e645eee0-a464-4e56-a54a-a2899c5cbb6d" providerId="ADAL" clId="{150BAA75-7C13-43DB-A8FE-E677360CEC3A}" dt="2020-12-02T17:26:19.535" v="325" actId="1592"/>
        <pc:sldMkLst>
          <pc:docMk/>
          <pc:sldMk cId="1694247433" sldId="613"/>
        </pc:sldMkLst>
      </pc:sldChg>
      <pc:sldChg chg="delCm">
        <pc:chgData name="Vojislav Mihailovic" userId="e645eee0-a464-4e56-a54a-a2899c5cbb6d" providerId="ADAL" clId="{150BAA75-7C13-43DB-A8FE-E677360CEC3A}" dt="2020-12-02T17:26:38.934" v="326" actId="1592"/>
        <pc:sldMkLst>
          <pc:docMk/>
          <pc:sldMk cId="1477459249" sldId="616"/>
        </pc:sldMkLst>
      </pc:sldChg>
      <pc:sldChg chg="modSp">
        <pc:chgData name="Vojislav Mihailovic" userId="e645eee0-a464-4e56-a54a-a2899c5cbb6d" providerId="ADAL" clId="{150BAA75-7C13-43DB-A8FE-E677360CEC3A}" dt="2020-12-02T17:19:22.673" v="295" actId="207"/>
        <pc:sldMkLst>
          <pc:docMk/>
          <pc:sldMk cId="2423428950" sldId="628"/>
        </pc:sldMkLst>
        <pc:graphicFrameChg chg="mod">
          <ac:chgData name="Vojislav Mihailovic" userId="e645eee0-a464-4e56-a54a-a2899c5cbb6d" providerId="ADAL" clId="{150BAA75-7C13-43DB-A8FE-E677360CEC3A}" dt="2020-12-02T17:19:22.673" v="295" actId="207"/>
          <ac:graphicFrameMkLst>
            <pc:docMk/>
            <pc:sldMk cId="2423428950" sldId="628"/>
            <ac:graphicFrameMk id="11" creationId="{9FEB5E56-F44E-453F-BC09-6C4F29E4EE25}"/>
          </ac:graphicFrameMkLst>
        </pc:graphicFrameChg>
      </pc:sldChg>
      <pc:sldChg chg="modSp delCm">
        <pc:chgData name="Vojislav Mihailovic" userId="e645eee0-a464-4e56-a54a-a2899c5cbb6d" providerId="ADAL" clId="{150BAA75-7C13-43DB-A8FE-E677360CEC3A}" dt="2020-12-02T16:29:38.593" v="23" actId="14734"/>
        <pc:sldMkLst>
          <pc:docMk/>
          <pc:sldMk cId="536831060" sldId="637"/>
        </pc:sldMkLst>
        <pc:graphicFrameChg chg="mod modGraphic">
          <ac:chgData name="Vojislav Mihailovic" userId="e645eee0-a464-4e56-a54a-a2899c5cbb6d" providerId="ADAL" clId="{150BAA75-7C13-43DB-A8FE-E677360CEC3A}" dt="2020-12-02T16:29:38.593" v="23" actId="14734"/>
          <ac:graphicFrameMkLst>
            <pc:docMk/>
            <pc:sldMk cId="536831060" sldId="637"/>
            <ac:graphicFrameMk id="10" creationId="{C8F1131A-CED2-42BC-B70E-30BB810FF6EF}"/>
          </ac:graphicFrameMkLst>
        </pc:graphicFrameChg>
      </pc:sldChg>
      <pc:sldChg chg="modSp">
        <pc:chgData name="Vojislav Mihailovic" userId="e645eee0-a464-4e56-a54a-a2899c5cbb6d" providerId="ADAL" clId="{150BAA75-7C13-43DB-A8FE-E677360CEC3A}" dt="2020-12-02T17:40:09.679" v="383" actId="207"/>
        <pc:sldMkLst>
          <pc:docMk/>
          <pc:sldMk cId="1034462945" sldId="641"/>
        </pc:sldMkLst>
        <pc:graphicFrameChg chg="mod">
          <ac:chgData name="Vojislav Mihailovic" userId="e645eee0-a464-4e56-a54a-a2899c5cbb6d" providerId="ADAL" clId="{150BAA75-7C13-43DB-A8FE-E677360CEC3A}" dt="2020-12-02T17:40:09.679" v="383" actId="207"/>
          <ac:graphicFrameMkLst>
            <pc:docMk/>
            <pc:sldMk cId="1034462945" sldId="641"/>
            <ac:graphicFrameMk id="11" creationId="{CB6C7037-11CC-4329-9DF6-910A153EDA17}"/>
          </ac:graphicFrameMkLst>
        </pc:graphicFrameChg>
        <pc:graphicFrameChg chg="mod">
          <ac:chgData name="Vojislav Mihailovic" userId="e645eee0-a464-4e56-a54a-a2899c5cbb6d" providerId="ADAL" clId="{150BAA75-7C13-43DB-A8FE-E677360CEC3A}" dt="2020-12-02T17:39:51.132" v="382"/>
          <ac:graphicFrameMkLst>
            <pc:docMk/>
            <pc:sldMk cId="1034462945" sldId="641"/>
            <ac:graphicFrameMk id="12" creationId="{CE932187-B56D-42EA-88A7-040E63CA238B}"/>
          </ac:graphicFrameMkLst>
        </pc:graphicFrameChg>
      </pc:sldChg>
      <pc:sldChg chg="modSp">
        <pc:chgData name="Vojislav Mihailovic" userId="e645eee0-a464-4e56-a54a-a2899c5cbb6d" providerId="ADAL" clId="{150BAA75-7C13-43DB-A8FE-E677360CEC3A}" dt="2020-12-02T16:40:01.262" v="26" actId="14100"/>
        <pc:sldMkLst>
          <pc:docMk/>
          <pc:sldMk cId="2469718994" sldId="642"/>
        </pc:sldMkLst>
        <pc:graphicFrameChg chg="mod">
          <ac:chgData name="Vojislav Mihailovic" userId="e645eee0-a464-4e56-a54a-a2899c5cbb6d" providerId="ADAL" clId="{150BAA75-7C13-43DB-A8FE-E677360CEC3A}" dt="2020-12-02T16:40:01.262" v="26" actId="14100"/>
          <ac:graphicFrameMkLst>
            <pc:docMk/>
            <pc:sldMk cId="2469718994" sldId="642"/>
            <ac:graphicFrameMk id="6" creationId="{19C9A07C-09EF-4A1E-B348-C4A7A702AF92}"/>
          </ac:graphicFrameMkLst>
        </pc:graphicFrameChg>
      </pc:sldChg>
      <pc:sldChg chg="mod">
        <pc:chgData name="Vojislav Mihailovic" userId="e645eee0-a464-4e56-a54a-a2899c5cbb6d" providerId="ADAL" clId="{150BAA75-7C13-43DB-A8FE-E677360CEC3A}" dt="2020-12-02T16:53:17.990" v="74" actId="27918"/>
        <pc:sldMkLst>
          <pc:docMk/>
          <pc:sldMk cId="2326593326" sldId="643"/>
        </pc:sldMkLst>
      </pc:sldChg>
      <pc:sldChg chg="modSp">
        <pc:chgData name="Vojislav Mihailovic" userId="e645eee0-a464-4e56-a54a-a2899c5cbb6d" providerId="ADAL" clId="{150BAA75-7C13-43DB-A8FE-E677360CEC3A}" dt="2020-12-02T17:08:54.949" v="120"/>
        <pc:sldMkLst>
          <pc:docMk/>
          <pc:sldMk cId="3353643312" sldId="652"/>
        </pc:sldMkLst>
        <pc:graphicFrameChg chg="mod">
          <ac:chgData name="Vojislav Mihailovic" userId="e645eee0-a464-4e56-a54a-a2899c5cbb6d" providerId="ADAL" clId="{150BAA75-7C13-43DB-A8FE-E677360CEC3A}" dt="2020-12-02T17:08:54.949" v="120"/>
          <ac:graphicFrameMkLst>
            <pc:docMk/>
            <pc:sldMk cId="3353643312" sldId="652"/>
            <ac:graphicFrameMk id="12" creationId="{38431453-27DC-4BC5-AD5B-97D426AC0162}"/>
          </ac:graphicFrameMkLst>
        </pc:graphicFrameChg>
      </pc:sldChg>
      <pc:sldChg chg="modSp">
        <pc:chgData name="Vojislav Mihailovic" userId="e645eee0-a464-4e56-a54a-a2899c5cbb6d" providerId="ADAL" clId="{150BAA75-7C13-43DB-A8FE-E677360CEC3A}" dt="2020-12-02T17:09:19.120" v="123" actId="255"/>
        <pc:sldMkLst>
          <pc:docMk/>
          <pc:sldMk cId="1684562109" sldId="653"/>
        </pc:sldMkLst>
        <pc:graphicFrameChg chg="mod">
          <ac:chgData name="Vojislav Mihailovic" userId="e645eee0-a464-4e56-a54a-a2899c5cbb6d" providerId="ADAL" clId="{150BAA75-7C13-43DB-A8FE-E677360CEC3A}" dt="2020-12-02T17:09:19.120" v="123" actId="255"/>
          <ac:graphicFrameMkLst>
            <pc:docMk/>
            <pc:sldMk cId="1684562109" sldId="653"/>
            <ac:graphicFrameMk id="12" creationId="{38431453-27DC-4BC5-AD5B-97D426AC0162}"/>
          </ac:graphicFrameMkLst>
        </pc:graphicFrameChg>
      </pc:sldChg>
      <pc:sldChg chg="del">
        <pc:chgData name="Vojislav Mihailovic" userId="e645eee0-a464-4e56-a54a-a2899c5cbb6d" providerId="ADAL" clId="{150BAA75-7C13-43DB-A8FE-E677360CEC3A}" dt="2020-12-02T16:48:26.144" v="44" actId="2696"/>
        <pc:sldMkLst>
          <pc:docMk/>
          <pc:sldMk cId="3447252664" sldId="654"/>
        </pc:sldMkLst>
      </pc:sldChg>
      <pc:sldChg chg="modSp">
        <pc:chgData name="Vojislav Mihailovic" userId="e645eee0-a464-4e56-a54a-a2899c5cbb6d" providerId="ADAL" clId="{150BAA75-7C13-43DB-A8FE-E677360CEC3A}" dt="2020-12-02T16:49:23.726" v="52" actId="404"/>
        <pc:sldMkLst>
          <pc:docMk/>
          <pc:sldMk cId="3691063428" sldId="655"/>
        </pc:sldMkLst>
        <pc:graphicFrameChg chg="mod">
          <ac:chgData name="Vojislav Mihailovic" userId="e645eee0-a464-4e56-a54a-a2899c5cbb6d" providerId="ADAL" clId="{150BAA75-7C13-43DB-A8FE-E677360CEC3A}" dt="2020-12-02T16:49:23.726" v="52" actId="404"/>
          <ac:graphicFrameMkLst>
            <pc:docMk/>
            <pc:sldMk cId="3691063428" sldId="655"/>
            <ac:graphicFrameMk id="8" creationId="{FF0B6C7D-27D5-44E9-8809-792D9125DBB7}"/>
          </ac:graphicFrameMkLst>
        </pc:graphicFrameChg>
        <pc:graphicFrameChg chg="mod">
          <ac:chgData name="Vojislav Mihailovic" userId="e645eee0-a464-4e56-a54a-a2899c5cbb6d" providerId="ADAL" clId="{150BAA75-7C13-43DB-A8FE-E677360CEC3A}" dt="2020-12-02T16:49:14.554" v="49" actId="404"/>
          <ac:graphicFrameMkLst>
            <pc:docMk/>
            <pc:sldMk cId="3691063428" sldId="655"/>
            <ac:graphicFrameMk id="9" creationId="{1536A855-23EE-4447-9C50-67B29B85D0B2}"/>
          </ac:graphicFrameMkLst>
        </pc:graphicFrameChg>
      </pc:sldChg>
      <pc:sldChg chg="modSp">
        <pc:chgData name="Vojislav Mihailovic" userId="e645eee0-a464-4e56-a54a-a2899c5cbb6d" providerId="ADAL" clId="{150BAA75-7C13-43DB-A8FE-E677360CEC3A}" dt="2020-12-02T17:09:09.615" v="122" actId="255"/>
        <pc:sldMkLst>
          <pc:docMk/>
          <pc:sldMk cId="392717355" sldId="656"/>
        </pc:sldMkLst>
        <pc:graphicFrameChg chg="mod">
          <ac:chgData name="Vojislav Mihailovic" userId="e645eee0-a464-4e56-a54a-a2899c5cbb6d" providerId="ADAL" clId="{150BAA75-7C13-43DB-A8FE-E677360CEC3A}" dt="2020-12-02T17:09:09.615" v="122" actId="255"/>
          <ac:graphicFrameMkLst>
            <pc:docMk/>
            <pc:sldMk cId="392717355" sldId="656"/>
            <ac:graphicFrameMk id="12" creationId="{38431453-27DC-4BC5-AD5B-97D426AC0162}"/>
          </ac:graphicFrameMkLst>
        </pc:graphicFrameChg>
      </pc:sldChg>
      <pc:sldChg chg="mod delCm">
        <pc:chgData name="Vojislav Mihailovic" userId="e645eee0-a464-4e56-a54a-a2899c5cbb6d" providerId="ADAL" clId="{150BAA75-7C13-43DB-A8FE-E677360CEC3A}" dt="2020-12-02T17:38:05.743" v="380" actId="1592"/>
        <pc:sldMkLst>
          <pc:docMk/>
          <pc:sldMk cId="239905747" sldId="662"/>
        </pc:sldMkLst>
      </pc:sldChg>
      <pc:sldChg chg="modSp delCm">
        <pc:chgData name="Vojislav Mihailovic" userId="e645eee0-a464-4e56-a54a-a2899c5cbb6d" providerId="ADAL" clId="{150BAA75-7C13-43DB-A8FE-E677360CEC3A}" dt="2020-12-02T17:31:12.999" v="367" actId="1592"/>
        <pc:sldMkLst>
          <pc:docMk/>
          <pc:sldMk cId="3267106083" sldId="663"/>
        </pc:sldMkLst>
        <pc:spChg chg="mod">
          <ac:chgData name="Vojislav Mihailovic" userId="e645eee0-a464-4e56-a54a-a2899c5cbb6d" providerId="ADAL" clId="{150BAA75-7C13-43DB-A8FE-E677360CEC3A}" dt="2020-12-02T17:31:05.549" v="366" actId="14100"/>
          <ac:spMkLst>
            <pc:docMk/>
            <pc:sldMk cId="3267106083" sldId="663"/>
            <ac:spMk id="16" creationId="{D1DC2FE4-A29C-42EE-87E6-0D277CC9BAD5}"/>
          </ac:spMkLst>
        </pc:spChg>
        <pc:spChg chg="mod">
          <ac:chgData name="Vojislav Mihailovic" userId="e645eee0-a464-4e56-a54a-a2899c5cbb6d" providerId="ADAL" clId="{150BAA75-7C13-43DB-A8FE-E677360CEC3A}" dt="2020-12-02T17:30:39.843" v="362" actId="14100"/>
          <ac:spMkLst>
            <pc:docMk/>
            <pc:sldMk cId="3267106083" sldId="663"/>
            <ac:spMk id="17" creationId="{F14FF8AC-0D48-4B9C-8AC6-5B8E64F4B0C0}"/>
          </ac:spMkLst>
        </pc:spChg>
      </pc:sldChg>
      <pc:sldChg chg="modSp mod delCm">
        <pc:chgData name="Vojislav Mihailovic" userId="e645eee0-a464-4e56-a54a-a2899c5cbb6d" providerId="ADAL" clId="{150BAA75-7C13-43DB-A8FE-E677360CEC3A}" dt="2020-12-02T17:08:34.642" v="114" actId="255"/>
        <pc:sldMkLst>
          <pc:docMk/>
          <pc:sldMk cId="1544614102" sldId="667"/>
        </pc:sldMkLst>
        <pc:spChg chg="mod">
          <ac:chgData name="Vojislav Mihailovic" userId="e645eee0-a464-4e56-a54a-a2899c5cbb6d" providerId="ADAL" clId="{150BAA75-7C13-43DB-A8FE-E677360CEC3A}" dt="2020-12-02T17:08:11.655" v="111" actId="1076"/>
          <ac:spMkLst>
            <pc:docMk/>
            <pc:sldMk cId="1544614102" sldId="667"/>
            <ac:spMk id="3" creationId="{9ACFED3C-5EDB-49C2-A100-1064D57D9ABE}"/>
          </ac:spMkLst>
        </pc:spChg>
        <pc:graphicFrameChg chg="mod">
          <ac:chgData name="Vojislav Mihailovic" userId="e645eee0-a464-4e56-a54a-a2899c5cbb6d" providerId="ADAL" clId="{150BAA75-7C13-43DB-A8FE-E677360CEC3A}" dt="2020-12-02T17:08:34.642" v="114" actId="255"/>
          <ac:graphicFrameMkLst>
            <pc:docMk/>
            <pc:sldMk cId="1544614102" sldId="667"/>
            <ac:graphicFrameMk id="12" creationId="{38431453-27DC-4BC5-AD5B-97D426AC0162}"/>
          </ac:graphicFrameMkLst>
        </pc:graphicFrameChg>
      </pc:sldChg>
      <pc:sldChg chg="modSp delCm">
        <pc:chgData name="Vojislav Mihailovic" userId="e645eee0-a464-4e56-a54a-a2899c5cbb6d" providerId="ADAL" clId="{150BAA75-7C13-43DB-A8FE-E677360CEC3A}" dt="2020-12-02T17:49:04.082" v="423" actId="1592"/>
        <pc:sldMkLst>
          <pc:docMk/>
          <pc:sldMk cId="1055709287" sldId="677"/>
        </pc:sldMkLst>
        <pc:spChg chg="mod">
          <ac:chgData name="Vojislav Mihailovic" userId="e645eee0-a464-4e56-a54a-a2899c5cbb6d" providerId="ADAL" clId="{150BAA75-7C13-43DB-A8FE-E677360CEC3A}" dt="2020-12-02T17:49:01.868" v="422" actId="20577"/>
          <ac:spMkLst>
            <pc:docMk/>
            <pc:sldMk cId="1055709287" sldId="677"/>
            <ac:spMk id="8" creationId="{37C9E0C1-4D6E-45AA-B7AE-578A0B9AB9E0}"/>
          </ac:spMkLst>
        </pc:spChg>
        <pc:spChg chg="mod">
          <ac:chgData name="Vojislav Mihailovic" userId="e645eee0-a464-4e56-a54a-a2899c5cbb6d" providerId="ADAL" clId="{150BAA75-7C13-43DB-A8FE-E677360CEC3A}" dt="2020-12-02T17:48:54.676" v="417" actId="20577"/>
          <ac:spMkLst>
            <pc:docMk/>
            <pc:sldMk cId="1055709287" sldId="677"/>
            <ac:spMk id="11" creationId="{37D1225E-59D6-49BF-A236-CE3390FFF3CA}"/>
          </ac:spMkLst>
        </pc:spChg>
      </pc:sldChg>
      <pc:sldChg chg="delSp modSp">
        <pc:chgData name="Vojislav Mihailovic" userId="e645eee0-a464-4e56-a54a-a2899c5cbb6d" providerId="ADAL" clId="{150BAA75-7C13-43DB-A8FE-E677360CEC3A}" dt="2020-12-02T16:46:57.275" v="42" actId="207"/>
        <pc:sldMkLst>
          <pc:docMk/>
          <pc:sldMk cId="48502797" sldId="679"/>
        </pc:sldMkLst>
        <pc:graphicFrameChg chg="mod">
          <ac:chgData name="Vojislav Mihailovic" userId="e645eee0-a464-4e56-a54a-a2899c5cbb6d" providerId="ADAL" clId="{150BAA75-7C13-43DB-A8FE-E677360CEC3A}" dt="2020-12-02T16:46:57.275" v="42" actId="207"/>
          <ac:graphicFrameMkLst>
            <pc:docMk/>
            <pc:sldMk cId="48502797" sldId="679"/>
            <ac:graphicFrameMk id="8" creationId="{0E9C0B04-C10A-4A9F-A919-F92FFF872640}"/>
          </ac:graphicFrameMkLst>
        </pc:graphicFrameChg>
        <pc:cxnChg chg="mod">
          <ac:chgData name="Vojislav Mihailovic" userId="e645eee0-a464-4e56-a54a-a2899c5cbb6d" providerId="ADAL" clId="{150BAA75-7C13-43DB-A8FE-E677360CEC3A}" dt="2020-12-02T16:46:14.511" v="41" actId="1076"/>
          <ac:cxnSpMkLst>
            <pc:docMk/>
            <pc:sldMk cId="48502797" sldId="679"/>
            <ac:cxnSpMk id="5" creationId="{8A055092-87F4-4AD1-9C76-F6DB1F206195}"/>
          </ac:cxnSpMkLst>
        </pc:cxnChg>
        <pc:cxnChg chg="del">
          <ac:chgData name="Vojislav Mihailovic" userId="e645eee0-a464-4e56-a54a-a2899c5cbb6d" providerId="ADAL" clId="{150BAA75-7C13-43DB-A8FE-E677360CEC3A}" dt="2020-12-02T16:46:07.954" v="39" actId="478"/>
          <ac:cxnSpMkLst>
            <pc:docMk/>
            <pc:sldMk cId="48502797" sldId="679"/>
            <ac:cxnSpMk id="16" creationId="{A469235A-6F06-40FE-B2D1-DDBB92773B89}"/>
          </ac:cxnSpMkLst>
        </pc:cxnChg>
        <pc:cxnChg chg="del">
          <ac:chgData name="Vojislav Mihailovic" userId="e645eee0-a464-4e56-a54a-a2899c5cbb6d" providerId="ADAL" clId="{150BAA75-7C13-43DB-A8FE-E677360CEC3A}" dt="2020-12-02T16:46:03.541" v="37" actId="478"/>
          <ac:cxnSpMkLst>
            <pc:docMk/>
            <pc:sldMk cId="48502797" sldId="679"/>
            <ac:cxnSpMk id="19" creationId="{AFB8BACD-2926-481A-A192-08E2D6171568}"/>
          </ac:cxnSpMkLst>
        </pc:cxnChg>
        <pc:cxnChg chg="del">
          <ac:chgData name="Vojislav Mihailovic" userId="e645eee0-a464-4e56-a54a-a2899c5cbb6d" providerId="ADAL" clId="{150BAA75-7C13-43DB-A8FE-E677360CEC3A}" dt="2020-12-02T16:46:05.634" v="38" actId="478"/>
          <ac:cxnSpMkLst>
            <pc:docMk/>
            <pc:sldMk cId="48502797" sldId="679"/>
            <ac:cxnSpMk id="23" creationId="{69816901-6F91-44BE-988A-F30267F144A3}"/>
          </ac:cxnSpMkLst>
        </pc:cxnChg>
      </pc:sldChg>
      <pc:sldChg chg="addSp delSp modSp">
        <pc:chgData name="Vojislav Mihailovic" userId="e645eee0-a464-4e56-a54a-a2899c5cbb6d" providerId="ADAL" clId="{150BAA75-7C13-43DB-A8FE-E677360CEC3A}" dt="2020-12-02T16:52:25.375" v="66" actId="478"/>
        <pc:sldMkLst>
          <pc:docMk/>
          <pc:sldMk cId="3973620380" sldId="680"/>
        </pc:sldMkLst>
        <pc:graphicFrameChg chg="mod">
          <ac:chgData name="Vojislav Mihailovic" userId="e645eee0-a464-4e56-a54a-a2899c5cbb6d" providerId="ADAL" clId="{150BAA75-7C13-43DB-A8FE-E677360CEC3A}" dt="2020-12-02T16:50:07.890" v="56" actId="208"/>
          <ac:graphicFrameMkLst>
            <pc:docMk/>
            <pc:sldMk cId="3973620380" sldId="680"/>
            <ac:graphicFrameMk id="11" creationId="{317DF957-72A1-464E-93BD-00CEC44A5171}"/>
          </ac:graphicFrameMkLst>
        </pc:graphicFrameChg>
        <pc:cxnChg chg="add mod">
          <ac:chgData name="Vojislav Mihailovic" userId="e645eee0-a464-4e56-a54a-a2899c5cbb6d" providerId="ADAL" clId="{150BAA75-7C13-43DB-A8FE-E677360CEC3A}" dt="2020-12-02T16:51:50.931" v="63" actId="1076"/>
          <ac:cxnSpMkLst>
            <pc:docMk/>
            <pc:sldMk cId="3973620380" sldId="680"/>
            <ac:cxnSpMk id="9" creationId="{45BDAF26-B1FD-4A64-BB07-2936629272D6}"/>
          </ac:cxnSpMkLst>
        </pc:cxnChg>
        <pc:cxnChg chg="del">
          <ac:chgData name="Vojislav Mihailovic" userId="e645eee0-a464-4e56-a54a-a2899c5cbb6d" providerId="ADAL" clId="{150BAA75-7C13-43DB-A8FE-E677360CEC3A}" dt="2020-12-02T16:50:00.883" v="55" actId="478"/>
          <ac:cxnSpMkLst>
            <pc:docMk/>
            <pc:sldMk cId="3973620380" sldId="680"/>
            <ac:cxnSpMk id="10" creationId="{A9D64E18-B8AE-4BC7-BB14-AEE2ECFC436F}"/>
          </ac:cxnSpMkLst>
        </pc:cxnChg>
        <pc:cxnChg chg="add del mod">
          <ac:chgData name="Vojislav Mihailovic" userId="e645eee0-a464-4e56-a54a-a2899c5cbb6d" providerId="ADAL" clId="{150BAA75-7C13-43DB-A8FE-E677360CEC3A}" dt="2020-12-02T16:52:25.375" v="66" actId="478"/>
          <ac:cxnSpMkLst>
            <pc:docMk/>
            <pc:sldMk cId="3973620380" sldId="680"/>
            <ac:cxnSpMk id="14" creationId="{DCE15C59-CCC5-4E05-94B1-81A2EEF05750}"/>
          </ac:cxnSpMkLst>
        </pc:cxnChg>
      </pc:sldChg>
      <pc:sldChg chg="delSp modSp">
        <pc:chgData name="Vojislav Mihailovic" userId="e645eee0-a464-4e56-a54a-a2899c5cbb6d" providerId="ADAL" clId="{150BAA75-7C13-43DB-A8FE-E677360CEC3A}" dt="2020-12-02T16:51:22.781" v="60" actId="1076"/>
        <pc:sldMkLst>
          <pc:docMk/>
          <pc:sldMk cId="400737238" sldId="681"/>
        </pc:sldMkLst>
        <pc:graphicFrameChg chg="mod">
          <ac:chgData name="Vojislav Mihailovic" userId="e645eee0-a464-4e56-a54a-a2899c5cbb6d" providerId="ADAL" clId="{150BAA75-7C13-43DB-A8FE-E677360CEC3A}" dt="2020-12-02T16:51:11.610" v="58" actId="208"/>
          <ac:graphicFrameMkLst>
            <pc:docMk/>
            <pc:sldMk cId="400737238" sldId="681"/>
            <ac:graphicFrameMk id="12" creationId="{E98FA997-66EA-4E4A-B667-7ED33E518788}"/>
          </ac:graphicFrameMkLst>
        </pc:graphicFrameChg>
        <pc:cxnChg chg="del">
          <ac:chgData name="Vojislav Mihailovic" userId="e645eee0-a464-4e56-a54a-a2899c5cbb6d" providerId="ADAL" clId="{150BAA75-7C13-43DB-A8FE-E677360CEC3A}" dt="2020-12-02T16:51:17.883" v="59" actId="478"/>
          <ac:cxnSpMkLst>
            <pc:docMk/>
            <pc:sldMk cId="400737238" sldId="681"/>
            <ac:cxnSpMk id="11" creationId="{7540CB9C-1309-4390-B64A-90D82C9494ED}"/>
          </ac:cxnSpMkLst>
        </pc:cxnChg>
        <pc:cxnChg chg="mod">
          <ac:chgData name="Vojislav Mihailovic" userId="e645eee0-a464-4e56-a54a-a2899c5cbb6d" providerId="ADAL" clId="{150BAA75-7C13-43DB-A8FE-E677360CEC3A}" dt="2020-12-02T16:51:22.781" v="60" actId="1076"/>
          <ac:cxnSpMkLst>
            <pc:docMk/>
            <pc:sldMk cId="400737238" sldId="681"/>
            <ac:cxnSpMk id="13" creationId="{37E87A60-993D-4C3B-AA81-C2B90E6BF8CF}"/>
          </ac:cxnSpMkLst>
        </pc:cxnChg>
      </pc:sldChg>
      <pc:sldChg chg="delSp modSp">
        <pc:chgData name="Vojislav Mihailovic" userId="e645eee0-a464-4e56-a54a-a2899c5cbb6d" providerId="ADAL" clId="{150BAA75-7C13-43DB-A8FE-E677360CEC3A}" dt="2020-12-02T16:58:11.528" v="77" actId="478"/>
        <pc:sldMkLst>
          <pc:docMk/>
          <pc:sldMk cId="3277230032" sldId="684"/>
        </pc:sldMkLst>
        <pc:graphicFrameChg chg="mod">
          <ac:chgData name="Vojislav Mihailovic" userId="e645eee0-a464-4e56-a54a-a2899c5cbb6d" providerId="ADAL" clId="{150BAA75-7C13-43DB-A8FE-E677360CEC3A}" dt="2020-12-02T16:58:06.001" v="75"/>
          <ac:graphicFrameMkLst>
            <pc:docMk/>
            <pc:sldMk cId="3277230032" sldId="684"/>
            <ac:graphicFrameMk id="8" creationId="{F3AF9476-38A1-48FA-B39D-FFE9D3262E80}"/>
          </ac:graphicFrameMkLst>
        </pc:graphicFrameChg>
        <pc:cxnChg chg="del">
          <ac:chgData name="Vojislav Mihailovic" userId="e645eee0-a464-4e56-a54a-a2899c5cbb6d" providerId="ADAL" clId="{150BAA75-7C13-43DB-A8FE-E677360CEC3A}" dt="2020-12-02T16:58:11.528" v="77" actId="478"/>
          <ac:cxnSpMkLst>
            <pc:docMk/>
            <pc:sldMk cId="3277230032" sldId="684"/>
            <ac:cxnSpMk id="19" creationId="{9560B2E9-D173-4E8A-B9CA-ED8C748538B1}"/>
          </ac:cxnSpMkLst>
        </pc:cxnChg>
        <pc:cxnChg chg="del">
          <ac:chgData name="Vojislav Mihailovic" userId="e645eee0-a464-4e56-a54a-a2899c5cbb6d" providerId="ADAL" clId="{150BAA75-7C13-43DB-A8FE-E677360CEC3A}" dt="2020-12-02T16:58:09.147" v="76" actId="478"/>
          <ac:cxnSpMkLst>
            <pc:docMk/>
            <pc:sldMk cId="3277230032" sldId="684"/>
            <ac:cxnSpMk id="25" creationId="{57294439-DE61-4064-AA40-A9ABFF366FF2}"/>
          </ac:cxnSpMkLst>
        </pc:cxnChg>
      </pc:sldChg>
      <pc:sldChg chg="modSp">
        <pc:chgData name="Vojislav Mihailovic" userId="e645eee0-a464-4e56-a54a-a2899c5cbb6d" providerId="ADAL" clId="{150BAA75-7C13-43DB-A8FE-E677360CEC3A}" dt="2020-12-02T17:06:05.876" v="102" actId="208"/>
        <pc:sldMkLst>
          <pc:docMk/>
          <pc:sldMk cId="2987897034" sldId="685"/>
        </pc:sldMkLst>
        <pc:graphicFrameChg chg="mod">
          <ac:chgData name="Vojislav Mihailovic" userId="e645eee0-a464-4e56-a54a-a2899c5cbb6d" providerId="ADAL" clId="{150BAA75-7C13-43DB-A8FE-E677360CEC3A}" dt="2020-12-02T17:06:05.876" v="102" actId="208"/>
          <ac:graphicFrameMkLst>
            <pc:docMk/>
            <pc:sldMk cId="2987897034" sldId="685"/>
            <ac:graphicFrameMk id="8" creationId="{4E7C85D9-D935-4995-B17E-ADD6012FDF9C}"/>
          </ac:graphicFrameMkLst>
        </pc:graphicFrameChg>
      </pc:sldChg>
      <pc:sldChg chg="modSp">
        <pc:chgData name="Vojislav Mihailovic" userId="e645eee0-a464-4e56-a54a-a2899c5cbb6d" providerId="ADAL" clId="{150BAA75-7C13-43DB-A8FE-E677360CEC3A}" dt="2020-12-02T17:00:24.941" v="94" actId="208"/>
        <pc:sldMkLst>
          <pc:docMk/>
          <pc:sldMk cId="3115101993" sldId="688"/>
        </pc:sldMkLst>
        <pc:graphicFrameChg chg="mod">
          <ac:chgData name="Vojislav Mihailovic" userId="e645eee0-a464-4e56-a54a-a2899c5cbb6d" providerId="ADAL" clId="{150BAA75-7C13-43DB-A8FE-E677360CEC3A}" dt="2020-12-02T16:59:46.189" v="89" actId="207"/>
          <ac:graphicFrameMkLst>
            <pc:docMk/>
            <pc:sldMk cId="3115101993" sldId="688"/>
            <ac:graphicFrameMk id="14" creationId="{979FDDC7-593C-4CF8-B65F-FBB3C94BB6C0}"/>
          </ac:graphicFrameMkLst>
        </pc:graphicFrameChg>
        <pc:graphicFrameChg chg="mod">
          <ac:chgData name="Vojislav Mihailovic" userId="e645eee0-a464-4e56-a54a-a2899c5cbb6d" providerId="ADAL" clId="{150BAA75-7C13-43DB-A8FE-E677360CEC3A}" dt="2020-12-02T17:00:24.941" v="94" actId="208"/>
          <ac:graphicFrameMkLst>
            <pc:docMk/>
            <pc:sldMk cId="3115101993" sldId="688"/>
            <ac:graphicFrameMk id="18" creationId="{4810ABFA-9621-48DF-A935-37AD94E7B55E}"/>
          </ac:graphicFrameMkLst>
        </pc:graphicFrameChg>
      </pc:sldChg>
      <pc:sldChg chg="modSp">
        <pc:chgData name="Vojislav Mihailovic" userId="e645eee0-a464-4e56-a54a-a2899c5cbb6d" providerId="ADAL" clId="{150BAA75-7C13-43DB-A8FE-E677360CEC3A}" dt="2020-12-02T17:43:42.110" v="398" actId="207"/>
        <pc:sldMkLst>
          <pc:docMk/>
          <pc:sldMk cId="3165481887" sldId="689"/>
        </pc:sldMkLst>
        <pc:graphicFrameChg chg="mod">
          <ac:chgData name="Vojislav Mihailovic" userId="e645eee0-a464-4e56-a54a-a2899c5cbb6d" providerId="ADAL" clId="{150BAA75-7C13-43DB-A8FE-E677360CEC3A}" dt="2020-12-02T17:43:42.110" v="398" actId="207"/>
          <ac:graphicFrameMkLst>
            <pc:docMk/>
            <pc:sldMk cId="3165481887" sldId="689"/>
            <ac:graphicFrameMk id="8" creationId="{C27A631B-BE28-40BF-A95D-3EBAD97BD7AA}"/>
          </ac:graphicFrameMkLst>
        </pc:graphicFrameChg>
      </pc:sldChg>
      <pc:sldChg chg="modSp">
        <pc:chgData name="Vojislav Mihailovic" userId="e645eee0-a464-4e56-a54a-a2899c5cbb6d" providerId="ADAL" clId="{150BAA75-7C13-43DB-A8FE-E677360CEC3A}" dt="2020-12-02T16:49:37.755" v="53" actId="207"/>
        <pc:sldMkLst>
          <pc:docMk/>
          <pc:sldMk cId="590101512" sldId="690"/>
        </pc:sldMkLst>
        <pc:graphicFrameChg chg="mod">
          <ac:chgData name="Vojislav Mihailovic" userId="e645eee0-a464-4e56-a54a-a2899c5cbb6d" providerId="ADAL" clId="{150BAA75-7C13-43DB-A8FE-E677360CEC3A}" dt="2020-12-02T16:49:37.755" v="53" actId="207"/>
          <ac:graphicFrameMkLst>
            <pc:docMk/>
            <pc:sldMk cId="590101512" sldId="690"/>
            <ac:graphicFrameMk id="8" creationId="{8C438523-56EA-43B7-AA3A-78961A1CD840}"/>
          </ac:graphicFrameMkLst>
        </pc:graphicFrameChg>
      </pc:sldChg>
      <pc:sldChg chg="modSp">
        <pc:chgData name="Vojislav Mihailovic" userId="e645eee0-a464-4e56-a54a-a2899c5cbb6d" providerId="ADAL" clId="{150BAA75-7C13-43DB-A8FE-E677360CEC3A}" dt="2020-12-02T17:47:56.049" v="414"/>
        <pc:sldMkLst>
          <pc:docMk/>
          <pc:sldMk cId="4268156066" sldId="691"/>
        </pc:sldMkLst>
        <pc:graphicFrameChg chg="mod">
          <ac:chgData name="Vojislav Mihailovic" userId="e645eee0-a464-4e56-a54a-a2899c5cbb6d" providerId="ADAL" clId="{150BAA75-7C13-43DB-A8FE-E677360CEC3A}" dt="2020-12-02T17:47:56.049" v="414"/>
          <ac:graphicFrameMkLst>
            <pc:docMk/>
            <pc:sldMk cId="4268156066" sldId="691"/>
            <ac:graphicFrameMk id="16" creationId="{AD339DF8-59D4-4A96-9788-FB46EE74146B}"/>
          </ac:graphicFrameMkLst>
        </pc:graphicFrameChg>
      </pc:sldChg>
      <pc:sldChg chg="modSp add">
        <pc:chgData name="Vojislav Mihailovic" userId="e645eee0-a464-4e56-a54a-a2899c5cbb6d" providerId="ADAL" clId="{150BAA75-7C13-43DB-A8FE-E677360CEC3A}" dt="2020-12-02T17:56:02.137" v="426"/>
        <pc:sldMkLst>
          <pc:docMk/>
          <pc:sldMk cId="3923751563" sldId="698"/>
        </pc:sldMkLst>
        <pc:graphicFrameChg chg="mod">
          <ac:chgData name="Vojislav Mihailovic" userId="e645eee0-a464-4e56-a54a-a2899c5cbb6d" providerId="ADAL" clId="{150BAA75-7C13-43DB-A8FE-E677360CEC3A}" dt="2020-12-02T17:56:02.137" v="426"/>
          <ac:graphicFrameMkLst>
            <pc:docMk/>
            <pc:sldMk cId="3923751563" sldId="698"/>
            <ac:graphicFrameMk id="11" creationId="{5158B4AD-AD9D-4CC2-9DD2-AD9398F1B3D1}"/>
          </ac:graphicFrameMkLst>
        </pc:graphicFrameChg>
      </pc:sldChg>
      <pc:sldChg chg="modSp add">
        <pc:chgData name="Vojislav Mihailovic" userId="e645eee0-a464-4e56-a54a-a2899c5cbb6d" providerId="ADAL" clId="{150BAA75-7C13-43DB-A8FE-E677360CEC3A}" dt="2020-12-02T17:57:47.655" v="435" actId="1076"/>
        <pc:sldMkLst>
          <pc:docMk/>
          <pc:sldMk cId="2509577799" sldId="699"/>
        </pc:sldMkLst>
        <pc:graphicFrameChg chg="mod">
          <ac:chgData name="Vojislav Mihailovic" userId="e645eee0-a464-4e56-a54a-a2899c5cbb6d" providerId="ADAL" clId="{150BAA75-7C13-43DB-A8FE-E677360CEC3A}" dt="2020-12-02T17:57:47.655" v="435" actId="1076"/>
          <ac:graphicFrameMkLst>
            <pc:docMk/>
            <pc:sldMk cId="2509577799" sldId="699"/>
            <ac:graphicFrameMk id="12" creationId="{7EBF1BBD-AAAD-45CB-B424-37E2C89DA803}"/>
          </ac:graphicFrameMkLst>
        </pc:graphicFrameChg>
      </pc:sldChg>
      <pc:sldChg chg="add del">
        <pc:chgData name="Vojislav Mihailovic" userId="e645eee0-a464-4e56-a54a-a2899c5cbb6d" providerId="ADAL" clId="{150BAA75-7C13-43DB-A8FE-E677360CEC3A}" dt="2020-12-02T17:57:14.540" v="428" actId="2696"/>
        <pc:sldMkLst>
          <pc:docMk/>
          <pc:sldMk cId="2878923622" sldId="699"/>
        </pc:sldMkLst>
      </pc:sldChg>
      <pc:sldChg chg="add">
        <pc:chgData name="Vojislav Mihailovic" userId="e645eee0-a464-4e56-a54a-a2899c5cbb6d" providerId="ADAL" clId="{150BAA75-7C13-43DB-A8FE-E677360CEC3A}" dt="2020-12-02T17:58:00.114" v="436"/>
        <pc:sldMkLst>
          <pc:docMk/>
          <pc:sldMk cId="2218547397" sldId="70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4.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5.xml"/></Relationships>
</file>

<file path=ppt/charts/_rels/chart32.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2.xml"/><Relationship Id="rId1" Type="http://schemas.openxmlformats.org/officeDocument/2006/relationships/package" Target="../embeddings/Microsoft_Excel_Worksheet32.xlsx"/><Relationship Id="rId4" Type="http://schemas.microsoft.com/office/2011/relationships/chartStyle" Target="style11.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6.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7.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8.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9.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0.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11.xml"/></Relationships>
</file>

<file path=ppt/charts/_rels/chart48.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13.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14.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15.xm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16.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17.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18.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391176971979"/>
          <c:y val="0.10621809565019091"/>
          <c:w val="0.7772608823028021"/>
          <c:h val="0.81413234528540224"/>
        </c:manualLayout>
      </c:layout>
      <c:barChart>
        <c:barDir val="bar"/>
        <c:grouping val="percentStacked"/>
        <c:varyColors val="0"/>
        <c:ser>
          <c:idx val="0"/>
          <c:order val="0"/>
          <c:tx>
            <c:strRef>
              <c:f>Sheet1!$B$1</c:f>
              <c:strCache>
                <c:ptCount val="1"/>
                <c:pt idx="0">
                  <c:v>Da</c:v>
                </c:pt>
              </c:strCache>
            </c:strRef>
          </c:tx>
          <c:spPr>
            <a:solidFill>
              <a:srgbClr val="005250"/>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0673-43E3-9C12-1220D7CF273C}"/>
              </c:ext>
            </c:extLst>
          </c:dPt>
          <c:dPt>
            <c:idx val="1"/>
            <c:invertIfNegative val="0"/>
            <c:bubble3D val="0"/>
            <c:extLst xmlns:c16r2="http://schemas.microsoft.com/office/drawing/2015/06/chart">
              <c:ext xmlns:c16="http://schemas.microsoft.com/office/drawing/2014/chart" uri="{C3380CC4-5D6E-409C-BE32-E72D297353CC}">
                <c16:uniqueId val="{00000001-0673-43E3-9C12-1220D7CF273C}"/>
              </c:ext>
            </c:extLst>
          </c:dPt>
          <c:dPt>
            <c:idx val="2"/>
            <c:invertIfNegative val="0"/>
            <c:bubble3D val="0"/>
            <c:extLst xmlns:c16r2="http://schemas.microsoft.com/office/drawing/2015/06/chart">
              <c:ext xmlns:c16="http://schemas.microsoft.com/office/drawing/2014/chart" uri="{C3380CC4-5D6E-409C-BE32-E72D297353CC}">
                <c16:uniqueId val="{00000003-0673-43E3-9C12-1220D7CF273C}"/>
              </c:ext>
            </c:extLst>
          </c:dPt>
          <c:dPt>
            <c:idx val="3"/>
            <c:invertIfNegative val="0"/>
            <c:bubble3D val="0"/>
            <c:extLst xmlns:c16r2="http://schemas.microsoft.com/office/drawing/2015/06/chart">
              <c:ext xmlns:c16="http://schemas.microsoft.com/office/drawing/2014/chart" uri="{C3380CC4-5D6E-409C-BE32-E72D297353CC}">
                <c16:uniqueId val="{00000005-0673-43E3-9C12-1220D7CF273C}"/>
              </c:ext>
            </c:extLst>
          </c:dPt>
          <c:dPt>
            <c:idx val="4"/>
            <c:invertIfNegative val="0"/>
            <c:bubble3D val="0"/>
            <c:extLst xmlns:c16r2="http://schemas.microsoft.com/office/drawing/2015/06/chart">
              <c:ext xmlns:c16="http://schemas.microsoft.com/office/drawing/2014/chart" uri="{C3380CC4-5D6E-409C-BE32-E72D297353CC}">
                <c16:uniqueId val="{00000007-0673-43E3-9C12-1220D7CF273C}"/>
              </c:ext>
            </c:extLst>
          </c:dPt>
          <c:dLbls>
            <c:dLbl>
              <c:idx val="4"/>
              <c:numFmt formatCode="0&quot;%&quot;" sourceLinked="0"/>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numFmt formatCode="#&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Privrednici</c:v>
                </c:pt>
                <c:pt idx="1">
                  <c:v>Poslovna udruženja</c:v>
                </c:pt>
                <c:pt idx="2">
                  <c:v>Javni sektor</c:v>
                </c:pt>
              </c:strCache>
            </c:strRef>
          </c:cat>
          <c:val>
            <c:numRef>
              <c:f>Sheet1!$B$2:$B$4</c:f>
              <c:numCache>
                <c:formatCode>General</c:formatCode>
                <c:ptCount val="3"/>
                <c:pt idx="0">
                  <c:v>36.799999999999997</c:v>
                </c:pt>
                <c:pt idx="1">
                  <c:v>97.5</c:v>
                </c:pt>
                <c:pt idx="2">
                  <c:v>93.3</c:v>
                </c:pt>
              </c:numCache>
            </c:numRef>
          </c:val>
          <c:extLst xmlns:c16r2="http://schemas.microsoft.com/office/drawing/2015/06/chart">
            <c:ext xmlns:c16="http://schemas.microsoft.com/office/drawing/2014/chart" uri="{C3380CC4-5D6E-409C-BE32-E72D297353CC}">
              <c16:uniqueId val="{00000008-0673-43E3-9C12-1220D7CF273C}"/>
            </c:ext>
          </c:extLst>
        </c:ser>
        <c:ser>
          <c:idx val="1"/>
          <c:order val="1"/>
          <c:tx>
            <c:strRef>
              <c:f>Sheet1!$C$1</c:f>
              <c:strCache>
                <c:ptCount val="1"/>
                <c:pt idx="0">
                  <c:v>Ne</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Privrednici</c:v>
                </c:pt>
                <c:pt idx="1">
                  <c:v>Poslovna udruženja</c:v>
                </c:pt>
                <c:pt idx="2">
                  <c:v>Javni sektor</c:v>
                </c:pt>
              </c:strCache>
            </c:strRef>
          </c:cat>
          <c:val>
            <c:numRef>
              <c:f>Sheet1!$C$2:$C$4</c:f>
              <c:numCache>
                <c:formatCode>General</c:formatCode>
                <c:ptCount val="3"/>
                <c:pt idx="0">
                  <c:v>63.2</c:v>
                </c:pt>
                <c:pt idx="1">
                  <c:v>2.5</c:v>
                </c:pt>
                <c:pt idx="2">
                  <c:v>6.7</c:v>
                </c:pt>
              </c:numCache>
            </c:numRef>
          </c:val>
          <c:extLst xmlns:c16r2="http://schemas.microsoft.com/office/drawing/2015/06/chart">
            <c:ext xmlns:c16="http://schemas.microsoft.com/office/drawing/2014/chart" uri="{C3380CC4-5D6E-409C-BE32-E72D297353CC}">
              <c16:uniqueId val="{00000009-0673-43E3-9C12-1220D7CF273C}"/>
            </c:ext>
          </c:extLst>
        </c:ser>
        <c:dLbls>
          <c:showLegendKey val="0"/>
          <c:showVal val="0"/>
          <c:showCatName val="0"/>
          <c:showSerName val="0"/>
          <c:showPercent val="0"/>
          <c:showBubbleSize val="0"/>
        </c:dLbls>
        <c:gapWidth val="20"/>
        <c:overlap val="100"/>
        <c:axId val="177020288"/>
        <c:axId val="177038464"/>
      </c:barChart>
      <c:catAx>
        <c:axId val="177020288"/>
        <c:scaling>
          <c:orientation val="maxMin"/>
        </c:scaling>
        <c:delete val="0"/>
        <c:axPos val="l"/>
        <c:numFmt formatCode="General" sourceLinked="0"/>
        <c:majorTickMark val="out"/>
        <c:minorTickMark val="none"/>
        <c:tickLblPos val="nextTo"/>
        <c:spPr>
          <a:ln>
            <a:noFill/>
          </a:ln>
        </c:spPr>
        <c:txPr>
          <a:bodyPr/>
          <a:lstStyle/>
          <a:p>
            <a:pPr>
              <a:defRPr sz="2000">
                <a:latin typeface="Calibri" panose="020F0502020204030204" pitchFamily="34" charset="0"/>
              </a:defRPr>
            </a:pPr>
            <a:endParaRPr lang="sr-Latn-RS"/>
          </a:p>
        </c:txPr>
        <c:crossAx val="177038464"/>
        <c:crosses val="autoZero"/>
        <c:auto val="1"/>
        <c:lblAlgn val="ctr"/>
        <c:lblOffset val="100"/>
        <c:noMultiLvlLbl val="0"/>
      </c:catAx>
      <c:valAx>
        <c:axId val="177038464"/>
        <c:scaling>
          <c:orientation val="minMax"/>
        </c:scaling>
        <c:delete val="1"/>
        <c:axPos val="b"/>
        <c:numFmt formatCode="0%" sourceLinked="1"/>
        <c:majorTickMark val="out"/>
        <c:minorTickMark val="none"/>
        <c:tickLblPos val="nextTo"/>
        <c:crossAx val="177020288"/>
        <c:crosses val="max"/>
        <c:crossBetween val="between"/>
      </c:valAx>
    </c:plotArea>
    <c:legend>
      <c:legendPos val="b"/>
      <c:layout>
        <c:manualLayout>
          <c:xMode val="edge"/>
          <c:yMode val="edge"/>
          <c:x val="0.24907994859567342"/>
          <c:y val="2.1369880435455926E-2"/>
          <c:w val="0.68389978092781867"/>
          <c:h val="6.8936053888749196E-2"/>
        </c:manualLayout>
      </c:layout>
      <c:overlay val="0"/>
      <c:txPr>
        <a:bodyPr/>
        <a:lstStyle/>
        <a:p>
          <a:pPr>
            <a:defRPr sz="24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72381431302953"/>
          <c:y val="0"/>
          <c:w val="0.56827618568697047"/>
          <c:h val="0.8177707030730647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dLbl>
              <c:idx val="0"/>
              <c:numFmt formatCode="#&quot;%&quot;" sourceLinked="0"/>
              <c:spPr>
                <a:solidFill>
                  <a:schemeClr val="bg1">
                    <a:lumMod val="65000"/>
                  </a:schemeClr>
                </a:solidFill>
              </c:spPr>
              <c:txPr>
                <a:bodyPr/>
                <a:lstStyle/>
                <a:p>
                  <a:pPr algn="ctr">
                    <a:defRPr lang="en-US" sz="1400" b="1" i="0" u="none" strike="noStrike" kern="1200" baseline="0">
                      <a:solidFill>
                        <a:prstClr val="white"/>
                      </a:solidFill>
                      <a:latin typeface="+mn-lt"/>
                      <a:ea typeface="+mn-ea"/>
                      <a:cs typeface="+mn-cs"/>
                    </a:defRPr>
                  </a:pPr>
                  <a:endParaRPr lang="sr-Latn-RS"/>
                </a:p>
              </c:txPr>
              <c:dLblPos val="ctr"/>
              <c:showLegendKey val="0"/>
              <c:showVal val="1"/>
              <c:showCatName val="0"/>
              <c:showSerName val="0"/>
              <c:showPercent val="0"/>
              <c:showBubbleSize val="0"/>
            </c:dLbl>
            <c:numFmt formatCode="#&quot;%&quot;" sourceLinked="0"/>
            <c:spPr>
              <a:noFill/>
              <a:ln>
                <a:noFill/>
              </a:ln>
              <a:effectLst/>
            </c:spPr>
            <c:txPr>
              <a:bodyPr/>
              <a:lstStyle/>
              <a:p>
                <a:pPr algn="ctr">
                  <a:defRPr lang="en-US" sz="1400" b="1" i="0" u="none" strike="noStrike" kern="1200" baseline="0">
                    <a:solidFill>
                      <a:prstClr val="white"/>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Javni sektor</c:v>
                </c:pt>
              </c:strCache>
            </c:strRef>
          </c:cat>
          <c:val>
            <c:numRef>
              <c:f>Sheet1!$B$2</c:f>
              <c:numCache>
                <c:formatCode>General</c:formatCode>
                <c:ptCount val="1"/>
                <c:pt idx="0">
                  <c:v>11.1</c:v>
                </c:pt>
              </c:numCache>
            </c:numRef>
          </c:val>
          <c:extLst xmlns:c16r2="http://schemas.microsoft.com/office/drawing/2015/06/chart">
            <c:ext xmlns:c16="http://schemas.microsoft.com/office/drawing/2014/chart" uri="{C3380CC4-5D6E-409C-BE32-E72D297353CC}">
              <c16:uniqueId val="{00000000-3DE8-4800-8F2D-EA0155CFE144}"/>
            </c:ext>
          </c:extLst>
        </c:ser>
        <c:ser>
          <c:idx val="1"/>
          <c:order val="1"/>
          <c:tx>
            <c:strRef>
              <c:f>Sheet1!$A$3</c:f>
              <c:strCache>
                <c:ptCount val="1"/>
                <c:pt idx="0">
                  <c:v>Uopšte nisu zainteresovani</c:v>
                </c:pt>
              </c:strCache>
            </c:strRef>
          </c:tx>
          <c:spPr>
            <a:solidFill>
              <a:srgbClr val="CB333B"/>
            </a:solidFill>
            <a:ln>
              <a:solidFill>
                <a:schemeClr val="bg1"/>
              </a:solidFill>
            </a:ln>
          </c:spPr>
          <c:invertIfNegative val="0"/>
          <c:dLbls>
            <c:dLbl>
              <c:idx val="0"/>
              <c:layout>
                <c:manualLayout>
                  <c:x val="-5.5692642337985838E-3"/>
                  <c:y val="2.2149178324448468E-3"/>
                </c:manualLayout>
              </c:layout>
              <c:numFmt formatCode="#&quot;%&quot;" sourceLinked="0"/>
              <c:spPr>
                <a:solidFill>
                  <a:srgbClr val="CB333B"/>
                </a:solidFill>
                <a:ln>
                  <a:noFill/>
                </a:ln>
                <a:effectLst/>
              </c:spPr>
              <c:txPr>
                <a:bodyPr wrap="square" lIns="38100" tIns="19050" rIns="38100" bIns="19050" anchor="ctr">
                  <a:spAutoFit/>
                </a:bodyPr>
                <a:lstStyle/>
                <a:p>
                  <a:pPr>
                    <a:defRPr sz="1200" b="1">
                      <a:solidFill>
                        <a:schemeClr val="bg1"/>
                      </a:solidFill>
                    </a:defRPr>
                  </a:pPr>
                  <a:endParaRPr lang="sr-Latn-R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BCE-4382-87AE-5C1AD834075D}"/>
                </c:ext>
              </c:extLst>
            </c:dLbl>
            <c:dLbl>
              <c:idx val="1"/>
              <c:numFmt formatCode="#&quot;%&quot;" sourceLinked="0"/>
              <c:spPr>
                <a:noFill/>
                <a:ln>
                  <a:noFill/>
                </a:ln>
                <a:effectLst/>
              </c:spPr>
              <c:txPr>
                <a:bodyPr wrap="square" lIns="38100" tIns="19050" rIns="38100" bIns="19050" anchor="ctr">
                  <a:spAutoFit/>
                </a:bodyPr>
                <a:lstStyle/>
                <a:p>
                  <a:pPr>
                    <a:defRPr sz="1400" b="1">
                      <a:solidFill>
                        <a:schemeClr val="bg1"/>
                      </a:solidFill>
                    </a:defRPr>
                  </a:pPr>
                  <a:endParaRPr lang="sr-Latn-RS"/>
                </a:p>
              </c:txPr>
              <c:dLblPos val="inEnd"/>
              <c:showLegendKey val="0"/>
              <c:showVal val="1"/>
              <c:showCatName val="0"/>
              <c:showSerName val="0"/>
              <c:showPercent val="0"/>
              <c:showBubbleSize val="0"/>
            </c:dLbl>
            <c:numFmt formatCode="#&quot;%&quot;" sourceLinked="0"/>
            <c:spPr>
              <a:noFill/>
              <a:ln>
                <a:noFill/>
              </a:ln>
              <a:effectLst/>
            </c:spPr>
            <c:txPr>
              <a:bodyPr wrap="square" lIns="38100" tIns="19050" rIns="38100" bIns="19050" anchor="ctr">
                <a:spAutoFit/>
              </a:bodyPr>
              <a:lstStyle/>
              <a:p>
                <a:pPr>
                  <a:defRPr sz="1600" b="1">
                    <a:solidFill>
                      <a:schemeClr val="bg1"/>
                    </a:solidFill>
                  </a:defRPr>
                </a:pPr>
                <a:endParaRPr lang="sr-Latn-R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Sheet1!$B$3</c:f>
              <c:numCache>
                <c:formatCode>General</c:formatCode>
                <c:ptCount val="1"/>
              </c:numCache>
            </c:numRef>
          </c:val>
          <c:extLst xmlns:c16r2="http://schemas.microsoft.com/office/drawing/2015/06/chart">
            <c:ext xmlns:c16="http://schemas.microsoft.com/office/drawing/2014/chart" uri="{C3380CC4-5D6E-409C-BE32-E72D297353CC}">
              <c16:uniqueId val="{00000003-3DE8-4800-8F2D-EA0155CFE144}"/>
            </c:ext>
          </c:extLst>
        </c:ser>
        <c:ser>
          <c:idx val="2"/>
          <c:order val="2"/>
          <c:tx>
            <c:strRef>
              <c:f>Sheet1!$A$4</c:f>
              <c:strCache>
                <c:ptCount val="1"/>
                <c:pt idx="0">
                  <c:v>Uglavnom nisu zainteresovani</c:v>
                </c:pt>
              </c:strCache>
            </c:strRef>
          </c:tx>
          <c:spPr>
            <a:solidFill>
              <a:schemeClr val="accent3"/>
            </a:solidFill>
            <a:ln>
              <a:solidFill>
                <a:schemeClr val="bg1"/>
              </a:solidFill>
            </a:ln>
          </c:spPr>
          <c:invertIfNegative val="0"/>
          <c:dLbls>
            <c:dLbl>
              <c:idx val="0"/>
              <c:numFmt formatCode="0&quot;%&quot;" sourceLinked="0"/>
              <c:spPr/>
              <c:txPr>
                <a:bodyPr/>
                <a:lstStyle/>
                <a:p>
                  <a:pPr algn="ctr">
                    <a:defRPr lang="en-US" sz="2000" b="1" i="0" u="none" strike="noStrike" kern="1200" baseline="0">
                      <a:solidFill>
                        <a:prstClr val="white"/>
                      </a:solidFill>
                      <a:latin typeface="+mn-lt"/>
                      <a:ea typeface="+mn-ea"/>
                      <a:cs typeface="+mn-cs"/>
                    </a:defRPr>
                  </a:pPr>
                  <a:endParaRPr lang="sr-Latn-RS"/>
                </a:p>
              </c:txPr>
              <c:showLegendKey val="0"/>
              <c:showVal val="1"/>
              <c:showCatName val="0"/>
              <c:showSerName val="0"/>
              <c:showPercent val="0"/>
              <c:showBubbleSize val="0"/>
            </c:dLbl>
            <c:spPr>
              <a:noFill/>
              <a:ln>
                <a:noFill/>
              </a:ln>
              <a:effectLst/>
            </c:spPr>
            <c:txPr>
              <a:bodyPr/>
              <a:lstStyle/>
              <a:p>
                <a:pPr algn="ctr">
                  <a:defRPr lang="en-US" sz="2000" b="1" i="0" u="none" strike="noStrike" kern="1200" baseline="0">
                    <a:solidFill>
                      <a:prstClr val="white"/>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Javni sektor</c:v>
                </c:pt>
              </c:strCache>
            </c:strRef>
          </c:cat>
          <c:val>
            <c:numRef>
              <c:f>Sheet1!$B$4</c:f>
              <c:numCache>
                <c:formatCode>General</c:formatCode>
                <c:ptCount val="1"/>
                <c:pt idx="0">
                  <c:v>2.2000000000000002</c:v>
                </c:pt>
              </c:numCache>
            </c:numRef>
          </c:val>
          <c:extLst xmlns:c16r2="http://schemas.microsoft.com/office/drawing/2015/06/chart">
            <c:ext xmlns:c16="http://schemas.microsoft.com/office/drawing/2014/chart" uri="{C3380CC4-5D6E-409C-BE32-E72D297353CC}">
              <c16:uniqueId val="{00000004-3DE8-4800-8F2D-EA0155CFE144}"/>
            </c:ext>
          </c:extLst>
        </c:ser>
        <c:ser>
          <c:idx val="3"/>
          <c:order val="3"/>
          <c:tx>
            <c:strRef>
              <c:f>Sheet1!$A$5</c:f>
              <c:strCache>
                <c:ptCount val="1"/>
                <c:pt idx="0">
                  <c:v>Uglavnom su zainteresovani</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Sheet1!$B$5</c:f>
              <c:numCache>
                <c:formatCode>General</c:formatCode>
                <c:ptCount val="1"/>
                <c:pt idx="0">
                  <c:v>53.3</c:v>
                </c:pt>
              </c:numCache>
            </c:numRef>
          </c:val>
          <c:extLst xmlns:c16r2="http://schemas.microsoft.com/office/drawing/2015/06/chart">
            <c:ext xmlns:c16="http://schemas.microsoft.com/office/drawing/2014/chart" uri="{C3380CC4-5D6E-409C-BE32-E72D297353CC}">
              <c16:uniqueId val="{00000005-3DE8-4800-8F2D-EA0155CFE144}"/>
            </c:ext>
          </c:extLst>
        </c:ser>
        <c:ser>
          <c:idx val="4"/>
          <c:order val="4"/>
          <c:tx>
            <c:strRef>
              <c:f>Sheet1!$A$6</c:f>
              <c:strCache>
                <c:ptCount val="1"/>
                <c:pt idx="0">
                  <c:v>Veoma su zainteresovani</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Sheet1!$B$6</c:f>
              <c:numCache>
                <c:formatCode>General</c:formatCode>
                <c:ptCount val="1"/>
                <c:pt idx="0">
                  <c:v>33.299999999999997</c:v>
                </c:pt>
              </c:numCache>
            </c:numRef>
          </c:val>
          <c:extLst xmlns:c16r2="http://schemas.microsoft.com/office/drawing/2015/06/chart">
            <c:ext xmlns:c16="http://schemas.microsoft.com/office/drawing/2014/chart" uri="{C3380CC4-5D6E-409C-BE32-E72D297353CC}">
              <c16:uniqueId val="{00000006-3DE8-4800-8F2D-EA0155CFE144}"/>
            </c:ext>
          </c:extLst>
        </c:ser>
        <c:dLbls>
          <c:showLegendKey val="0"/>
          <c:showVal val="0"/>
          <c:showCatName val="0"/>
          <c:showSerName val="0"/>
          <c:showPercent val="0"/>
          <c:showBubbleSize val="0"/>
        </c:dLbls>
        <c:gapWidth val="50"/>
        <c:overlap val="100"/>
        <c:axId val="181174656"/>
        <c:axId val="181176192"/>
      </c:barChart>
      <c:catAx>
        <c:axId val="181174656"/>
        <c:scaling>
          <c:orientation val="maxMin"/>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sr-Latn-RS"/>
          </a:p>
        </c:txPr>
        <c:crossAx val="181176192"/>
        <c:crosses val="autoZero"/>
        <c:auto val="1"/>
        <c:lblAlgn val="ctr"/>
        <c:lblOffset val="100"/>
        <c:noMultiLvlLbl val="0"/>
      </c:catAx>
      <c:valAx>
        <c:axId val="181176192"/>
        <c:scaling>
          <c:orientation val="minMax"/>
          <c:max val="100"/>
          <c:min val="0"/>
        </c:scaling>
        <c:delete val="1"/>
        <c:axPos val="l"/>
        <c:numFmt formatCode="0%" sourceLinked="0"/>
        <c:majorTickMark val="out"/>
        <c:minorTickMark val="none"/>
        <c:tickLblPos val="nextTo"/>
        <c:crossAx val="181174656"/>
        <c:crosses val="max"/>
        <c:crossBetween val="between"/>
        <c:majorUnit val="20"/>
        <c:minorUnit val="3"/>
      </c:valAx>
    </c:plotArea>
    <c:legend>
      <c:legendPos val="r"/>
      <c:layout>
        <c:manualLayout>
          <c:xMode val="edge"/>
          <c:yMode val="edge"/>
          <c:x val="7.6292692624796076E-3"/>
          <c:y val="1.076610795521809E-3"/>
          <c:w val="0.46030894228126701"/>
          <c:h val="0.87338767914676152"/>
        </c:manualLayout>
      </c:layout>
      <c:overlay val="0"/>
      <c:txPr>
        <a:bodyPr/>
        <a:lstStyle/>
        <a:p>
          <a:pPr>
            <a:defRPr sz="18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87674241615038"/>
          <c:y val="6.4046984973630233E-2"/>
          <c:w val="0.61358767490920751"/>
          <c:h val="0.93595301502636974"/>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4644"/>
              </a:solidFill>
              <a:ln>
                <a:solidFill>
                  <a:schemeClr val="bg1"/>
                </a:solidFill>
              </a:ln>
            </c:spPr>
            <c:extLst xmlns:c16r2="http://schemas.microsoft.com/office/drawing/2015/06/chart">
              <c:ext xmlns:c16="http://schemas.microsoft.com/office/drawing/2014/chart" uri="{C3380CC4-5D6E-409C-BE32-E72D297353CC}">
                <c16:uniqueId val="{00000001-ABFD-4298-BCBC-79516737272C}"/>
              </c:ext>
            </c:extLst>
          </c:dPt>
          <c:dPt>
            <c:idx val="1"/>
            <c:bubble3D val="0"/>
            <c:spPr>
              <a:solidFill>
                <a:srgbClr val="007681"/>
              </a:solidFill>
              <a:ln>
                <a:solidFill>
                  <a:schemeClr val="bg1"/>
                </a:solidFill>
              </a:ln>
            </c:spPr>
            <c:extLst xmlns:c16r2="http://schemas.microsoft.com/office/drawing/2015/06/chart">
              <c:ext xmlns:c16="http://schemas.microsoft.com/office/drawing/2014/chart" uri="{C3380CC4-5D6E-409C-BE32-E72D297353CC}">
                <c16:uniqueId val="{00000003-ABFD-4298-BCBC-79516737272C}"/>
              </c:ext>
            </c:extLst>
          </c:dPt>
          <c:dPt>
            <c:idx val="2"/>
            <c:bubble3D val="0"/>
            <c:spPr>
              <a:solidFill>
                <a:srgbClr val="FF585D"/>
              </a:solidFill>
              <a:ln>
                <a:solidFill>
                  <a:schemeClr val="bg1"/>
                </a:solidFill>
              </a:ln>
            </c:spPr>
            <c:extLst xmlns:c16r2="http://schemas.microsoft.com/office/drawing/2015/06/chart">
              <c:ext xmlns:c16="http://schemas.microsoft.com/office/drawing/2014/chart" uri="{C3380CC4-5D6E-409C-BE32-E72D297353CC}">
                <c16:uniqueId val="{00000005-ABFD-4298-BCBC-79516737272C}"/>
              </c:ext>
            </c:extLst>
          </c:dPt>
          <c:dPt>
            <c:idx val="3"/>
            <c:bubble3D val="0"/>
            <c:spPr>
              <a:solidFill>
                <a:schemeClr val="bg1">
                  <a:lumMod val="65000"/>
                </a:schemeClr>
              </a:solidFill>
              <a:ln>
                <a:solidFill>
                  <a:schemeClr val="bg1"/>
                </a:solidFill>
              </a:ln>
            </c:spPr>
            <c:extLst xmlns:c16r2="http://schemas.microsoft.com/office/drawing/2015/06/chart">
              <c:ext xmlns:c16="http://schemas.microsoft.com/office/drawing/2014/chart" uri="{C3380CC4-5D6E-409C-BE32-E72D297353CC}">
                <c16:uniqueId val="{00000007-ABFD-4298-BCBC-79516737272C}"/>
              </c:ext>
            </c:extLst>
          </c:dPt>
          <c:dPt>
            <c:idx val="4"/>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9-ABFD-4298-BCBC-79516737272C}"/>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ABFD-4298-BCBC-79516737272C}"/>
              </c:ext>
            </c:extLst>
          </c:dPt>
          <c:dLbls>
            <c:spPr>
              <a:noFill/>
              <a:ln>
                <a:noFill/>
              </a:ln>
              <a:effectLst/>
            </c:spPr>
            <c:txPr>
              <a:bodyPr/>
              <a:lstStyle/>
              <a:p>
                <a:pPr>
                  <a:defRPr sz="2000" b="1">
                    <a:solidFill>
                      <a:schemeClr val="bg1"/>
                    </a:solidFill>
                    <a:effectLst/>
                    <a:latin typeface="Calibri" panose="020F0502020204030204" pitchFamily="34" charset="0"/>
                  </a:defRPr>
                </a:pPr>
                <a:endParaRPr lang="sr-Latn-R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Da, postoji posebna organizaciona jedinica</c:v>
                </c:pt>
                <c:pt idx="1">
                  <c:v>Da, postoje zaposleni, ali ne i posebna organizaciona jedinica</c:v>
                </c:pt>
                <c:pt idx="2">
                  <c:v>Ne postoje ni zaposleni ni organ</c:v>
                </c:pt>
                <c:pt idx="3">
                  <c:v>Ne znam</c:v>
                </c:pt>
              </c:strCache>
            </c:strRef>
          </c:cat>
          <c:val>
            <c:numRef>
              <c:f>Sheet1!$B$2:$B$5</c:f>
              <c:numCache>
                <c:formatCode>General</c:formatCode>
                <c:ptCount val="4"/>
                <c:pt idx="0">
                  <c:v>20</c:v>
                </c:pt>
                <c:pt idx="1">
                  <c:v>33.299999999999997</c:v>
                </c:pt>
                <c:pt idx="2">
                  <c:v>26.7</c:v>
                </c:pt>
                <c:pt idx="3">
                  <c:v>20</c:v>
                </c:pt>
              </c:numCache>
            </c:numRef>
          </c:val>
          <c:extLst xmlns:c16r2="http://schemas.microsoft.com/office/drawing/2015/06/chart">
            <c:ext xmlns:c16="http://schemas.microsoft.com/office/drawing/2014/chart" uri="{C3380CC4-5D6E-409C-BE32-E72D297353CC}">
              <c16:uniqueId val="{0000000C-ABFD-4298-BCBC-79516737272C}"/>
            </c:ext>
          </c:extLst>
        </c:ser>
        <c:ser>
          <c:idx val="1"/>
          <c:order val="1"/>
          <c:tx>
            <c:v>Labels</c:v>
          </c:tx>
          <c:spPr>
            <a:noFill/>
            <a:ln>
              <a:noFill/>
            </a:ln>
          </c:spPr>
          <c:dLbls>
            <c:dLbl>
              <c:idx val="0"/>
              <c:layout>
                <c:manualLayout>
                  <c:x val="8.3813387897885061E-2"/>
                  <c:y val="-2.2846915113185394E-2"/>
                </c:manualLayout>
              </c:layout>
              <c:spPr>
                <a:noFill/>
                <a:ln>
                  <a:noFill/>
                </a:ln>
                <a:effectLst/>
              </c:spPr>
              <c:txPr>
                <a:bodyPr rot="0" vert="horz" lIns="38100" tIns="19050" rIns="38100" bIns="19050">
                  <a:noAutofit/>
                </a:bodyPr>
                <a:lstStyle/>
                <a:p>
                  <a:pPr>
                    <a:defRPr sz="18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33140120967741937"/>
                      <c:h val="0.25742503069142714"/>
                    </c:manualLayout>
                  </c15:layout>
                </c:ext>
                <c:ext xmlns:c16="http://schemas.microsoft.com/office/drawing/2014/chart" uri="{C3380CC4-5D6E-409C-BE32-E72D297353CC}">
                  <c16:uniqueId val="{0000000D-ABFD-4298-BCBC-79516737272C}"/>
                </c:ext>
              </c:extLst>
            </c:dLbl>
            <c:dLbl>
              <c:idx val="1"/>
              <c:layout>
                <c:manualLayout>
                  <c:x val="0.10164302833262123"/>
                  <c:y val="9.0665599212667689E-2"/>
                </c:manualLayout>
              </c:layout>
              <c:spPr>
                <a:noFill/>
                <a:ln>
                  <a:noFill/>
                </a:ln>
                <a:effectLst/>
              </c:spPr>
              <c:txPr>
                <a:bodyPr rot="0" vert="horz" lIns="38100" tIns="19050" rIns="38100" bIns="19050">
                  <a:noAutofit/>
                </a:bodyPr>
                <a:lstStyle/>
                <a:p>
                  <a:pPr>
                    <a:defRPr sz="18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5475559442426826"/>
                      <c:h val="0.3915145056034961"/>
                    </c:manualLayout>
                  </c15:layout>
                </c:ext>
                <c:ext xmlns:c16="http://schemas.microsoft.com/office/drawing/2014/chart" uri="{C3380CC4-5D6E-409C-BE32-E72D297353CC}">
                  <c16:uniqueId val="{0000000E-ABFD-4298-BCBC-79516737272C}"/>
                </c:ext>
              </c:extLst>
            </c:dLbl>
            <c:dLbl>
              <c:idx val="2"/>
              <c:layout>
                <c:manualLayout>
                  <c:x val="-0.19016177432706688"/>
                  <c:y val="2.8630799022463703E-2"/>
                </c:manualLayout>
              </c:layout>
              <c:spPr>
                <a:noFill/>
                <a:ln>
                  <a:noFill/>
                </a:ln>
                <a:effectLst/>
              </c:spPr>
              <c:txPr>
                <a:bodyPr rot="0" vert="horz" lIns="38100" tIns="19050" rIns="38100" bIns="19050">
                  <a:noAutofit/>
                </a:bodyPr>
                <a:lstStyle/>
                <a:p>
                  <a:pPr>
                    <a:defRPr sz="18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33164715120410015"/>
                      <c:h val="0.22370080398171144"/>
                    </c:manualLayout>
                  </c15:layout>
                </c:ext>
                <c:ext xmlns:c16="http://schemas.microsoft.com/office/drawing/2014/chart" uri="{C3380CC4-5D6E-409C-BE32-E72D297353CC}">
                  <c16:uniqueId val="{0000000F-ABFD-4298-BCBC-79516737272C}"/>
                </c:ext>
              </c:extLst>
            </c:dLbl>
            <c:dLbl>
              <c:idx val="3"/>
              <c:layout>
                <c:manualLayout>
                  <c:x val="-4.0894707327494124E-2"/>
                  <c:y val="-2.2768385854024815E-3"/>
                </c:manualLayout>
              </c:layout>
              <c:spPr>
                <a:noFill/>
                <a:ln>
                  <a:noFill/>
                </a:ln>
                <a:effectLst/>
              </c:spPr>
              <c:txPr>
                <a:bodyPr rot="0" vert="horz" lIns="38100" tIns="19050" rIns="38100" bIns="19050">
                  <a:spAutoFit/>
                </a:bodyPr>
                <a:lstStyle/>
                <a:p>
                  <a:pPr>
                    <a:defRPr sz="18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BFD-4298-BCBC-79516737272C}"/>
                </c:ext>
              </c:extLst>
            </c:dLbl>
            <c:dLbl>
              <c:idx val="4"/>
              <c:layout>
                <c:manualLayout>
                  <c:x val="-6.8779501011463295E-2"/>
                  <c:y val="-1.0865875525406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BFD-4298-BCBC-79516737272C}"/>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BFD-4298-BCBC-79516737272C}"/>
                </c:ext>
              </c:extLst>
            </c:dLbl>
            <c:spPr>
              <a:noFill/>
              <a:ln>
                <a:noFill/>
              </a:ln>
              <a:effectLst/>
            </c:spPr>
            <c:txPr>
              <a:bodyPr rot="0" vert="horz" lIns="38100" tIns="19050" rIns="38100" bIns="19050">
                <a:spAutoFit/>
              </a:bodyPr>
              <a:lstStyle/>
              <a:p>
                <a:pPr>
                  <a:defRPr sz="2000">
                    <a:latin typeface="Calibri" panose="020F0502020204030204" pitchFamily="34" charset="0"/>
                  </a:defRPr>
                </a:pPr>
                <a:endParaRPr lang="sr-Latn-R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Da, postoji posebna organizaciona jedinica</c:v>
                </c:pt>
                <c:pt idx="1">
                  <c:v>Da, postoje zaposleni, ali ne i posebna organizaciona jedinica</c:v>
                </c:pt>
                <c:pt idx="2">
                  <c:v>Ne postoje ni zaposleni ni organ</c:v>
                </c:pt>
                <c:pt idx="3">
                  <c:v>Ne znam</c:v>
                </c:pt>
              </c:strCache>
            </c:strRef>
          </c:cat>
          <c:val>
            <c:numRef>
              <c:f>Sheet1!$GL$2:$GL$7</c:f>
              <c:numCache>
                <c:formatCode>General</c:formatCode>
                <c:ptCount val="6"/>
                <c:pt idx="0">
                  <c:v>20</c:v>
                </c:pt>
                <c:pt idx="1">
                  <c:v>33.299999999999997</c:v>
                </c:pt>
                <c:pt idx="2">
                  <c:v>26.7</c:v>
                </c:pt>
                <c:pt idx="3">
                  <c:v>20</c:v>
                </c:pt>
              </c:numCache>
            </c:numRef>
          </c:val>
          <c:extLst xmlns:c16r2="http://schemas.microsoft.com/office/drawing/2015/06/chart">
            <c:ext xmlns:c16="http://schemas.microsoft.com/office/drawing/2014/chart" uri="{C3380CC4-5D6E-409C-BE32-E72D297353CC}">
              <c16:uniqueId val="{00000013-ABFD-4298-BCBC-79516737272C}"/>
            </c:ext>
          </c:extLst>
        </c:ser>
        <c:dLbls>
          <c:showLegendKey val="0"/>
          <c:showVal val="0"/>
          <c:showCatName val="0"/>
          <c:showSerName val="0"/>
          <c:showPercent val="1"/>
          <c:showBubbleSize val="0"/>
          <c:showLeaderLines val="0"/>
        </c:dLbls>
        <c:firstSliceAng val="0"/>
        <c:holeSize val="30"/>
      </c:doughnutChart>
    </c:plotArea>
    <c:plotVisOnly val="1"/>
    <c:dispBlanksAs val="gap"/>
    <c:showDLblsOverMax val="0"/>
  </c:chart>
  <c:txPr>
    <a:bodyPr/>
    <a:lstStyle/>
    <a:p>
      <a:pPr>
        <a:defRPr sz="1800"/>
      </a:pPr>
      <a:endParaRPr lang="sr-Latn-R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69520489505378"/>
          <c:y val="3.496973772696705E-2"/>
          <c:w val="0.46403338127625693"/>
          <c:h val="0.9650302622730329"/>
        </c:manualLayout>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 postoji posebna organizaciona jedinica</c:v>
                </c:pt>
                <c:pt idx="1">
                  <c:v>Da, postoje zaposleni, ali ne i posebna organizaciona jedinica</c:v>
                </c:pt>
                <c:pt idx="2">
                  <c:v>Ne postoje ni zaposleni ni organ</c:v>
                </c:pt>
                <c:pt idx="3">
                  <c:v>Ne znam</c:v>
                </c:pt>
              </c:strCache>
            </c:strRef>
          </c:cat>
          <c:val>
            <c:numRef>
              <c:f>Sheet1!$B$2:$B$5</c:f>
              <c:numCache>
                <c:formatCode>General</c:formatCode>
                <c:ptCount val="4"/>
                <c:pt idx="0">
                  <c:v>8</c:v>
                </c:pt>
                <c:pt idx="1">
                  <c:v>36</c:v>
                </c:pt>
                <c:pt idx="2">
                  <c:v>40</c:v>
                </c:pt>
                <c:pt idx="3">
                  <c:v>16</c:v>
                </c:pt>
              </c:numCache>
            </c:numRef>
          </c:val>
          <c:extLst xmlns:c16r2="http://schemas.microsoft.com/office/drawing/2015/06/chart">
            <c:ext xmlns:c16="http://schemas.microsoft.com/office/drawing/2014/chart" uri="{C3380CC4-5D6E-409C-BE32-E72D297353CC}">
              <c16:uniqueId val="{00000000-84B2-4C80-B3C4-E02CC37F46AE}"/>
            </c:ext>
          </c:extLst>
        </c:ser>
        <c:ser>
          <c:idx val="1"/>
          <c:order val="1"/>
          <c:tx>
            <c:strRef>
              <c:f>Sheet1!$C$1</c:f>
              <c:strCache>
                <c:ptCount val="1"/>
                <c:pt idx="0">
                  <c:v>2019</c:v>
                </c:pt>
              </c:strCache>
            </c:strRef>
          </c:tx>
          <c:spPr>
            <a:solidFill>
              <a:schemeClr val="accent4"/>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 postoji posebna organizaciona jedinica</c:v>
                </c:pt>
                <c:pt idx="1">
                  <c:v>Da, postoje zaposleni, ali ne i posebna organizaciona jedinica</c:v>
                </c:pt>
                <c:pt idx="2">
                  <c:v>Ne postoje ni zaposleni ni organ</c:v>
                </c:pt>
                <c:pt idx="3">
                  <c:v>Ne znam</c:v>
                </c:pt>
              </c:strCache>
            </c:strRef>
          </c:cat>
          <c:val>
            <c:numRef>
              <c:f>Sheet1!$C$2:$C$5</c:f>
              <c:numCache>
                <c:formatCode>General</c:formatCode>
                <c:ptCount val="4"/>
                <c:pt idx="0">
                  <c:v>11.3</c:v>
                </c:pt>
                <c:pt idx="1">
                  <c:v>30.2</c:v>
                </c:pt>
                <c:pt idx="2">
                  <c:v>41.5</c:v>
                </c:pt>
                <c:pt idx="3">
                  <c:v>17</c:v>
                </c:pt>
              </c:numCache>
            </c:numRef>
          </c:val>
          <c:extLst xmlns:c16r2="http://schemas.microsoft.com/office/drawing/2015/06/chart">
            <c:ext xmlns:c16="http://schemas.microsoft.com/office/drawing/2014/chart" uri="{C3380CC4-5D6E-409C-BE32-E72D297353CC}">
              <c16:uniqueId val="{00000001-84B2-4C80-B3C4-E02CC37F46AE}"/>
            </c:ext>
          </c:extLst>
        </c:ser>
        <c:ser>
          <c:idx val="2"/>
          <c:order val="2"/>
          <c:tx>
            <c:strRef>
              <c:f>Sheet1!$D$1</c:f>
              <c:strCache>
                <c:ptCount val="1"/>
                <c:pt idx="0">
                  <c:v>2020</c:v>
                </c:pt>
              </c:strCache>
            </c:strRef>
          </c:tx>
          <c:spPr>
            <a:solidFill>
              <a:srgbClr val="C0000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 postoji posebna organizaciona jedinica</c:v>
                </c:pt>
                <c:pt idx="1">
                  <c:v>Da, postoje zaposleni, ali ne i posebna organizaciona jedinica</c:v>
                </c:pt>
                <c:pt idx="2">
                  <c:v>Ne postoje ni zaposleni ni organ</c:v>
                </c:pt>
                <c:pt idx="3">
                  <c:v>Ne znam</c:v>
                </c:pt>
              </c:strCache>
            </c:strRef>
          </c:cat>
          <c:val>
            <c:numRef>
              <c:f>Sheet1!$D$2:$D$5</c:f>
              <c:numCache>
                <c:formatCode>General</c:formatCode>
                <c:ptCount val="4"/>
                <c:pt idx="0">
                  <c:v>20</c:v>
                </c:pt>
                <c:pt idx="1">
                  <c:v>33.299999999999997</c:v>
                </c:pt>
                <c:pt idx="2">
                  <c:v>26.7</c:v>
                </c:pt>
                <c:pt idx="3">
                  <c:v>20</c:v>
                </c:pt>
              </c:numCache>
            </c:numRef>
          </c:val>
          <c:extLst xmlns:c16r2="http://schemas.microsoft.com/office/drawing/2015/06/chart">
            <c:ext xmlns:c16="http://schemas.microsoft.com/office/drawing/2014/chart" uri="{C3380CC4-5D6E-409C-BE32-E72D297353CC}">
              <c16:uniqueId val="{00000000-2186-4E43-A1BC-EC2E5B8F33E1}"/>
            </c:ext>
          </c:extLst>
        </c:ser>
        <c:dLbls>
          <c:showLegendKey val="0"/>
          <c:showVal val="0"/>
          <c:showCatName val="0"/>
          <c:showSerName val="0"/>
          <c:showPercent val="0"/>
          <c:showBubbleSize val="0"/>
        </c:dLbls>
        <c:gapWidth val="50"/>
        <c:axId val="180523776"/>
        <c:axId val="180525312"/>
      </c:barChart>
      <c:catAx>
        <c:axId val="1805237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crossAx val="180525312"/>
        <c:crosses val="autoZero"/>
        <c:auto val="1"/>
        <c:lblAlgn val="ctr"/>
        <c:lblOffset val="100"/>
        <c:noMultiLvlLbl val="0"/>
      </c:catAx>
      <c:valAx>
        <c:axId val="180525312"/>
        <c:scaling>
          <c:orientation val="minMax"/>
        </c:scaling>
        <c:delete val="1"/>
        <c:axPos val="t"/>
        <c:numFmt formatCode="General" sourceLinked="1"/>
        <c:majorTickMark val="none"/>
        <c:minorTickMark val="none"/>
        <c:tickLblPos val="nextTo"/>
        <c:crossAx val="180523776"/>
        <c:crosses val="autoZero"/>
        <c:crossBetween val="between"/>
      </c:valAx>
      <c:spPr>
        <a:noFill/>
        <a:ln>
          <a:noFill/>
        </a:ln>
        <a:effectLst/>
      </c:spPr>
    </c:plotArea>
    <c:legend>
      <c:legendPos val="r"/>
      <c:layout>
        <c:manualLayout>
          <c:xMode val="edge"/>
          <c:yMode val="edge"/>
          <c:x val="0.92531410740840059"/>
          <c:y val="0.35553315082420345"/>
          <c:w val="6.8493942127203153E-2"/>
          <c:h val="0.2300616957582565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6941080620662"/>
          <c:y val="1.7370237152355632E-2"/>
          <c:w val="0.48303058919379321"/>
          <c:h val="0.98186188417463671"/>
        </c:manualLayout>
      </c:layout>
      <c:barChart>
        <c:barDir val="bar"/>
        <c:grouping val="clustered"/>
        <c:varyColors val="0"/>
        <c:ser>
          <c:idx val="0"/>
          <c:order val="0"/>
          <c:tx>
            <c:strRef>
              <c:f>Sheet1!$B$1</c:f>
              <c:strCache>
                <c:ptCount val="1"/>
                <c:pt idx="0">
                  <c:v>Score Totals</c:v>
                </c:pt>
              </c:strCache>
            </c:strRef>
          </c:tx>
          <c:spPr>
            <a:solidFill>
              <a:srgbClr val="74AA50"/>
            </a:solidFill>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tx1"/>
                    </a:solidFill>
                    <a:latin typeface="Calibri" panose="020F0502020204030204" pitchFamily="34" charset="0"/>
                    <a:cs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Brzina reagovanja javnih institucija na predloge privrede kako bi se poboljšalo privredno okruženje -</c:v>
                </c:pt>
                <c:pt idx="1">
                  <c:v>Otvorenost javnih institucija za prihvatanje predloga predstavnika privrede sa javne rasprave -</c:v>
                </c:pt>
                <c:pt idx="2">
                  <c:v>Trenutni nivo uključenosti privrede generalno u proces pripreme i usvajanja propisa -</c:v>
                </c:pt>
                <c:pt idx="3">
                  <c:v>Spremnost predstavnika javnog sektora da čuju i uvaže mišljenje predstavnika privatnog sektora -</c:v>
                </c:pt>
                <c:pt idx="4">
                  <c:v>Dostupnost nacrta i predloga propisa predstavnicima privrede u periodu pre njihovog usvajanja -</c:v>
                </c:pt>
                <c:pt idx="5">
                  <c:v>Shvatanje važnosti učešća privrednih subjekata u donošenju propisa koji se tiču privrede od strane nosilaca javnih ovlašćenja -</c:v>
                </c:pt>
                <c:pt idx="6">
                  <c:v>Kapacitet poslovnih udruženja da redovno komuniciraju sa javnim institucijama -</c:v>
                </c:pt>
                <c:pt idx="7">
                  <c:v>Znanja predstavnika privrede za davanje komentara i vođenje konstruktivnih razgovora sa javnim institucijama -</c:v>
                </c:pt>
                <c:pt idx="8">
                  <c:v>Dostupnost informacija o donetim propisima na sajtu ministarstava i drugih državnih organa -</c:v>
                </c:pt>
              </c:strCache>
            </c:strRef>
          </c:cat>
          <c:val>
            <c:numRef>
              <c:f>Sheet1!$B$2:$B$10</c:f>
              <c:numCache>
                <c:formatCode>General</c:formatCode>
                <c:ptCount val="9"/>
                <c:pt idx="0">
                  <c:v>26.1</c:v>
                </c:pt>
                <c:pt idx="1">
                  <c:v>30.2</c:v>
                </c:pt>
                <c:pt idx="2">
                  <c:v>32.700000000000003</c:v>
                </c:pt>
                <c:pt idx="3">
                  <c:v>34.299999999999997</c:v>
                </c:pt>
                <c:pt idx="4">
                  <c:v>38.4</c:v>
                </c:pt>
                <c:pt idx="5">
                  <c:v>42.8</c:v>
                </c:pt>
                <c:pt idx="6">
                  <c:v>43.1</c:v>
                </c:pt>
                <c:pt idx="7">
                  <c:v>56.7</c:v>
                </c:pt>
                <c:pt idx="8">
                  <c:v>71.099999999999994</c:v>
                </c:pt>
              </c:numCache>
            </c:numRef>
          </c:val>
          <c:extLst xmlns:c16r2="http://schemas.microsoft.com/office/drawing/2015/06/chart">
            <c:ext xmlns:c16="http://schemas.microsoft.com/office/drawing/2014/chart" uri="{C3380CC4-5D6E-409C-BE32-E72D297353CC}">
              <c16:uniqueId val="{00000000-2CFF-4830-A5E9-A46D137FF10E}"/>
            </c:ext>
          </c:extLst>
        </c:ser>
        <c:dLbls>
          <c:showLegendKey val="0"/>
          <c:showVal val="0"/>
          <c:showCatName val="0"/>
          <c:showSerName val="0"/>
          <c:showPercent val="0"/>
          <c:showBubbleSize val="0"/>
        </c:dLbls>
        <c:gapWidth val="30"/>
        <c:overlap val="100"/>
        <c:axId val="181285632"/>
        <c:axId val="181287168"/>
      </c:barChart>
      <c:catAx>
        <c:axId val="181285632"/>
        <c:scaling>
          <c:orientation val="minMax"/>
        </c:scaling>
        <c:delete val="0"/>
        <c:axPos val="l"/>
        <c:numFmt formatCode="General" sourceLinked="0"/>
        <c:majorTickMark val="out"/>
        <c:minorTickMark val="none"/>
        <c:tickLblPos val="nextTo"/>
        <c:spPr>
          <a:ln>
            <a:noFill/>
          </a:ln>
        </c:spPr>
        <c:txPr>
          <a:bodyPr/>
          <a:lstStyle/>
          <a:p>
            <a:pPr>
              <a:defRPr sz="1700">
                <a:solidFill>
                  <a:schemeClr val="tx1"/>
                </a:solidFill>
                <a:latin typeface="Calibri" panose="020F0502020204030204" pitchFamily="34" charset="0"/>
              </a:defRPr>
            </a:pPr>
            <a:endParaRPr lang="sr-Latn-RS"/>
          </a:p>
        </c:txPr>
        <c:crossAx val="181287168"/>
        <c:crosses val="autoZero"/>
        <c:auto val="1"/>
        <c:lblAlgn val="ctr"/>
        <c:lblOffset val="100"/>
        <c:noMultiLvlLbl val="0"/>
      </c:catAx>
      <c:valAx>
        <c:axId val="181287168"/>
        <c:scaling>
          <c:orientation val="minMax"/>
          <c:max val="100"/>
          <c:min val="0"/>
        </c:scaling>
        <c:delete val="1"/>
        <c:axPos val="t"/>
        <c:numFmt formatCode="General" sourceLinked="1"/>
        <c:majorTickMark val="out"/>
        <c:minorTickMark val="none"/>
        <c:tickLblPos val="nextTo"/>
        <c:crossAx val="181285632"/>
        <c:crosses val="max"/>
        <c:crossBetween val="between"/>
        <c:majorUnit val="10"/>
        <c:minorUnit val="4"/>
      </c:valAx>
      <c:spPr>
        <a:ln w="6350">
          <a:noFill/>
        </a:ln>
      </c:spPr>
    </c:plotArea>
    <c:plotVisOnly val="1"/>
    <c:dispBlanksAs val="gap"/>
    <c:showDLblsOverMax val="0"/>
  </c:chart>
  <c:txPr>
    <a:bodyPr/>
    <a:lstStyle/>
    <a:p>
      <a:pPr>
        <a:defRPr sz="1800">
          <a:latin typeface="Segoe UI Light" panose="020B0502040204020203" pitchFamily="34" charset="0"/>
        </a:defRPr>
      </a:pPr>
      <a:endParaRPr lang="sr-Latn-R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67039646359997"/>
          <c:y val="2.7987741489432675E-2"/>
          <c:w val="0.46029180176007412"/>
          <c:h val="0.97201225851056727"/>
        </c:manualLayout>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Brzina reagovanja javnih institucija na predloge privrede kako bi se poboljšalo privredno okruženje -</c:v>
                </c:pt>
                <c:pt idx="1">
                  <c:v>Shvatanje važnosti učešća privrednih subjekata u donošenju propisa koji se tiču privrede od strane nosilaca javnih ovlašćenja -</c:v>
                </c:pt>
                <c:pt idx="2">
                  <c:v>Spremnost predstavnika javnog sektora da čuju i uvaže mišljenje predstavnika privatnog sektora -</c:v>
                </c:pt>
                <c:pt idx="3">
                  <c:v>Trenutni nivo uključenosti privrede generalno u proces pripreme i usvajanja propisa -</c:v>
                </c:pt>
                <c:pt idx="4">
                  <c:v>Otvorenost javnih institucija za prihvatanje predloga predstavnika privrede sa javne rasprave -</c:v>
                </c:pt>
              </c:strCache>
            </c:strRef>
          </c:cat>
          <c:val>
            <c:numRef>
              <c:f>Sheet1!$B$2:$B$6</c:f>
              <c:numCache>
                <c:formatCode>General</c:formatCode>
                <c:ptCount val="5"/>
                <c:pt idx="0">
                  <c:v>23.6</c:v>
                </c:pt>
                <c:pt idx="1">
                  <c:v>33.9</c:v>
                </c:pt>
                <c:pt idx="2">
                  <c:v>29.1</c:v>
                </c:pt>
                <c:pt idx="3">
                  <c:v>25.1</c:v>
                </c:pt>
                <c:pt idx="4">
                  <c:v>26.1</c:v>
                </c:pt>
              </c:numCache>
            </c:numRef>
          </c:val>
          <c:extLst xmlns:c16r2="http://schemas.microsoft.com/office/drawing/2015/06/chart">
            <c:ext xmlns:c16="http://schemas.microsoft.com/office/drawing/2014/chart" uri="{C3380CC4-5D6E-409C-BE32-E72D297353CC}">
              <c16:uniqueId val="{00000000-9A27-429E-A03C-20AF23ADD2EC}"/>
            </c:ext>
          </c:extLst>
        </c:ser>
        <c:ser>
          <c:idx val="1"/>
          <c:order val="1"/>
          <c:tx>
            <c:strRef>
              <c:f>Sheet1!$C$1</c:f>
              <c:strCache>
                <c:ptCount val="1"/>
                <c:pt idx="0">
                  <c:v>2019</c:v>
                </c:pt>
              </c:strCache>
            </c:strRef>
          </c:tx>
          <c:spPr>
            <a:solidFill>
              <a:schemeClr val="accent4"/>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Brzina reagovanja javnih institucija na predloge privrede kako bi se poboljšalo privredno okruženje -</c:v>
                </c:pt>
                <c:pt idx="1">
                  <c:v>Shvatanje važnosti učešća privrednih subjekata u donošenju propisa koji se tiču privrede od strane nosilaca javnih ovlašćenja -</c:v>
                </c:pt>
                <c:pt idx="2">
                  <c:v>Spremnost predstavnika javnog sektora da čuju i uvaže mišljenje predstavnika privatnog sektora -</c:v>
                </c:pt>
                <c:pt idx="3">
                  <c:v>Trenutni nivo uključenosti privrede generalno u proces pripreme i usvajanja propisa -</c:v>
                </c:pt>
                <c:pt idx="4">
                  <c:v>Otvorenost javnih institucija za prihvatanje predloga predstavnika privrede sa javne rasprave -</c:v>
                </c:pt>
              </c:strCache>
            </c:strRef>
          </c:cat>
          <c:val>
            <c:numRef>
              <c:f>Sheet1!$C$2:$C$6</c:f>
              <c:numCache>
                <c:formatCode>General</c:formatCode>
                <c:ptCount val="5"/>
                <c:pt idx="0">
                  <c:v>17.399999999999999</c:v>
                </c:pt>
                <c:pt idx="1">
                  <c:v>38.799999999999997</c:v>
                </c:pt>
                <c:pt idx="2">
                  <c:v>26</c:v>
                </c:pt>
                <c:pt idx="3">
                  <c:v>26.3</c:v>
                </c:pt>
                <c:pt idx="4">
                  <c:v>26.7</c:v>
                </c:pt>
              </c:numCache>
            </c:numRef>
          </c:val>
          <c:extLst xmlns:c16r2="http://schemas.microsoft.com/office/drawing/2015/06/chart">
            <c:ext xmlns:c16="http://schemas.microsoft.com/office/drawing/2014/chart" uri="{C3380CC4-5D6E-409C-BE32-E72D297353CC}">
              <c16:uniqueId val="{00000001-9A27-429E-A03C-20AF23ADD2EC}"/>
            </c:ext>
          </c:extLst>
        </c:ser>
        <c:ser>
          <c:idx val="2"/>
          <c:order val="2"/>
          <c:tx>
            <c:strRef>
              <c:f>Sheet1!$D$1</c:f>
              <c:strCache>
                <c:ptCount val="1"/>
                <c:pt idx="0">
                  <c:v>2020</c:v>
                </c:pt>
              </c:strCache>
            </c:strRef>
          </c:tx>
          <c:spPr>
            <a:solidFill>
              <a:srgbClr val="C0000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Brzina reagovanja javnih institucija na predloge privrede kako bi se poboljšalo privredno okruženje -</c:v>
                </c:pt>
                <c:pt idx="1">
                  <c:v>Shvatanje važnosti učešća privrednih subjekata u donošenju propisa koji se tiču privrede od strane nosilaca javnih ovlašćenja -</c:v>
                </c:pt>
                <c:pt idx="2">
                  <c:v>Spremnost predstavnika javnog sektora da čuju i uvaže mišljenje predstavnika privatnog sektora -</c:v>
                </c:pt>
                <c:pt idx="3">
                  <c:v>Trenutni nivo uključenosti privrede generalno u proces pripreme i usvajanja propisa -</c:v>
                </c:pt>
                <c:pt idx="4">
                  <c:v>Otvorenost javnih institucija za prihvatanje predloga predstavnika privrede sa javne rasprave -</c:v>
                </c:pt>
              </c:strCache>
            </c:strRef>
          </c:cat>
          <c:val>
            <c:numRef>
              <c:f>Sheet1!$D$2:$D$6</c:f>
              <c:numCache>
                <c:formatCode>General</c:formatCode>
                <c:ptCount val="5"/>
                <c:pt idx="0">
                  <c:v>26.1</c:v>
                </c:pt>
                <c:pt idx="1">
                  <c:v>42.8</c:v>
                </c:pt>
                <c:pt idx="2">
                  <c:v>34.299999999999997</c:v>
                </c:pt>
                <c:pt idx="3">
                  <c:v>32.700000000000003</c:v>
                </c:pt>
                <c:pt idx="4">
                  <c:v>30.2</c:v>
                </c:pt>
              </c:numCache>
            </c:numRef>
          </c:val>
          <c:extLst xmlns:c16r2="http://schemas.microsoft.com/office/drawing/2015/06/chart">
            <c:ext xmlns:c16="http://schemas.microsoft.com/office/drawing/2014/chart" uri="{C3380CC4-5D6E-409C-BE32-E72D297353CC}">
              <c16:uniqueId val="{00000000-65BF-40D2-8562-47CB1B1956B7}"/>
            </c:ext>
          </c:extLst>
        </c:ser>
        <c:dLbls>
          <c:showLegendKey val="0"/>
          <c:showVal val="0"/>
          <c:showCatName val="0"/>
          <c:showSerName val="0"/>
          <c:showPercent val="0"/>
          <c:showBubbleSize val="0"/>
        </c:dLbls>
        <c:gapWidth val="50"/>
        <c:axId val="182081024"/>
        <c:axId val="182082560"/>
      </c:barChart>
      <c:catAx>
        <c:axId val="182081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crossAx val="182082560"/>
        <c:crosses val="autoZero"/>
        <c:auto val="1"/>
        <c:lblAlgn val="ctr"/>
        <c:lblOffset val="100"/>
        <c:noMultiLvlLbl val="0"/>
      </c:catAx>
      <c:valAx>
        <c:axId val="182082560"/>
        <c:scaling>
          <c:orientation val="minMax"/>
        </c:scaling>
        <c:delete val="1"/>
        <c:axPos val="t"/>
        <c:numFmt formatCode="General" sourceLinked="1"/>
        <c:majorTickMark val="none"/>
        <c:minorTickMark val="none"/>
        <c:tickLblPos val="nextTo"/>
        <c:crossAx val="182081024"/>
        <c:crosses val="autoZero"/>
        <c:crossBetween val="between"/>
      </c:valAx>
      <c:spPr>
        <a:noFill/>
        <a:ln>
          <a:noFill/>
        </a:ln>
        <a:effectLst/>
      </c:spPr>
    </c:plotArea>
    <c:legend>
      <c:legendPos val="r"/>
      <c:layout>
        <c:manualLayout>
          <c:xMode val="edge"/>
          <c:yMode val="edge"/>
          <c:x val="0.90903179672200418"/>
          <c:y val="0.38497423867746194"/>
          <c:w val="6.8493942127203153E-2"/>
          <c:h val="0.22674277783042313"/>
        </c:manualLayout>
      </c:layout>
      <c:overlay val="0"/>
      <c:spPr>
        <a:noFill/>
        <a:ln>
          <a:noFill/>
        </a:ln>
        <a:effectLst/>
      </c:spPr>
      <c:txPr>
        <a:bodyPr rot="0" spcFirstLastPara="1" vertOverflow="ellipsis" vert="horz" wrap="square" anchor="ctr" anchorCtr="1"/>
        <a:lstStyle/>
        <a:p>
          <a:pPr algn="ctr">
            <a:defRPr lang="en-US" sz="1800" b="0" i="0" u="none" strike="noStrike" kern="1200" baseline="0">
              <a:solidFill>
                <a:schemeClr val="tx1"/>
              </a:solidFill>
              <a:latin typeface="+mn-lt"/>
              <a:ea typeface="+mn-ea"/>
              <a:cs typeface="+mn-cs"/>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6941080620662"/>
          <c:y val="3.1916840683370064E-2"/>
          <c:w val="0.48303058919379321"/>
          <c:h val="0.9673152532796816"/>
        </c:manualLayout>
      </c:layout>
      <c:barChart>
        <c:barDir val="bar"/>
        <c:grouping val="clustered"/>
        <c:varyColors val="0"/>
        <c:ser>
          <c:idx val="0"/>
          <c:order val="0"/>
          <c:tx>
            <c:strRef>
              <c:f>Sheet1!$B$1</c:f>
              <c:strCache>
                <c:ptCount val="1"/>
                <c:pt idx="0">
                  <c:v>Score Totals</c:v>
                </c:pt>
              </c:strCache>
            </c:strRef>
          </c:tx>
          <c:invertIfNegative val="0"/>
          <c:dLbls>
            <c:numFmt formatCode="#&quot;%&quot;" sourceLinked="0"/>
            <c:spPr>
              <a:noFill/>
              <a:ln>
                <a:noFill/>
              </a:ln>
              <a:effectLst/>
            </c:spPr>
            <c:txPr>
              <a:bodyPr/>
              <a:lstStyle/>
              <a:p>
                <a:pPr>
                  <a:defRPr sz="2000" b="1">
                    <a:latin typeface="Calibri" panose="020F0502020204030204" pitchFamily="34" charset="0"/>
                    <a:cs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Trenutni nivo uključenosti privrede generalno u proces pripreme i usvajanja propisa -</c:v>
                </c:pt>
                <c:pt idx="1">
                  <c:v>Brzina reagovanja javnih institucija na predloge privrede kako bi se poboljšalo privredno okruženje -</c:v>
                </c:pt>
                <c:pt idx="2">
                  <c:v>Otvorenost javnih institucija za prihvatanje predloga predstavnika privrede sa javne rasprave -</c:v>
                </c:pt>
                <c:pt idx="3">
                  <c:v>Spremnost predstavnika javnog sektora da čuju i uvaže mišljenje predstavnika privatnog sektora -</c:v>
                </c:pt>
                <c:pt idx="4">
                  <c:v>Dostupnost nacrta i predloga propisa predstavnicima privrede u periodu pre njihovog usvajanja -</c:v>
                </c:pt>
                <c:pt idx="5">
                  <c:v>Znanja predstavnika privrede za davanje komentara i vođenje konstruktivnih razgovora sa javnim institucijama -</c:v>
                </c:pt>
                <c:pt idx="6">
                  <c:v>Kapacitet poslovnih udruženja da redovno komuniciraju sa javnim institucijama -</c:v>
                </c:pt>
                <c:pt idx="7">
                  <c:v>Dostupnost informacija o donetim propisima na sajtu ministarstava i drugih državnih organa -</c:v>
                </c:pt>
                <c:pt idx="8">
                  <c:v>Kapacitet Vašeg poslovnog udruženja da redovno komunicira sa javnim insitiucijama, odnosno da se bavi javno-privatnim dijalogom -</c:v>
                </c:pt>
              </c:strCache>
            </c:strRef>
          </c:cat>
          <c:val>
            <c:numRef>
              <c:f>Sheet1!$B$2:$B$10</c:f>
              <c:numCache>
                <c:formatCode>General</c:formatCode>
                <c:ptCount val="9"/>
                <c:pt idx="0">
                  <c:v>12.5</c:v>
                </c:pt>
                <c:pt idx="1">
                  <c:v>20</c:v>
                </c:pt>
                <c:pt idx="2">
                  <c:v>22.5</c:v>
                </c:pt>
                <c:pt idx="3">
                  <c:v>30</c:v>
                </c:pt>
                <c:pt idx="4">
                  <c:v>42.5</c:v>
                </c:pt>
                <c:pt idx="5">
                  <c:v>45</c:v>
                </c:pt>
                <c:pt idx="6">
                  <c:v>60</c:v>
                </c:pt>
                <c:pt idx="7">
                  <c:v>62.5</c:v>
                </c:pt>
                <c:pt idx="8">
                  <c:v>80</c:v>
                </c:pt>
              </c:numCache>
            </c:numRef>
          </c:val>
          <c:extLst xmlns:c16r2="http://schemas.microsoft.com/office/drawing/2015/06/chart">
            <c:ext xmlns:c16="http://schemas.microsoft.com/office/drawing/2014/chart" uri="{C3380CC4-5D6E-409C-BE32-E72D297353CC}">
              <c16:uniqueId val="{00000000-2CFF-4830-A5E9-A46D137FF10E}"/>
            </c:ext>
          </c:extLst>
        </c:ser>
        <c:ser>
          <c:idx val="1"/>
          <c:order val="1"/>
          <c:tx>
            <c:strRef>
              <c:f>Sheet1!$C$1</c:f>
              <c:strCache>
                <c:ptCount val="1"/>
                <c:pt idx="0">
                  <c:v>Odlično (51-100)</c:v>
                </c:pt>
              </c:strCache>
            </c:strRef>
          </c:tx>
          <c:spPr>
            <a:solidFill>
              <a:srgbClr val="74AA50"/>
            </a:solidFill>
          </c:spPr>
          <c:invertIfNegative val="0"/>
          <c:dLbls>
            <c:delete val="1"/>
          </c:dLbls>
          <c:cat>
            <c:strRef>
              <c:f>Sheet1!$A$2:$A$10</c:f>
              <c:strCache>
                <c:ptCount val="9"/>
                <c:pt idx="0">
                  <c:v>Trenutni nivo uključenosti privrede generalno u proces pripreme i usvajanja propisa -</c:v>
                </c:pt>
                <c:pt idx="1">
                  <c:v>Brzina reagovanja javnih institucija na predloge privrede kako bi se poboljšalo privredno okruženje -</c:v>
                </c:pt>
                <c:pt idx="2">
                  <c:v>Otvorenost javnih institucija za prihvatanje predloga predstavnika privrede sa javne rasprave -</c:v>
                </c:pt>
                <c:pt idx="3">
                  <c:v>Spremnost predstavnika javnog sektora da čuju i uvaže mišljenje predstavnika privatnog sektora -</c:v>
                </c:pt>
                <c:pt idx="4">
                  <c:v>Dostupnost nacrta i predloga propisa predstavnicima privrede u periodu pre njihovog usvajanja -</c:v>
                </c:pt>
                <c:pt idx="5">
                  <c:v>Znanja predstavnika privrede za davanje komentara i vođenje konstruktivnih razgovora sa javnim institucijama -</c:v>
                </c:pt>
                <c:pt idx="6">
                  <c:v>Kapacitet poslovnih udruženja da redovno komuniciraju sa javnim institucijama -</c:v>
                </c:pt>
                <c:pt idx="7">
                  <c:v>Dostupnost informacija o donetim propisima na sajtu ministarstava i drugih državnih organa -</c:v>
                </c:pt>
                <c:pt idx="8">
                  <c:v>Kapacitet Vašeg poslovnog udruženja da redovno komunicira sa javnim insitiucijama, odnosno da se bavi javno-privatnim dijalogom -</c:v>
                </c:pt>
              </c:strCache>
            </c:strRef>
          </c:cat>
          <c:val>
            <c:numRef>
              <c:f>Sheet1!$C$2:$C$10</c:f>
              <c:numCache>
                <c:formatCode>General</c:formatCode>
                <c:ptCount val="9"/>
                <c:pt idx="0">
                  <c:v>12.5</c:v>
                </c:pt>
                <c:pt idx="1">
                  <c:v>20</c:v>
                </c:pt>
                <c:pt idx="2">
                  <c:v>22.5</c:v>
                </c:pt>
                <c:pt idx="3">
                  <c:v>30</c:v>
                </c:pt>
                <c:pt idx="4">
                  <c:v>42.5</c:v>
                </c:pt>
                <c:pt idx="5">
                  <c:v>45</c:v>
                </c:pt>
                <c:pt idx="6">
                  <c:v>60</c:v>
                </c:pt>
                <c:pt idx="7">
                  <c:v>62.5</c:v>
                </c:pt>
                <c:pt idx="8">
                  <c:v>80</c:v>
                </c:pt>
              </c:numCache>
            </c:numRef>
          </c:val>
          <c:extLst xmlns:c16r2="http://schemas.microsoft.com/office/drawing/2015/06/chart">
            <c:ext xmlns:c16="http://schemas.microsoft.com/office/drawing/2014/chart" uri="{C3380CC4-5D6E-409C-BE32-E72D297353CC}">
              <c16:uniqueId val="{00000001-2CFF-4830-A5E9-A46D137FF10E}"/>
            </c:ext>
          </c:extLst>
        </c:ser>
        <c:ser>
          <c:idx val="2"/>
          <c:order val="2"/>
          <c:tx>
            <c:strRef>
              <c:f>Sheet1!$D$1</c:f>
              <c:strCache>
                <c:ptCount val="1"/>
                <c:pt idx="0">
                  <c:v>Dobro (31-50)</c:v>
                </c:pt>
              </c:strCache>
            </c:strRef>
          </c:tx>
          <c:spPr>
            <a:solidFill>
              <a:schemeClr val="tx2"/>
            </a:solidFill>
          </c:spPr>
          <c:invertIfNegative val="0"/>
          <c:dLbls>
            <c:delete val="1"/>
          </c:dLbls>
          <c:cat>
            <c:strRef>
              <c:f>Sheet1!$A$2:$A$10</c:f>
              <c:strCache>
                <c:ptCount val="9"/>
                <c:pt idx="0">
                  <c:v>Trenutni nivo uključenosti privrede generalno u proces pripreme i usvajanja propisa -</c:v>
                </c:pt>
                <c:pt idx="1">
                  <c:v>Brzina reagovanja javnih institucija na predloge privrede kako bi se poboljšalo privredno okruženje -</c:v>
                </c:pt>
                <c:pt idx="2">
                  <c:v>Otvorenost javnih institucija za prihvatanje predloga predstavnika privrede sa javne rasprave -</c:v>
                </c:pt>
                <c:pt idx="3">
                  <c:v>Spremnost predstavnika javnog sektora da čuju i uvaže mišljenje predstavnika privatnog sektora -</c:v>
                </c:pt>
                <c:pt idx="4">
                  <c:v>Dostupnost nacrta i predloga propisa predstavnicima privrede u periodu pre njihovog usvajanja -</c:v>
                </c:pt>
                <c:pt idx="5">
                  <c:v>Znanja predstavnika privrede za davanje komentara i vođenje konstruktivnih razgovora sa javnim institucijama -</c:v>
                </c:pt>
                <c:pt idx="6">
                  <c:v>Kapacitet poslovnih udruženja da redovno komuniciraju sa javnim institucijama -</c:v>
                </c:pt>
                <c:pt idx="7">
                  <c:v>Dostupnost informacija o donetim propisima na sajtu ministarstava i drugih državnih organa -</c:v>
                </c:pt>
                <c:pt idx="8">
                  <c:v>Kapacitet Vašeg poslovnog udruženja da redovno komunicira sa javnim insitiucijama, odnosno da se bavi javno-privatnim dijalogom -</c:v>
                </c:pt>
              </c:strCache>
            </c:strRef>
          </c:cat>
          <c:val>
            <c:numRef>
              <c:f>Sheet1!$D$2:$D$10</c:f>
              <c:numCache>
                <c:formatCode>General</c:formatCode>
                <c:ptCount val="9"/>
                <c:pt idx="0">
                  <c:v>0</c:v>
                </c:pt>
                <c:pt idx="1">
                  <c:v>0</c:v>
                </c:pt>
                <c:pt idx="2">
                  <c:v>0</c:v>
                </c:pt>
                <c:pt idx="3">
                  <c:v>0</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2-2CFF-4830-A5E9-A46D137FF10E}"/>
            </c:ext>
          </c:extLst>
        </c:ser>
        <c:ser>
          <c:idx val="3"/>
          <c:order val="3"/>
          <c:tx>
            <c:strRef>
              <c:f>Sheet1!$E$1</c:f>
              <c:strCache>
                <c:ptCount val="1"/>
                <c:pt idx="0">
                  <c:v>Loše (0-30)</c:v>
                </c:pt>
              </c:strCache>
            </c:strRef>
          </c:tx>
          <c:spPr>
            <a:solidFill>
              <a:srgbClr val="FF585D"/>
            </a:solidFill>
          </c:spPr>
          <c:invertIfNegative val="0"/>
          <c:dLbls>
            <c:delete val="1"/>
          </c:dLbls>
          <c:cat>
            <c:strRef>
              <c:f>Sheet1!$A$2:$A$10</c:f>
              <c:strCache>
                <c:ptCount val="9"/>
                <c:pt idx="0">
                  <c:v>Trenutni nivo uključenosti privrede generalno u proces pripreme i usvajanja propisa -</c:v>
                </c:pt>
                <c:pt idx="1">
                  <c:v>Brzina reagovanja javnih institucija na predloge privrede kako bi se poboljšalo privredno okruženje -</c:v>
                </c:pt>
                <c:pt idx="2">
                  <c:v>Otvorenost javnih institucija za prihvatanje predloga predstavnika privrede sa javne rasprave -</c:v>
                </c:pt>
                <c:pt idx="3">
                  <c:v>Spremnost predstavnika javnog sektora da čuju i uvaže mišljenje predstavnika privatnog sektora -</c:v>
                </c:pt>
                <c:pt idx="4">
                  <c:v>Dostupnost nacrta i predloga propisa predstavnicima privrede u periodu pre njihovog usvajanja -</c:v>
                </c:pt>
                <c:pt idx="5">
                  <c:v>Znanja predstavnika privrede za davanje komentara i vođenje konstruktivnih razgovora sa javnim institucijama -</c:v>
                </c:pt>
                <c:pt idx="6">
                  <c:v>Kapacitet poslovnih udruženja da redovno komuniciraju sa javnim institucijama -</c:v>
                </c:pt>
                <c:pt idx="7">
                  <c:v>Dostupnost informacija o donetim propisima na sajtu ministarstava i drugih državnih organa -</c:v>
                </c:pt>
                <c:pt idx="8">
                  <c:v>Kapacitet Vašeg poslovnog udruženja da redovno komunicira sa javnim insitiucijama, odnosno da se bavi javno-privatnim dijalogom -</c:v>
                </c:pt>
              </c:strCache>
            </c:strRef>
          </c:cat>
          <c:val>
            <c:numRef>
              <c:f>Sheet1!$E$2:$E$10</c:f>
              <c:numCache>
                <c:formatCode>General</c:formatCode>
                <c:ptCount val="9"/>
                <c:pt idx="0">
                  <c:v>0</c:v>
                </c:pt>
                <c:pt idx="1">
                  <c:v>0</c:v>
                </c:pt>
                <c:pt idx="2">
                  <c:v>0</c:v>
                </c:pt>
                <c:pt idx="3">
                  <c:v>0</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3-2CFF-4830-A5E9-A46D137FF10E}"/>
            </c:ext>
          </c:extLst>
        </c:ser>
        <c:dLbls>
          <c:dLblPos val="outEnd"/>
          <c:showLegendKey val="0"/>
          <c:showVal val="1"/>
          <c:showCatName val="0"/>
          <c:showSerName val="0"/>
          <c:showPercent val="0"/>
          <c:showBubbleSize val="0"/>
        </c:dLbls>
        <c:gapWidth val="30"/>
        <c:overlap val="100"/>
        <c:axId val="181217152"/>
        <c:axId val="181218688"/>
      </c:barChart>
      <c:catAx>
        <c:axId val="181217152"/>
        <c:scaling>
          <c:orientation val="maxMin"/>
        </c:scaling>
        <c:delete val="0"/>
        <c:axPos val="l"/>
        <c:numFmt formatCode="General" sourceLinked="0"/>
        <c:majorTickMark val="out"/>
        <c:minorTickMark val="none"/>
        <c:tickLblPos val="nextTo"/>
        <c:spPr>
          <a:ln>
            <a:noFill/>
          </a:ln>
        </c:spPr>
        <c:txPr>
          <a:bodyPr/>
          <a:lstStyle/>
          <a:p>
            <a:pPr>
              <a:defRPr sz="1600">
                <a:solidFill>
                  <a:schemeClr val="tx1"/>
                </a:solidFill>
                <a:latin typeface="Calibri" panose="020F0502020204030204" pitchFamily="34" charset="0"/>
              </a:defRPr>
            </a:pPr>
            <a:endParaRPr lang="sr-Latn-RS"/>
          </a:p>
        </c:txPr>
        <c:crossAx val="181218688"/>
        <c:crosses val="autoZero"/>
        <c:auto val="1"/>
        <c:lblAlgn val="ctr"/>
        <c:lblOffset val="100"/>
        <c:noMultiLvlLbl val="0"/>
      </c:catAx>
      <c:valAx>
        <c:axId val="181218688"/>
        <c:scaling>
          <c:orientation val="minMax"/>
          <c:max val="100"/>
          <c:min val="0"/>
        </c:scaling>
        <c:delete val="1"/>
        <c:axPos val="b"/>
        <c:numFmt formatCode="General" sourceLinked="1"/>
        <c:majorTickMark val="out"/>
        <c:minorTickMark val="none"/>
        <c:tickLblPos val="nextTo"/>
        <c:crossAx val="181217152"/>
        <c:crosses val="max"/>
        <c:crossBetween val="between"/>
        <c:majorUnit val="10"/>
        <c:minorUnit val="4"/>
      </c:valAx>
      <c:spPr>
        <a:ln w="6350">
          <a:noFill/>
        </a:ln>
      </c:spPr>
    </c:plotArea>
    <c:plotVisOnly val="1"/>
    <c:dispBlanksAs val="gap"/>
    <c:showDLblsOverMax val="0"/>
  </c:chart>
  <c:txPr>
    <a:bodyPr/>
    <a:lstStyle/>
    <a:p>
      <a:pPr>
        <a:defRPr sz="1800">
          <a:latin typeface="Segoe UI Light" panose="020B0502040204020203" pitchFamily="34" charset="0"/>
        </a:defRPr>
      </a:pPr>
      <a:endParaRPr lang="sr-Latn-R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69830087028595"/>
          <c:y val="2.7987741489432675E-2"/>
          <c:w val="0.4613605226591258"/>
          <c:h val="0.97201225851056727"/>
        </c:manualLayout>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Brzina reagovanja javnih institucija na predloge privrede kako bi se poboljšalo privredno okruženje</c:v>
                </c:pt>
                <c:pt idx="1">
                  <c:v>Spremnost predstavnika javnog sektora da čuju i uvaže mišljenje predstavnika privatnog sektora</c:v>
                </c:pt>
                <c:pt idx="2">
                  <c:v>Trenutni nivo uključenosti privrede generalno u proces pripreme i usvajanja propisa</c:v>
                </c:pt>
                <c:pt idx="3">
                  <c:v>Otvorenost javnih institucija za prihvatanje predloga predstavnika privrede sa javne rasprave</c:v>
                </c:pt>
              </c:strCache>
            </c:strRef>
          </c:cat>
          <c:val>
            <c:numRef>
              <c:f>Sheet1!$B$2:$B$5</c:f>
              <c:numCache>
                <c:formatCode>General</c:formatCode>
                <c:ptCount val="4"/>
                <c:pt idx="0">
                  <c:v>10</c:v>
                </c:pt>
                <c:pt idx="1">
                  <c:v>26.7</c:v>
                </c:pt>
                <c:pt idx="2">
                  <c:v>16.7</c:v>
                </c:pt>
                <c:pt idx="3">
                  <c:v>10</c:v>
                </c:pt>
              </c:numCache>
            </c:numRef>
          </c:val>
          <c:extLst xmlns:c16r2="http://schemas.microsoft.com/office/drawing/2015/06/chart">
            <c:ext xmlns:c16="http://schemas.microsoft.com/office/drawing/2014/chart" uri="{C3380CC4-5D6E-409C-BE32-E72D297353CC}">
              <c16:uniqueId val="{00000000-9AB4-444B-B59D-773B8E61D383}"/>
            </c:ext>
          </c:extLst>
        </c:ser>
        <c:ser>
          <c:idx val="1"/>
          <c:order val="1"/>
          <c:tx>
            <c:strRef>
              <c:f>Sheet1!$C$1</c:f>
              <c:strCache>
                <c:ptCount val="1"/>
                <c:pt idx="0">
                  <c:v>2019</c:v>
                </c:pt>
              </c:strCache>
            </c:strRef>
          </c:tx>
          <c:spPr>
            <a:solidFill>
              <a:schemeClr val="accent4"/>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Brzina reagovanja javnih institucija na predloge privrede kako bi se poboljšalo privredno okruženje</c:v>
                </c:pt>
                <c:pt idx="1">
                  <c:v>Spremnost predstavnika javnog sektora da čuju i uvaže mišljenje predstavnika privatnog sektora</c:v>
                </c:pt>
                <c:pt idx="2">
                  <c:v>Trenutni nivo uključenosti privrede generalno u proces pripreme i usvajanja propisa</c:v>
                </c:pt>
                <c:pt idx="3">
                  <c:v>Otvorenost javnih institucija za prihvatanje predloga predstavnika privrede sa javne rasprave</c:v>
                </c:pt>
              </c:strCache>
            </c:strRef>
          </c:cat>
          <c:val>
            <c:numRef>
              <c:f>Sheet1!$C$2:$C$5</c:f>
              <c:numCache>
                <c:formatCode>General</c:formatCode>
                <c:ptCount val="4"/>
                <c:pt idx="0">
                  <c:v>6.7</c:v>
                </c:pt>
                <c:pt idx="1">
                  <c:v>20</c:v>
                </c:pt>
                <c:pt idx="2">
                  <c:v>13.3</c:v>
                </c:pt>
                <c:pt idx="3">
                  <c:v>16.7</c:v>
                </c:pt>
              </c:numCache>
            </c:numRef>
          </c:val>
          <c:extLst xmlns:c16r2="http://schemas.microsoft.com/office/drawing/2015/06/chart">
            <c:ext xmlns:c16="http://schemas.microsoft.com/office/drawing/2014/chart" uri="{C3380CC4-5D6E-409C-BE32-E72D297353CC}">
              <c16:uniqueId val="{00000001-9AB4-444B-B59D-773B8E61D383}"/>
            </c:ext>
          </c:extLst>
        </c:ser>
        <c:ser>
          <c:idx val="2"/>
          <c:order val="2"/>
          <c:tx>
            <c:strRef>
              <c:f>Sheet1!$D$1</c:f>
              <c:strCache>
                <c:ptCount val="1"/>
                <c:pt idx="0">
                  <c:v>2020</c:v>
                </c:pt>
              </c:strCache>
            </c:strRef>
          </c:tx>
          <c:spPr>
            <a:solidFill>
              <a:srgbClr val="C0000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9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Brzina reagovanja javnih institucija na predloge privrede kako bi se poboljšalo privredno okruženje</c:v>
                </c:pt>
                <c:pt idx="1">
                  <c:v>Spremnost predstavnika javnog sektora da čuju i uvaže mišljenje predstavnika privatnog sektora</c:v>
                </c:pt>
                <c:pt idx="2">
                  <c:v>Trenutni nivo uključenosti privrede generalno u proces pripreme i usvajanja propisa</c:v>
                </c:pt>
                <c:pt idx="3">
                  <c:v>Otvorenost javnih institucija za prihvatanje predloga predstavnika privrede sa javne rasprave</c:v>
                </c:pt>
              </c:strCache>
            </c:strRef>
          </c:cat>
          <c:val>
            <c:numRef>
              <c:f>Sheet1!$D$2:$D$5</c:f>
              <c:numCache>
                <c:formatCode>General</c:formatCode>
                <c:ptCount val="4"/>
                <c:pt idx="0">
                  <c:v>20</c:v>
                </c:pt>
                <c:pt idx="1">
                  <c:v>30</c:v>
                </c:pt>
                <c:pt idx="2">
                  <c:v>12.5</c:v>
                </c:pt>
                <c:pt idx="3">
                  <c:v>22.5</c:v>
                </c:pt>
              </c:numCache>
            </c:numRef>
          </c:val>
          <c:extLst xmlns:c16r2="http://schemas.microsoft.com/office/drawing/2015/06/chart">
            <c:ext xmlns:c16="http://schemas.microsoft.com/office/drawing/2014/chart" uri="{C3380CC4-5D6E-409C-BE32-E72D297353CC}">
              <c16:uniqueId val="{00000000-93E5-4BA0-A7DF-C3E92AC14E83}"/>
            </c:ext>
          </c:extLst>
        </c:ser>
        <c:dLbls>
          <c:dLblPos val="ctr"/>
          <c:showLegendKey val="0"/>
          <c:showVal val="1"/>
          <c:showCatName val="0"/>
          <c:showSerName val="0"/>
          <c:showPercent val="0"/>
          <c:showBubbleSize val="0"/>
        </c:dLbls>
        <c:gapWidth val="50"/>
        <c:axId val="181897856"/>
        <c:axId val="181899648"/>
      </c:barChart>
      <c:catAx>
        <c:axId val="1818978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crossAx val="181899648"/>
        <c:crosses val="autoZero"/>
        <c:auto val="1"/>
        <c:lblAlgn val="ctr"/>
        <c:lblOffset val="100"/>
        <c:noMultiLvlLbl val="0"/>
      </c:catAx>
      <c:valAx>
        <c:axId val="181899648"/>
        <c:scaling>
          <c:orientation val="minMax"/>
        </c:scaling>
        <c:delete val="1"/>
        <c:axPos val="t"/>
        <c:numFmt formatCode="General" sourceLinked="1"/>
        <c:majorTickMark val="none"/>
        <c:minorTickMark val="none"/>
        <c:tickLblPos val="nextTo"/>
        <c:crossAx val="181897856"/>
        <c:crosses val="autoZero"/>
        <c:crossBetween val="between"/>
      </c:valAx>
      <c:spPr>
        <a:noFill/>
        <a:ln>
          <a:noFill/>
        </a:ln>
        <a:effectLst/>
      </c:spPr>
    </c:plotArea>
    <c:legend>
      <c:legendPos val="r"/>
      <c:layout>
        <c:manualLayout>
          <c:xMode val="edge"/>
          <c:yMode val="edge"/>
          <c:x val="0.8847758465176373"/>
          <c:y val="0.3706999772304857"/>
          <c:w val="7.5397316821465443E-2"/>
          <c:h val="0.2468056009941758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41970555081893"/>
          <c:y val="1.9411510765604968E-2"/>
          <c:w val="0.46085289327027762"/>
          <c:h val="0.9761640772494905"/>
        </c:manualLayout>
      </c:layout>
      <c:barChart>
        <c:barDir val="bar"/>
        <c:grouping val="clustered"/>
        <c:varyColors val="0"/>
        <c:ser>
          <c:idx val="0"/>
          <c:order val="0"/>
          <c:tx>
            <c:strRef>
              <c:f>Sheet1!$B$1</c:f>
              <c:strCache>
                <c:ptCount val="1"/>
                <c:pt idx="0">
                  <c:v>Score Totals</c:v>
                </c:pt>
              </c:strCache>
            </c:strRef>
          </c:tx>
          <c:invertIfNegative val="0"/>
          <c:cat>
            <c:strRef>
              <c:f>Sheet1!$A$2:$A$8</c:f>
              <c:strCache>
                <c:ptCount val="7"/>
                <c:pt idx="0">
                  <c:v>Brzina reagovanja javnih institucija na predloge privrede kako bi se poboljšalo privredno okruženje -</c:v>
                </c:pt>
                <c:pt idx="1">
                  <c:v>Kapacitet poslovnih udruženja da redovno učestvuju u javno-privatnom dijalogu -</c:v>
                </c:pt>
                <c:pt idx="2">
                  <c:v>Trenutni nivo uključenosti privrede generalno u proces pripreme i usvajanja propisa -</c:v>
                </c:pt>
                <c:pt idx="3">
                  <c:v>Kapacitet javnog sektora da obradi i odgovori na preporuke privrede -</c:v>
                </c:pt>
                <c:pt idx="4">
                  <c:v>Dostupnost nacrta i predloga propisa predstavnicima privrede u periodu pre njihovog usvajanja -</c:v>
                </c:pt>
                <c:pt idx="5">
                  <c:v>Otvorenost javnih institucija za predloge predstavnika privrede sa javne rasprave -</c:v>
                </c:pt>
                <c:pt idx="6">
                  <c:v>Dostupnost informacija o donetim propisima na sajtu ministarstava i drugih državnih organa -</c:v>
                </c:pt>
              </c:strCache>
            </c:strRef>
          </c:cat>
          <c:val>
            <c:numRef>
              <c:f>Sheet1!$B$2:$B$8</c:f>
              <c:numCache>
                <c:formatCode>General</c:formatCode>
                <c:ptCount val="7"/>
                <c:pt idx="0">
                  <c:v>57.800000000000004</c:v>
                </c:pt>
                <c:pt idx="1">
                  <c:v>60</c:v>
                </c:pt>
                <c:pt idx="2">
                  <c:v>60</c:v>
                </c:pt>
                <c:pt idx="3">
                  <c:v>68.900000000000006</c:v>
                </c:pt>
                <c:pt idx="4">
                  <c:v>71.099999999999994</c:v>
                </c:pt>
                <c:pt idx="5">
                  <c:v>75.5</c:v>
                </c:pt>
                <c:pt idx="6">
                  <c:v>93.4</c:v>
                </c:pt>
              </c:numCache>
            </c:numRef>
          </c:val>
          <c:extLst xmlns:c16r2="http://schemas.microsoft.com/office/drawing/2015/06/chart">
            <c:ext xmlns:c16="http://schemas.microsoft.com/office/drawing/2014/chart" uri="{C3380CC4-5D6E-409C-BE32-E72D297353CC}">
              <c16:uniqueId val="{00000000-2CFF-4830-A5E9-A46D137FF10E}"/>
            </c:ext>
          </c:extLst>
        </c:ser>
        <c:ser>
          <c:idx val="1"/>
          <c:order val="1"/>
          <c:tx>
            <c:strRef>
              <c:f>Sheet1!$C$1</c:f>
              <c:strCache>
                <c:ptCount val="1"/>
                <c:pt idx="0">
                  <c:v>Odlično (51-100)</c:v>
                </c:pt>
              </c:strCache>
            </c:strRef>
          </c:tx>
          <c:spPr>
            <a:solidFill>
              <a:srgbClr val="74AA50"/>
            </a:solidFill>
          </c:spPr>
          <c:invertIfNegative val="0"/>
          <c:dLbls>
            <c:numFmt formatCode="#&quot;%&quot;" sourceLinked="0"/>
            <c:spPr>
              <a:noFill/>
              <a:ln>
                <a:noFill/>
              </a:ln>
              <a:effectLst/>
            </c:spPr>
            <c:txPr>
              <a:bodyPr wrap="square" lIns="38100" tIns="19050" rIns="38100" bIns="19050" anchor="ctr" anchorCtr="0">
                <a:spAutoFit/>
              </a:bodyPr>
              <a:lstStyle/>
              <a:p>
                <a:pPr algn="ctr">
                  <a:defRPr lang="en-US" sz="18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Brzina reagovanja javnih institucija na predloge privrede kako bi se poboljšalo privredno okruženje -</c:v>
                </c:pt>
                <c:pt idx="1">
                  <c:v>Kapacitet poslovnih udruženja da redovno učestvuju u javno-privatnom dijalogu -</c:v>
                </c:pt>
                <c:pt idx="2">
                  <c:v>Trenutni nivo uključenosti privrede generalno u proces pripreme i usvajanja propisa -</c:v>
                </c:pt>
                <c:pt idx="3">
                  <c:v>Kapacitet javnog sektora da obradi i odgovori na preporuke privrede -</c:v>
                </c:pt>
                <c:pt idx="4">
                  <c:v>Dostupnost nacrta i predloga propisa predstavnicima privrede u periodu pre njihovog usvajanja -</c:v>
                </c:pt>
                <c:pt idx="5">
                  <c:v>Otvorenost javnih institucija za predloge predstavnika privrede sa javne rasprave -</c:v>
                </c:pt>
                <c:pt idx="6">
                  <c:v>Dostupnost informacija o donetim propisima na sajtu ministarstava i drugih državnih organa -</c:v>
                </c:pt>
              </c:strCache>
            </c:strRef>
          </c:cat>
          <c:val>
            <c:numRef>
              <c:f>Sheet1!$C$2:$C$8</c:f>
              <c:numCache>
                <c:formatCode>General</c:formatCode>
                <c:ptCount val="7"/>
                <c:pt idx="0">
                  <c:v>57.800000000000004</c:v>
                </c:pt>
                <c:pt idx="1">
                  <c:v>60</c:v>
                </c:pt>
                <c:pt idx="2">
                  <c:v>60</c:v>
                </c:pt>
                <c:pt idx="3">
                  <c:v>68.900000000000006</c:v>
                </c:pt>
                <c:pt idx="4">
                  <c:v>71.099999999999994</c:v>
                </c:pt>
                <c:pt idx="5">
                  <c:v>75.5</c:v>
                </c:pt>
                <c:pt idx="6">
                  <c:v>93.4</c:v>
                </c:pt>
              </c:numCache>
            </c:numRef>
          </c:val>
          <c:extLst xmlns:c16r2="http://schemas.microsoft.com/office/drawing/2015/06/chart">
            <c:ext xmlns:c16="http://schemas.microsoft.com/office/drawing/2014/chart" uri="{C3380CC4-5D6E-409C-BE32-E72D297353CC}">
              <c16:uniqueId val="{00000001-2CFF-4830-A5E9-A46D137FF10E}"/>
            </c:ext>
          </c:extLst>
        </c:ser>
        <c:ser>
          <c:idx val="2"/>
          <c:order val="2"/>
          <c:tx>
            <c:strRef>
              <c:f>Sheet1!$D$1</c:f>
              <c:strCache>
                <c:ptCount val="1"/>
                <c:pt idx="0">
                  <c:v>Dobro (31-50)</c:v>
                </c:pt>
              </c:strCache>
            </c:strRef>
          </c:tx>
          <c:spPr>
            <a:solidFill>
              <a:schemeClr val="tx2"/>
            </a:solidFill>
          </c:spPr>
          <c:invertIfNegative val="0"/>
          <c:cat>
            <c:strRef>
              <c:f>Sheet1!$A$2:$A$8</c:f>
              <c:strCache>
                <c:ptCount val="7"/>
                <c:pt idx="0">
                  <c:v>Brzina reagovanja javnih institucija na predloge privrede kako bi se poboljšalo privredno okruženje -</c:v>
                </c:pt>
                <c:pt idx="1">
                  <c:v>Kapacitet poslovnih udruženja da redovno učestvuju u javno-privatnom dijalogu -</c:v>
                </c:pt>
                <c:pt idx="2">
                  <c:v>Trenutni nivo uključenosti privrede generalno u proces pripreme i usvajanja propisa -</c:v>
                </c:pt>
                <c:pt idx="3">
                  <c:v>Kapacitet javnog sektora da obradi i odgovori na preporuke privrede -</c:v>
                </c:pt>
                <c:pt idx="4">
                  <c:v>Dostupnost nacrta i predloga propisa predstavnicima privrede u periodu pre njihovog usvajanja -</c:v>
                </c:pt>
                <c:pt idx="5">
                  <c:v>Otvorenost javnih institucija za predloge predstavnika privrede sa javne rasprave -</c:v>
                </c:pt>
                <c:pt idx="6">
                  <c:v>Dostupnost informacija o donetim propisima na sajtu ministarstava i drugih državnih organa -</c:v>
                </c:pt>
              </c:strCache>
            </c:strRef>
          </c:cat>
          <c:val>
            <c:numRef>
              <c:f>Sheet1!$D$2:$D$8</c:f>
              <c:numCache>
                <c:formatCode>General</c:formatCode>
                <c:ptCount val="7"/>
                <c:pt idx="0">
                  <c:v>0</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2CFF-4830-A5E9-A46D137FF10E}"/>
            </c:ext>
          </c:extLst>
        </c:ser>
        <c:ser>
          <c:idx val="3"/>
          <c:order val="3"/>
          <c:tx>
            <c:strRef>
              <c:f>Sheet1!$E$1</c:f>
              <c:strCache>
                <c:ptCount val="1"/>
                <c:pt idx="0">
                  <c:v>Loše (0-30)</c:v>
                </c:pt>
              </c:strCache>
            </c:strRef>
          </c:tx>
          <c:spPr>
            <a:solidFill>
              <a:srgbClr val="FF585D"/>
            </a:solidFill>
          </c:spPr>
          <c:invertIfNegative val="0"/>
          <c:cat>
            <c:strRef>
              <c:f>Sheet1!$A$2:$A$8</c:f>
              <c:strCache>
                <c:ptCount val="7"/>
                <c:pt idx="0">
                  <c:v>Brzina reagovanja javnih institucija na predloge privrede kako bi se poboljšalo privredno okruženje -</c:v>
                </c:pt>
                <c:pt idx="1">
                  <c:v>Kapacitet poslovnih udruženja da redovno učestvuju u javno-privatnom dijalogu -</c:v>
                </c:pt>
                <c:pt idx="2">
                  <c:v>Trenutni nivo uključenosti privrede generalno u proces pripreme i usvajanja propisa -</c:v>
                </c:pt>
                <c:pt idx="3">
                  <c:v>Kapacitet javnog sektora da obradi i odgovori na preporuke privrede -</c:v>
                </c:pt>
                <c:pt idx="4">
                  <c:v>Dostupnost nacrta i predloga propisa predstavnicima privrede u periodu pre njihovog usvajanja -</c:v>
                </c:pt>
                <c:pt idx="5">
                  <c:v>Otvorenost javnih institucija za predloge predstavnika privrede sa javne rasprave -</c:v>
                </c:pt>
                <c:pt idx="6">
                  <c:v>Dostupnost informacija o donetim propisima na sajtu ministarstava i drugih državnih organa -</c:v>
                </c:pt>
              </c:strCache>
            </c:strRef>
          </c:cat>
          <c:val>
            <c:numRef>
              <c:f>Sheet1!$E$2:$E$8</c:f>
              <c:numCache>
                <c:formatCode>General</c:formatCode>
                <c:ptCount val="7"/>
                <c:pt idx="0">
                  <c:v>0</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3-2CFF-4830-A5E9-A46D137FF10E}"/>
            </c:ext>
          </c:extLst>
        </c:ser>
        <c:dLbls>
          <c:showLegendKey val="0"/>
          <c:showVal val="0"/>
          <c:showCatName val="0"/>
          <c:showSerName val="0"/>
          <c:showPercent val="0"/>
          <c:showBubbleSize val="0"/>
        </c:dLbls>
        <c:gapWidth val="30"/>
        <c:overlap val="100"/>
        <c:axId val="181988352"/>
        <c:axId val="182387456"/>
      </c:barChart>
      <c:catAx>
        <c:axId val="181988352"/>
        <c:scaling>
          <c:orientation val="maxMin"/>
        </c:scaling>
        <c:delete val="0"/>
        <c:axPos val="l"/>
        <c:numFmt formatCode="General" sourceLinked="0"/>
        <c:majorTickMark val="out"/>
        <c:minorTickMark val="none"/>
        <c:tickLblPos val="nextTo"/>
        <c:spPr>
          <a:ln>
            <a:noFill/>
          </a:ln>
        </c:spPr>
        <c:txPr>
          <a:bodyPr/>
          <a:lstStyle/>
          <a:p>
            <a:pPr>
              <a:defRPr sz="1600"/>
            </a:pPr>
            <a:endParaRPr lang="sr-Latn-RS"/>
          </a:p>
        </c:txPr>
        <c:crossAx val="182387456"/>
        <c:crosses val="autoZero"/>
        <c:auto val="1"/>
        <c:lblAlgn val="ctr"/>
        <c:lblOffset val="100"/>
        <c:noMultiLvlLbl val="0"/>
      </c:catAx>
      <c:valAx>
        <c:axId val="182387456"/>
        <c:scaling>
          <c:orientation val="minMax"/>
          <c:max val="100"/>
          <c:min val="0"/>
        </c:scaling>
        <c:delete val="1"/>
        <c:axPos val="b"/>
        <c:numFmt formatCode="General" sourceLinked="1"/>
        <c:majorTickMark val="out"/>
        <c:minorTickMark val="none"/>
        <c:tickLblPos val="nextTo"/>
        <c:crossAx val="181988352"/>
        <c:crosses val="max"/>
        <c:crossBetween val="between"/>
        <c:majorUnit val="10"/>
        <c:minorUnit val="4"/>
      </c:valAx>
      <c:spPr>
        <a:ln w="6350">
          <a:noFill/>
        </a:ln>
      </c:spPr>
    </c:plotArea>
    <c:plotVisOnly val="1"/>
    <c:dispBlanksAs val="gap"/>
    <c:showDLblsOverMax val="0"/>
  </c:chart>
  <c:txPr>
    <a:bodyPr/>
    <a:lstStyle/>
    <a:p>
      <a:pPr>
        <a:defRPr sz="1600">
          <a:latin typeface="Calibri" panose="020F0502020204030204" pitchFamily="34" charset="0"/>
        </a:defRPr>
      </a:pPr>
      <a:endParaRPr lang="sr-Latn-R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33746084319117E-3"/>
          <c:y val="7.8691729730045845E-2"/>
          <c:w val="0.99582715701075186"/>
          <c:h val="0.62597683663563208"/>
        </c:manualLayout>
      </c:layout>
      <c:barChart>
        <c:barDir val="col"/>
        <c:grouping val="clustered"/>
        <c:varyColors val="0"/>
        <c:ser>
          <c:idx val="0"/>
          <c:order val="0"/>
          <c:tx>
            <c:strRef>
              <c:f>Sheet1!$B$1</c:f>
              <c:strCache>
                <c:ptCount val="1"/>
                <c:pt idx="0">
                  <c:v>Preduzeća</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Dostupnost informacija o donetim propisima na sajtu ministarstava i drugih državnih organa</c:v>
                </c:pt>
                <c:pt idx="1">
                  <c:v>Kapacitet poslovnih udruženja da redovno komuniciraju sa javnim institucijama</c:v>
                </c:pt>
                <c:pt idx="2">
                  <c:v>Dostupnost nacrta i predloga propisa predstavnicima privrede u periodu pre njihovog usvajanja</c:v>
                </c:pt>
                <c:pt idx="3">
                  <c:v>Otvorenost javnih institucija za prihvatanje predloga predstavnika privrede sa javne rasprave</c:v>
                </c:pt>
                <c:pt idx="4">
                  <c:v>Trenutni nivo uključenosti privrede generalno u proces pripreme i usvajanja propisa</c:v>
                </c:pt>
                <c:pt idx="5">
                  <c:v>Brzina reagovanja javnih institucija na predloge privrede kako bi se poboljšalo privredno okruženje</c:v>
                </c:pt>
              </c:strCache>
            </c:strRef>
          </c:cat>
          <c:val>
            <c:numRef>
              <c:f>Sheet1!$B$2:$B$7</c:f>
              <c:numCache>
                <c:formatCode>General</c:formatCode>
                <c:ptCount val="6"/>
                <c:pt idx="0">
                  <c:v>71.099999999999994</c:v>
                </c:pt>
                <c:pt idx="1">
                  <c:v>43.1</c:v>
                </c:pt>
                <c:pt idx="2">
                  <c:v>38.4</c:v>
                </c:pt>
                <c:pt idx="3">
                  <c:v>30.2</c:v>
                </c:pt>
                <c:pt idx="4">
                  <c:v>32.700000000000003</c:v>
                </c:pt>
                <c:pt idx="5">
                  <c:v>26.1</c:v>
                </c:pt>
              </c:numCache>
            </c:numRef>
          </c:val>
          <c:extLst xmlns:c16r2="http://schemas.microsoft.com/office/drawing/2015/06/chart">
            <c:ext xmlns:c16="http://schemas.microsoft.com/office/drawing/2014/chart" uri="{C3380CC4-5D6E-409C-BE32-E72D297353CC}">
              <c16:uniqueId val="{00000000-C4C3-4B4A-8B68-5D3FC70874F5}"/>
            </c:ext>
          </c:extLst>
        </c:ser>
        <c:ser>
          <c:idx val="1"/>
          <c:order val="1"/>
          <c:tx>
            <c:strRef>
              <c:f>Sheet1!$C$1</c:f>
              <c:strCache>
                <c:ptCount val="1"/>
                <c:pt idx="0">
                  <c:v>Poslovna udruženja</c:v>
                </c:pt>
              </c:strCache>
            </c:strRef>
          </c:tx>
          <c:spPr>
            <a:solidFill>
              <a:srgbClr val="74AA5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Dostupnost informacija o donetim propisima na sajtu ministarstava i drugih državnih organa</c:v>
                </c:pt>
                <c:pt idx="1">
                  <c:v>Kapacitet poslovnih udruženja da redovno komuniciraju sa javnim institucijama</c:v>
                </c:pt>
                <c:pt idx="2">
                  <c:v>Dostupnost nacrta i predloga propisa predstavnicima privrede u periodu pre njihovog usvajanja</c:v>
                </c:pt>
                <c:pt idx="3">
                  <c:v>Otvorenost javnih institucija za prihvatanje predloga predstavnika privrede sa javne rasprave</c:v>
                </c:pt>
                <c:pt idx="4">
                  <c:v>Trenutni nivo uključenosti privrede generalno u proces pripreme i usvajanja propisa</c:v>
                </c:pt>
                <c:pt idx="5">
                  <c:v>Brzina reagovanja javnih institucija na predloge privrede kako bi se poboljšalo privredno okruženje</c:v>
                </c:pt>
              </c:strCache>
            </c:strRef>
          </c:cat>
          <c:val>
            <c:numRef>
              <c:f>Sheet1!$C$2:$C$7</c:f>
              <c:numCache>
                <c:formatCode>General</c:formatCode>
                <c:ptCount val="6"/>
                <c:pt idx="0">
                  <c:v>62.5</c:v>
                </c:pt>
                <c:pt idx="1">
                  <c:v>60</c:v>
                </c:pt>
                <c:pt idx="2">
                  <c:v>42.5</c:v>
                </c:pt>
                <c:pt idx="3">
                  <c:v>22.3</c:v>
                </c:pt>
                <c:pt idx="4">
                  <c:v>12.5</c:v>
                </c:pt>
                <c:pt idx="5">
                  <c:v>20</c:v>
                </c:pt>
              </c:numCache>
            </c:numRef>
          </c:val>
          <c:extLst xmlns:c16r2="http://schemas.microsoft.com/office/drawing/2015/06/chart">
            <c:ext xmlns:c16="http://schemas.microsoft.com/office/drawing/2014/chart" uri="{C3380CC4-5D6E-409C-BE32-E72D297353CC}">
              <c16:uniqueId val="{00000001-C4C3-4B4A-8B68-5D3FC70874F5}"/>
            </c:ext>
          </c:extLst>
        </c:ser>
        <c:ser>
          <c:idx val="2"/>
          <c:order val="2"/>
          <c:tx>
            <c:strRef>
              <c:f>Sheet1!$D$1</c:f>
              <c:strCache>
                <c:ptCount val="1"/>
                <c:pt idx="0">
                  <c:v>Javni sektor</c:v>
                </c:pt>
              </c:strCache>
            </c:strRef>
          </c:tx>
          <c:spPr>
            <a:solidFill>
              <a:schemeClr val="accent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Dostupnost informacija o donetim propisima na sajtu ministarstava i drugih državnih organa</c:v>
                </c:pt>
                <c:pt idx="1">
                  <c:v>Kapacitet poslovnih udruženja da redovno komuniciraju sa javnim institucijama</c:v>
                </c:pt>
                <c:pt idx="2">
                  <c:v>Dostupnost nacrta i predloga propisa predstavnicima privrede u periodu pre njihovog usvajanja</c:v>
                </c:pt>
                <c:pt idx="3">
                  <c:v>Otvorenost javnih institucija za prihvatanje predloga predstavnika privrede sa javne rasprave</c:v>
                </c:pt>
                <c:pt idx="4">
                  <c:v>Trenutni nivo uključenosti privrede generalno u proces pripreme i usvajanja propisa</c:v>
                </c:pt>
                <c:pt idx="5">
                  <c:v>Brzina reagovanja javnih institucija na predloge privrede kako bi se poboljšalo privredno okruženje</c:v>
                </c:pt>
              </c:strCache>
            </c:strRef>
          </c:cat>
          <c:val>
            <c:numRef>
              <c:f>Sheet1!$D$2:$D$7</c:f>
              <c:numCache>
                <c:formatCode>General</c:formatCode>
                <c:ptCount val="6"/>
                <c:pt idx="0">
                  <c:v>93.4</c:v>
                </c:pt>
                <c:pt idx="1">
                  <c:v>60</c:v>
                </c:pt>
                <c:pt idx="2">
                  <c:v>71.099999999999994</c:v>
                </c:pt>
                <c:pt idx="3">
                  <c:v>75.5</c:v>
                </c:pt>
                <c:pt idx="4">
                  <c:v>60</c:v>
                </c:pt>
                <c:pt idx="5">
                  <c:v>57.800000000000004</c:v>
                </c:pt>
              </c:numCache>
            </c:numRef>
          </c:val>
          <c:extLst xmlns:c16r2="http://schemas.microsoft.com/office/drawing/2015/06/chart">
            <c:ext xmlns:c16="http://schemas.microsoft.com/office/drawing/2014/chart" uri="{C3380CC4-5D6E-409C-BE32-E72D297353CC}">
              <c16:uniqueId val="{00000002-C4C3-4B4A-8B68-5D3FC70874F5}"/>
            </c:ext>
          </c:extLst>
        </c:ser>
        <c:dLbls>
          <c:showLegendKey val="0"/>
          <c:showVal val="0"/>
          <c:showCatName val="0"/>
          <c:showSerName val="0"/>
          <c:showPercent val="0"/>
          <c:showBubbleSize val="0"/>
        </c:dLbls>
        <c:gapWidth val="90"/>
        <c:axId val="182181888"/>
        <c:axId val="182183424"/>
      </c:barChart>
      <c:catAx>
        <c:axId val="182181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sr-Latn-RS"/>
          </a:p>
        </c:txPr>
        <c:crossAx val="182183424"/>
        <c:crosses val="autoZero"/>
        <c:auto val="1"/>
        <c:lblAlgn val="ctr"/>
        <c:lblOffset val="100"/>
        <c:noMultiLvlLbl val="0"/>
      </c:catAx>
      <c:valAx>
        <c:axId val="182183424"/>
        <c:scaling>
          <c:orientation val="minMax"/>
        </c:scaling>
        <c:delete val="1"/>
        <c:axPos val="l"/>
        <c:numFmt formatCode="General" sourceLinked="1"/>
        <c:majorTickMark val="none"/>
        <c:minorTickMark val="none"/>
        <c:tickLblPos val="nextTo"/>
        <c:crossAx val="182181888"/>
        <c:crosses val="autoZero"/>
        <c:crossBetween val="between"/>
      </c:valAx>
      <c:spPr>
        <a:noFill/>
        <a:ln>
          <a:noFill/>
        </a:ln>
        <a:effectLst/>
      </c:spPr>
    </c:plotArea>
    <c:legend>
      <c:legendPos val="b"/>
      <c:layout>
        <c:manualLayout>
          <c:xMode val="edge"/>
          <c:yMode val="edge"/>
          <c:x val="0.30410274969501438"/>
          <c:y val="1.89744337494958E-3"/>
          <c:w val="0.63714677829591493"/>
          <c:h val="8.1240277322915708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Calibri" panose="020F0502020204030204" pitchFamily="34" charset="0"/>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72501222768863"/>
          <c:y val="0.15108198674231427"/>
          <c:w val="0.48427496771192091"/>
          <c:h val="0.83983973896706932"/>
        </c:manualLayout>
      </c:layout>
      <c:barChart>
        <c:barDir val="bar"/>
        <c:grouping val="clustered"/>
        <c:varyColors val="0"/>
        <c:ser>
          <c:idx val="0"/>
          <c:order val="0"/>
          <c:tx>
            <c:strRef>
              <c:f>Sheet1!$B$1</c:f>
              <c:strCache>
                <c:ptCount val="1"/>
                <c:pt idx="0">
                  <c:v>Privrednici</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7011-4239-8E9B-0258A98CF675}"/>
              </c:ext>
            </c:extLst>
          </c:dPt>
          <c:dPt>
            <c:idx val="1"/>
            <c:invertIfNegative val="0"/>
            <c:bubble3D val="0"/>
            <c:extLst xmlns:c16r2="http://schemas.microsoft.com/office/drawing/2015/06/chart">
              <c:ext xmlns:c16="http://schemas.microsoft.com/office/drawing/2014/chart" uri="{C3380CC4-5D6E-409C-BE32-E72D297353CC}">
                <c16:uniqueId val="{00000003-7011-4239-8E9B-0258A98CF675}"/>
              </c:ext>
            </c:extLst>
          </c:dPt>
          <c:dPt>
            <c:idx val="2"/>
            <c:invertIfNegative val="0"/>
            <c:bubble3D val="0"/>
            <c:extLst xmlns:c16r2="http://schemas.microsoft.com/office/drawing/2015/06/chart">
              <c:ext xmlns:c16="http://schemas.microsoft.com/office/drawing/2014/chart" uri="{C3380CC4-5D6E-409C-BE32-E72D297353CC}">
                <c16:uniqueId val="{00000005-7011-4239-8E9B-0258A98CF675}"/>
              </c:ext>
            </c:extLst>
          </c:dPt>
          <c:dPt>
            <c:idx val="3"/>
            <c:invertIfNegative val="0"/>
            <c:bubble3D val="0"/>
            <c:extLst xmlns:c16r2="http://schemas.microsoft.com/office/drawing/2015/06/chart">
              <c:ext xmlns:c16="http://schemas.microsoft.com/office/drawing/2014/chart" uri="{C3380CC4-5D6E-409C-BE32-E72D297353CC}">
                <c16:uniqueId val="{00000007-7011-4239-8E9B-0258A98CF675}"/>
              </c:ext>
            </c:extLst>
          </c:dPt>
          <c:dPt>
            <c:idx val="4"/>
            <c:invertIfNegative val="0"/>
            <c:bubble3D val="0"/>
            <c:extLst xmlns:c16r2="http://schemas.microsoft.com/office/drawing/2015/06/chart">
              <c:ext xmlns:c16="http://schemas.microsoft.com/office/drawing/2014/chart" uri="{C3380CC4-5D6E-409C-BE32-E72D297353CC}">
                <c16:uniqueId val="{00000009-7011-4239-8E9B-0258A98CF675}"/>
              </c:ext>
            </c:extLst>
          </c:dPt>
          <c:dPt>
            <c:idx val="5"/>
            <c:invertIfNegative val="0"/>
            <c:bubble3D val="0"/>
            <c:extLst xmlns:c16r2="http://schemas.microsoft.com/office/drawing/2015/06/chart">
              <c:ext xmlns:c16="http://schemas.microsoft.com/office/drawing/2014/chart" uri="{C3380CC4-5D6E-409C-BE32-E72D297353CC}">
                <c16:uniqueId val="{0000000B-7011-4239-8E9B-0258A98CF675}"/>
              </c:ext>
            </c:extLst>
          </c:dPt>
          <c:dPt>
            <c:idx val="6"/>
            <c:invertIfNegative val="0"/>
            <c:bubble3D val="0"/>
            <c:extLst xmlns:c16r2="http://schemas.microsoft.com/office/drawing/2015/06/chart">
              <c:ext xmlns:c16="http://schemas.microsoft.com/office/drawing/2014/chart" uri="{C3380CC4-5D6E-409C-BE32-E72D297353CC}">
                <c16:uniqueId val="{0000000D-7011-4239-8E9B-0258A98CF675}"/>
              </c:ext>
            </c:extLst>
          </c:dPt>
          <c:dPt>
            <c:idx val="7"/>
            <c:invertIfNegative val="0"/>
            <c:bubble3D val="0"/>
            <c:extLst xmlns:c16r2="http://schemas.microsoft.com/office/drawing/2015/06/chart">
              <c:ext xmlns:c16="http://schemas.microsoft.com/office/drawing/2014/chart" uri="{C3380CC4-5D6E-409C-BE32-E72D297353CC}">
                <c16:uniqueId val="{0000000F-7011-4239-8E9B-0258A98CF675}"/>
              </c:ext>
            </c:extLst>
          </c:dPt>
          <c:dLbls>
            <c:numFmt formatCode="#&quot;%&quot;" sourceLinked="0"/>
            <c:spPr>
              <a:noFill/>
              <a:ln>
                <a:noFill/>
              </a:ln>
              <a:effectLst/>
            </c:spPr>
            <c:txPr>
              <a:bodyPr/>
              <a:lstStyle/>
              <a:p>
                <a:pPr>
                  <a:defRPr sz="1600" b="1">
                    <a:solidFill>
                      <a:schemeClr val="tx1"/>
                    </a:solidFill>
                    <a:latin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Propisi koji se donose bi bili značjano bolji da su prethodno u vezi sa njima sprovedene konsultacije sa predstavnicima privrede (poslovnim udruženjima i privrednicima) -</c:v>
                </c:pt>
                <c:pt idx="1">
                  <c:v>Javno privatni dijalog je nužan za donošenje kvalitetnih propisa i efikasnu primenu propisa -</c:v>
                </c:pt>
                <c:pt idx="2">
                  <c:v>Javno privatni dijalog bi bio efikasniji ukoliko bi uključivao stručnog posrednika koji bi mogao da sagleda argumente i privatnog i javnog sektora -</c:v>
                </c:pt>
                <c:pt idx="3">
                  <c:v>Predstavnici javnog sektora uvažavaju predloge predstavnika privrede u procesu javno-privatnog dijaloga kako bi se došlo do optimalne sadržine i primene propisa. -</c:v>
                </c:pt>
                <c:pt idx="4">
                  <c:v>Stavovi preduzeća se uzimaju u obzir u dovoljnoj meri prilikom donošenja i/ili izmene propisa koji se tiču privrede -</c:v>
                </c:pt>
              </c:strCache>
            </c:strRef>
          </c:cat>
          <c:val>
            <c:numRef>
              <c:f>Sheet1!$B$2:$B$6</c:f>
              <c:numCache>
                <c:formatCode>General</c:formatCode>
                <c:ptCount val="5"/>
                <c:pt idx="0">
                  <c:v>89.2</c:v>
                </c:pt>
                <c:pt idx="1">
                  <c:v>95.2</c:v>
                </c:pt>
                <c:pt idx="2">
                  <c:v>85.6</c:v>
                </c:pt>
                <c:pt idx="3">
                  <c:v>35.299999999999997</c:v>
                </c:pt>
                <c:pt idx="4">
                  <c:v>29.2</c:v>
                </c:pt>
              </c:numCache>
            </c:numRef>
          </c:val>
          <c:extLst xmlns:c16r2="http://schemas.microsoft.com/office/drawing/2015/06/chart">
            <c:ext xmlns:c16="http://schemas.microsoft.com/office/drawing/2014/chart" uri="{C3380CC4-5D6E-409C-BE32-E72D297353CC}">
              <c16:uniqueId val="{00000010-7011-4239-8E9B-0258A98CF675}"/>
            </c:ext>
          </c:extLst>
        </c:ser>
        <c:ser>
          <c:idx val="1"/>
          <c:order val="1"/>
          <c:tx>
            <c:strRef>
              <c:f>Sheet1!$C$1</c:f>
              <c:strCache>
                <c:ptCount val="1"/>
                <c:pt idx="0">
                  <c:v>Poslovna udruženja</c:v>
                </c:pt>
              </c:strCache>
            </c:strRef>
          </c:tx>
          <c:spPr>
            <a:solidFill>
              <a:srgbClr val="74AA50"/>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Propisi koji se donose bi bili značjano bolji da su prethodno u vezi sa njima sprovedene konsultacije sa predstavnicima privrede (poslovnim udruženjima i privrednicima) -</c:v>
                </c:pt>
                <c:pt idx="1">
                  <c:v>Javno privatni dijalog je nužan za donošenje kvalitetnih propisa i efikasnu primenu propisa -</c:v>
                </c:pt>
                <c:pt idx="2">
                  <c:v>Javno privatni dijalog bi bio efikasniji ukoliko bi uključivao stručnog posrednika koji bi mogao da sagleda argumente i privatnog i javnog sektora -</c:v>
                </c:pt>
                <c:pt idx="3">
                  <c:v>Predstavnici javnog sektora uvažavaju predloge predstavnika privrede u procesu javno-privatnog dijaloga kako bi se došlo do optimalne sadržine i primene propisa. -</c:v>
                </c:pt>
                <c:pt idx="4">
                  <c:v>Stavovi preduzeća se uzimaju u obzir u dovoljnoj meri prilikom donošenja i/ili izmene propisa koji se tiču privrede -</c:v>
                </c:pt>
              </c:strCache>
            </c:strRef>
          </c:cat>
          <c:val>
            <c:numRef>
              <c:f>Sheet1!$C$2:$C$6</c:f>
              <c:numCache>
                <c:formatCode>General</c:formatCode>
                <c:ptCount val="5"/>
                <c:pt idx="0">
                  <c:v>97.5</c:v>
                </c:pt>
                <c:pt idx="1">
                  <c:v>92.6</c:v>
                </c:pt>
                <c:pt idx="2">
                  <c:v>90</c:v>
                </c:pt>
                <c:pt idx="3">
                  <c:v>25</c:v>
                </c:pt>
                <c:pt idx="4">
                  <c:v>22.5</c:v>
                </c:pt>
              </c:numCache>
            </c:numRef>
          </c:val>
          <c:extLst xmlns:c16r2="http://schemas.microsoft.com/office/drawing/2015/06/chart">
            <c:ext xmlns:c16="http://schemas.microsoft.com/office/drawing/2014/chart" uri="{C3380CC4-5D6E-409C-BE32-E72D297353CC}">
              <c16:uniqueId val="{00000000-6228-405F-A43B-E26A7F3CE341}"/>
            </c:ext>
          </c:extLst>
        </c:ser>
        <c:ser>
          <c:idx val="2"/>
          <c:order val="2"/>
          <c:tx>
            <c:strRef>
              <c:f>Sheet1!$D$1</c:f>
              <c:strCache>
                <c:ptCount val="1"/>
                <c:pt idx="0">
                  <c:v>Javni sektor</c:v>
                </c:pt>
              </c:strCache>
            </c:strRef>
          </c:tx>
          <c:spPr>
            <a:solidFill>
              <a:schemeClr val="accent1"/>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cs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Propisi koji se donose bi bili značjano bolji da su prethodno u vezi sa njima sprovedene konsultacije sa predstavnicima privrede (poslovnim udruženjima i privrednicima) -</c:v>
                </c:pt>
                <c:pt idx="1">
                  <c:v>Javno privatni dijalog je nužan za donošenje kvalitetnih propisa i efikasnu primenu propisa -</c:v>
                </c:pt>
                <c:pt idx="2">
                  <c:v>Javno privatni dijalog bi bio efikasniji ukoliko bi uključivao stručnog posrednika koji bi mogao da sagleda argumente i privatnog i javnog sektora -</c:v>
                </c:pt>
                <c:pt idx="3">
                  <c:v>Predstavnici javnog sektora uvažavaju predloge predstavnika privrede u procesu javno-privatnog dijaloga kako bi se došlo do optimalne sadržine i primene propisa. -</c:v>
                </c:pt>
                <c:pt idx="4">
                  <c:v>Stavovi preduzeća se uzimaju u obzir u dovoljnoj meri prilikom donošenja i/ili izmene propisa koji se tiču privrede -</c:v>
                </c:pt>
              </c:strCache>
            </c:strRef>
          </c:cat>
          <c:val>
            <c:numRef>
              <c:f>Sheet1!$D$2:$D$6</c:f>
              <c:numCache>
                <c:formatCode>General</c:formatCode>
                <c:ptCount val="5"/>
                <c:pt idx="0">
                  <c:v>93.3</c:v>
                </c:pt>
                <c:pt idx="1">
                  <c:v>97.8</c:v>
                </c:pt>
                <c:pt idx="2">
                  <c:v>71.099999999999994</c:v>
                </c:pt>
                <c:pt idx="3">
                  <c:v>80</c:v>
                </c:pt>
                <c:pt idx="4">
                  <c:v>66.7</c:v>
                </c:pt>
              </c:numCache>
            </c:numRef>
          </c:val>
          <c:extLst xmlns:c16r2="http://schemas.microsoft.com/office/drawing/2015/06/chart">
            <c:ext xmlns:c16="http://schemas.microsoft.com/office/drawing/2014/chart" uri="{C3380CC4-5D6E-409C-BE32-E72D297353CC}">
              <c16:uniqueId val="{00000008-E8B6-4AD7-9394-596E1E955924}"/>
            </c:ext>
          </c:extLst>
        </c:ser>
        <c:dLbls>
          <c:showLegendKey val="0"/>
          <c:showVal val="0"/>
          <c:showCatName val="0"/>
          <c:showSerName val="0"/>
          <c:showPercent val="0"/>
          <c:showBubbleSize val="0"/>
        </c:dLbls>
        <c:gapWidth val="30"/>
        <c:axId val="182343552"/>
        <c:axId val="182345088"/>
      </c:barChart>
      <c:catAx>
        <c:axId val="182343552"/>
        <c:scaling>
          <c:orientation val="maxMin"/>
        </c:scaling>
        <c:delete val="0"/>
        <c:axPos val="l"/>
        <c:numFmt formatCode="General" sourceLinked="0"/>
        <c:majorTickMark val="out"/>
        <c:minorTickMark val="none"/>
        <c:tickLblPos val="nextTo"/>
        <c:spPr>
          <a:ln>
            <a:noFill/>
          </a:ln>
        </c:spPr>
        <c:txPr>
          <a:bodyPr/>
          <a:lstStyle/>
          <a:p>
            <a:pPr>
              <a:defRPr sz="1600" cap="none" baseline="0">
                <a:latin typeface="Calibri" panose="020F0502020204030204" pitchFamily="34" charset="0"/>
              </a:defRPr>
            </a:pPr>
            <a:endParaRPr lang="sr-Latn-RS"/>
          </a:p>
        </c:txPr>
        <c:crossAx val="182345088"/>
        <c:crosses val="autoZero"/>
        <c:auto val="1"/>
        <c:lblAlgn val="ctr"/>
        <c:lblOffset val="100"/>
        <c:noMultiLvlLbl val="0"/>
      </c:catAx>
      <c:valAx>
        <c:axId val="182345088"/>
        <c:scaling>
          <c:orientation val="minMax"/>
        </c:scaling>
        <c:delete val="1"/>
        <c:axPos val="b"/>
        <c:numFmt formatCode="General" sourceLinked="1"/>
        <c:majorTickMark val="out"/>
        <c:minorTickMark val="none"/>
        <c:tickLblPos val="nextTo"/>
        <c:crossAx val="182343552"/>
        <c:crosses val="max"/>
        <c:crossBetween val="between"/>
      </c:valAx>
    </c:plotArea>
    <c:legend>
      <c:legendPos val="r"/>
      <c:layout>
        <c:manualLayout>
          <c:xMode val="edge"/>
          <c:yMode val="edge"/>
          <c:x val="0.32345597787272018"/>
          <c:y val="0"/>
          <c:w val="0.43289862726384826"/>
          <c:h val="0.1368113374004222"/>
        </c:manualLayout>
      </c:layout>
      <c:overlay val="0"/>
      <c:txPr>
        <a:bodyPr/>
        <a:lstStyle/>
        <a:p>
          <a:pPr>
            <a:defRPr sz="2000" b="1">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07690018569362E-2"/>
          <c:y val="0.12210181774674608"/>
          <c:w val="0.99728262666582024"/>
          <c:h val="0.58130720518233014"/>
        </c:manualLayout>
      </c:layout>
      <c:barChart>
        <c:barDir val="col"/>
        <c:grouping val="clustered"/>
        <c:varyColors val="0"/>
        <c:ser>
          <c:idx val="0"/>
          <c:order val="0"/>
          <c:tx>
            <c:strRef>
              <c:f>Sheet1!$B$1</c:f>
              <c:strCache>
                <c:ptCount val="1"/>
                <c:pt idx="0">
                  <c:v>Privrednici</c:v>
                </c:pt>
              </c:strCache>
            </c:strRef>
          </c:tx>
          <c:spPr>
            <a:solidFill>
              <a:srgbClr val="007681"/>
            </a:solidFill>
            <a:ln>
              <a:solidFill>
                <a:schemeClr val="bg1"/>
              </a:solidFill>
            </a:ln>
            <a:effectLst/>
          </c:spPr>
          <c:invertIfNegative val="0"/>
          <c:dPt>
            <c:idx val="9"/>
            <c:invertIfNegative val="0"/>
            <c:bubble3D val="0"/>
            <c:extLst xmlns:c16r2="http://schemas.microsoft.com/office/drawing/2015/06/chart">
              <c:ext xmlns:c16="http://schemas.microsoft.com/office/drawing/2014/chart" uri="{C3380CC4-5D6E-409C-BE32-E72D297353CC}">
                <c16:uniqueId val="{00000001-78F8-444D-9B58-42B34C0D52E4}"/>
              </c:ext>
            </c:extLst>
          </c:dPt>
          <c:dLbls>
            <c:numFmt formatCode="#&quot;%&quot;" sourceLinked="0"/>
            <c:spPr>
              <a:noFill/>
              <a:ln>
                <a:noFill/>
              </a:ln>
              <a:effectLst/>
            </c:spPr>
            <c:txPr>
              <a:bodyPr rot="0" spcFirstLastPara="1" vertOverflow="ellipsis" vert="horz" wrap="square" anchor="ctr" anchorCtr="0"/>
              <a:lstStyle/>
              <a:p>
                <a:pPr algn="ctr">
                  <a:defRPr lang="en-US" sz="1800" b="1" i="0" u="none" strike="noStrike" kern="1200" baseline="0">
                    <a:solidFill>
                      <a:schemeClr val="tx1"/>
                    </a:solidFill>
                    <a:latin typeface="Calibri" panose="020F0502020204030204" pitchFamily="34" charset="0"/>
                    <a:ea typeface="+mn-ea"/>
                    <a:cs typeface="+mn-cs"/>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Saradnja javnog i privatnog sektora u vezi sa donošenjem propisa</c:v>
                </c:pt>
                <c:pt idx="1">
                  <c:v>Svaki oblik formalne ili neformalne komunikacije između javnog sektora i privrede</c:v>
                </c:pt>
                <c:pt idx="2">
                  <c:v>Uskladjivanje zajedničkih interesa javnog sektora i privrede</c:v>
                </c:pt>
                <c:pt idx="3">
                  <c:v>Zajedničko ulaganje u infrastrukturu</c:v>
                </c:pt>
                <c:pt idx="4">
                  <c:v>Uvid države u probleme sa kojima se suočava privreda</c:v>
                </c:pt>
                <c:pt idx="5">
                  <c:v>Drugo</c:v>
                </c:pt>
                <c:pt idx="6">
                  <c:v>Ne znam</c:v>
                </c:pt>
              </c:strCache>
            </c:strRef>
          </c:cat>
          <c:val>
            <c:numRef>
              <c:f>Sheet1!$B$2:$B$8</c:f>
              <c:numCache>
                <c:formatCode>General</c:formatCode>
                <c:ptCount val="7"/>
                <c:pt idx="0">
                  <c:v>19.899999999999999</c:v>
                </c:pt>
                <c:pt idx="1">
                  <c:v>45.9</c:v>
                </c:pt>
                <c:pt idx="2">
                  <c:v>18.8</c:v>
                </c:pt>
                <c:pt idx="3">
                  <c:v>4.7</c:v>
                </c:pt>
                <c:pt idx="4">
                  <c:v>8.6999999999999993</c:v>
                </c:pt>
                <c:pt idx="5">
                  <c:v>1.2</c:v>
                </c:pt>
                <c:pt idx="6">
                  <c:v>0.8</c:v>
                </c:pt>
              </c:numCache>
            </c:numRef>
          </c:val>
          <c:extLst xmlns:c16r2="http://schemas.microsoft.com/office/drawing/2015/06/chart">
            <c:ext xmlns:c16="http://schemas.microsoft.com/office/drawing/2014/chart" uri="{C3380CC4-5D6E-409C-BE32-E72D297353CC}">
              <c16:uniqueId val="{00000002-78F8-444D-9B58-42B34C0D52E4}"/>
            </c:ext>
          </c:extLst>
        </c:ser>
        <c:ser>
          <c:idx val="1"/>
          <c:order val="1"/>
          <c:tx>
            <c:strRef>
              <c:f>Sheet1!$C$1</c:f>
              <c:strCache>
                <c:ptCount val="1"/>
                <c:pt idx="0">
                  <c:v>Poslovna udruženja</c:v>
                </c:pt>
              </c:strCache>
            </c:strRef>
          </c:tx>
          <c:spPr>
            <a:solidFill>
              <a:schemeClr val="accent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Saradnja javnog i privatnog sektora u vezi sa donošenjem propisa</c:v>
                </c:pt>
                <c:pt idx="1">
                  <c:v>Svaki oblik formalne ili neformalne komunikacije između javnog sektora i privrede</c:v>
                </c:pt>
                <c:pt idx="2">
                  <c:v>Uskladjivanje zajedničkih interesa javnog sektora i privrede</c:v>
                </c:pt>
                <c:pt idx="3">
                  <c:v>Zajedničko ulaganje u infrastrukturu</c:v>
                </c:pt>
                <c:pt idx="4">
                  <c:v>Uvid države u probleme sa kojima se suočava privreda</c:v>
                </c:pt>
                <c:pt idx="5">
                  <c:v>Drugo</c:v>
                </c:pt>
                <c:pt idx="6">
                  <c:v>Ne znam</c:v>
                </c:pt>
              </c:strCache>
            </c:strRef>
          </c:cat>
          <c:val>
            <c:numRef>
              <c:f>Sheet1!$C$2:$C$8</c:f>
              <c:numCache>
                <c:formatCode>0.0</c:formatCode>
                <c:ptCount val="7"/>
                <c:pt idx="0">
                  <c:v>28.2</c:v>
                </c:pt>
                <c:pt idx="1">
                  <c:v>53.8</c:v>
                </c:pt>
                <c:pt idx="2">
                  <c:v>12.8</c:v>
                </c:pt>
                <c:pt idx="3">
                  <c:v>2.6</c:v>
                </c:pt>
                <c:pt idx="5">
                  <c:v>2.6</c:v>
                </c:pt>
              </c:numCache>
            </c:numRef>
          </c:val>
          <c:extLst xmlns:c16r2="http://schemas.microsoft.com/office/drawing/2015/06/chart">
            <c:ext xmlns:c16="http://schemas.microsoft.com/office/drawing/2014/chart" uri="{C3380CC4-5D6E-409C-BE32-E72D297353CC}">
              <c16:uniqueId val="{00000002-75E7-4C34-B6D5-748508AFA448}"/>
            </c:ext>
          </c:extLst>
        </c:ser>
        <c:ser>
          <c:idx val="2"/>
          <c:order val="2"/>
          <c:tx>
            <c:strRef>
              <c:f>Sheet1!$D$1</c:f>
              <c:strCache>
                <c:ptCount val="1"/>
                <c:pt idx="0">
                  <c:v>Javni sektor</c:v>
                </c:pt>
              </c:strCache>
            </c:strRef>
          </c:tx>
          <c:spPr>
            <a:solidFill>
              <a:schemeClr val="accent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Saradnja javnog i privatnog sektora u vezi sa donošenjem propisa</c:v>
                </c:pt>
                <c:pt idx="1">
                  <c:v>Svaki oblik formalne ili neformalne komunikacije između javnog sektora i privrede</c:v>
                </c:pt>
                <c:pt idx="2">
                  <c:v>Uskladjivanje zajedničkih interesa javnog sektora i privrede</c:v>
                </c:pt>
                <c:pt idx="3">
                  <c:v>Zajedničko ulaganje u infrastrukturu</c:v>
                </c:pt>
                <c:pt idx="4">
                  <c:v>Uvid države u probleme sa kojima se suočava privreda</c:v>
                </c:pt>
                <c:pt idx="5">
                  <c:v>Drugo</c:v>
                </c:pt>
                <c:pt idx="6">
                  <c:v>Ne znam</c:v>
                </c:pt>
              </c:strCache>
            </c:strRef>
          </c:cat>
          <c:val>
            <c:numRef>
              <c:f>Sheet1!$D$2:$D$8</c:f>
              <c:numCache>
                <c:formatCode>General</c:formatCode>
                <c:ptCount val="7"/>
                <c:pt idx="0">
                  <c:v>31</c:v>
                </c:pt>
                <c:pt idx="1">
                  <c:v>57.1</c:v>
                </c:pt>
                <c:pt idx="2">
                  <c:v>9.5</c:v>
                </c:pt>
                <c:pt idx="5">
                  <c:v>2.4</c:v>
                </c:pt>
              </c:numCache>
            </c:numRef>
          </c:val>
          <c:extLst xmlns:c16r2="http://schemas.microsoft.com/office/drawing/2015/06/chart">
            <c:ext xmlns:c16="http://schemas.microsoft.com/office/drawing/2014/chart" uri="{C3380CC4-5D6E-409C-BE32-E72D297353CC}">
              <c16:uniqueId val="{00000003-75E7-4C34-B6D5-748508AFA448}"/>
            </c:ext>
          </c:extLst>
        </c:ser>
        <c:dLbls>
          <c:showLegendKey val="0"/>
          <c:showVal val="0"/>
          <c:showCatName val="0"/>
          <c:showSerName val="0"/>
          <c:showPercent val="0"/>
          <c:showBubbleSize val="0"/>
        </c:dLbls>
        <c:gapWidth val="55"/>
        <c:axId val="176929408"/>
        <c:axId val="176931200"/>
      </c:barChart>
      <c:catAx>
        <c:axId val="176929408"/>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0" i="0" u="none" strike="noStrike" kern="1200" cap="none" baseline="0">
                <a:solidFill>
                  <a:schemeClr val="tx1"/>
                </a:solidFill>
                <a:latin typeface="Calibri" panose="020F0502020204030204" pitchFamily="34" charset="0"/>
                <a:ea typeface="+mn-ea"/>
                <a:cs typeface="+mn-cs"/>
              </a:defRPr>
            </a:pPr>
            <a:endParaRPr lang="sr-Latn-RS"/>
          </a:p>
        </c:txPr>
        <c:crossAx val="176931200"/>
        <c:crosses val="autoZero"/>
        <c:auto val="1"/>
        <c:lblAlgn val="ctr"/>
        <c:lblOffset val="100"/>
        <c:noMultiLvlLbl val="0"/>
      </c:catAx>
      <c:valAx>
        <c:axId val="176931200"/>
        <c:scaling>
          <c:orientation val="minMax"/>
        </c:scaling>
        <c:delete val="0"/>
        <c:axPos val="r"/>
        <c:numFmt formatCode="General" sourceLinked="1"/>
        <c:majorTickMark val="none"/>
        <c:minorTickMark val="none"/>
        <c:tickLblPos val="none"/>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sr-Latn-RS"/>
          </a:p>
        </c:txPr>
        <c:crossAx val="176929408"/>
        <c:crosses val="max"/>
        <c:crossBetween val="between"/>
      </c:valAx>
      <c:spPr>
        <a:noFill/>
        <a:ln>
          <a:noFill/>
        </a:ln>
        <a:effectLst/>
      </c:spPr>
    </c:plotArea>
    <c:legend>
      <c:legendPos val="r"/>
      <c:layout>
        <c:manualLayout>
          <c:xMode val="edge"/>
          <c:yMode val="edge"/>
          <c:x val="0.34105213508022914"/>
          <c:y val="5.7463710504718939E-4"/>
          <c:w val="0.64215078946254645"/>
          <c:h val="0.131077969519388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sr-Latn-RS"/>
        </a:p>
      </c:txPr>
    </c:legend>
    <c:plotVisOnly val="1"/>
    <c:dispBlanksAs val="gap"/>
    <c:showDLblsOverMax val="0"/>
  </c:chart>
  <c:spPr>
    <a:noFill/>
    <a:ln w="9525" cap="flat" cmpd="sng" algn="ctr">
      <a:noFill/>
      <a:prstDash val="solid"/>
    </a:ln>
    <a:effectLst/>
  </c:spPr>
  <c:txPr>
    <a:bodyPr/>
    <a:lstStyle/>
    <a:p>
      <a:pPr>
        <a:defRPr sz="1800"/>
      </a:pPr>
      <a:endParaRPr lang="sr-Latn-R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52016528762773E-2"/>
          <c:y val="2.9589778076664425E-2"/>
          <c:w val="0.88740545507028723"/>
          <c:h val="0.86614448580612025"/>
        </c:manualLayout>
      </c:layout>
      <c:barChart>
        <c:barDir val="bar"/>
        <c:grouping val="percentStacked"/>
        <c:varyColors val="0"/>
        <c:ser>
          <c:idx val="0"/>
          <c:order val="0"/>
          <c:tx>
            <c:strRef>
              <c:f>Sheet1!$D$1</c:f>
              <c:strCache>
                <c:ptCount val="1"/>
                <c:pt idx="0">
                  <c:v>Slažem se u potpunosti</c:v>
                </c:pt>
              </c:strCache>
            </c:strRef>
          </c:tx>
          <c:spPr>
            <a:solidFill>
              <a:srgbClr val="00666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Sheet1!$C$2:$C$17</c:f>
              <c:numCache>
                <c:formatCode>General</c:formatCode>
                <c:ptCount val="16"/>
                <c:pt idx="0">
                  <c:v>2020</c:v>
                </c:pt>
                <c:pt idx="1">
                  <c:v>2019</c:v>
                </c:pt>
                <c:pt idx="2">
                  <c:v>2018</c:v>
                </c:pt>
                <c:pt idx="4">
                  <c:v>2020</c:v>
                </c:pt>
                <c:pt idx="5">
                  <c:v>2019</c:v>
                </c:pt>
                <c:pt idx="6">
                  <c:v>2018</c:v>
                </c:pt>
                <c:pt idx="9">
                  <c:v>2020</c:v>
                </c:pt>
                <c:pt idx="10">
                  <c:v>2019</c:v>
                </c:pt>
                <c:pt idx="11">
                  <c:v>2018</c:v>
                </c:pt>
                <c:pt idx="13">
                  <c:v>2020</c:v>
                </c:pt>
                <c:pt idx="14">
                  <c:v>2019</c:v>
                </c:pt>
                <c:pt idx="15">
                  <c:v>2018</c:v>
                </c:pt>
              </c:numCache>
            </c:numRef>
          </c:cat>
          <c:val>
            <c:numRef>
              <c:f>Sheet1!$D$2:$D$17</c:f>
              <c:numCache>
                <c:formatCode>General</c:formatCode>
                <c:ptCount val="16"/>
                <c:pt idx="0">
                  <c:v>4.5</c:v>
                </c:pt>
                <c:pt idx="1">
                  <c:v>6.8</c:v>
                </c:pt>
                <c:pt idx="2">
                  <c:v>5.6</c:v>
                </c:pt>
                <c:pt idx="4">
                  <c:v>5</c:v>
                </c:pt>
                <c:pt idx="6">
                  <c:v>3.3</c:v>
                </c:pt>
                <c:pt idx="9">
                  <c:v>4.0999999999999996</c:v>
                </c:pt>
                <c:pt idx="10">
                  <c:v>5.6</c:v>
                </c:pt>
                <c:pt idx="11">
                  <c:v>6.9</c:v>
                </c:pt>
                <c:pt idx="13">
                  <c:v>7.5</c:v>
                </c:pt>
                <c:pt idx="14">
                  <c:v>3.3</c:v>
                </c:pt>
                <c:pt idx="15">
                  <c:v>6.7</c:v>
                </c:pt>
              </c:numCache>
            </c:numRef>
          </c:val>
          <c:extLst xmlns:c16r2="http://schemas.microsoft.com/office/drawing/2015/06/chart">
            <c:ext xmlns:c16="http://schemas.microsoft.com/office/drawing/2014/chart" uri="{C3380CC4-5D6E-409C-BE32-E72D297353CC}">
              <c16:uniqueId val="{00000000-97CF-4025-9471-F3344F44C865}"/>
            </c:ext>
          </c:extLst>
        </c:ser>
        <c:ser>
          <c:idx val="1"/>
          <c:order val="1"/>
          <c:tx>
            <c:strRef>
              <c:f>Sheet1!$E$1</c:f>
              <c:strCache>
                <c:ptCount val="1"/>
                <c:pt idx="0">
                  <c:v>Uglavnom se slažem</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Sheet1!$C$2:$C$17</c:f>
              <c:numCache>
                <c:formatCode>General</c:formatCode>
                <c:ptCount val="16"/>
                <c:pt idx="0">
                  <c:v>2020</c:v>
                </c:pt>
                <c:pt idx="1">
                  <c:v>2019</c:v>
                </c:pt>
                <c:pt idx="2">
                  <c:v>2018</c:v>
                </c:pt>
                <c:pt idx="4">
                  <c:v>2020</c:v>
                </c:pt>
                <c:pt idx="5">
                  <c:v>2019</c:v>
                </c:pt>
                <c:pt idx="6">
                  <c:v>2018</c:v>
                </c:pt>
                <c:pt idx="9">
                  <c:v>2020</c:v>
                </c:pt>
                <c:pt idx="10">
                  <c:v>2019</c:v>
                </c:pt>
                <c:pt idx="11">
                  <c:v>2018</c:v>
                </c:pt>
                <c:pt idx="13">
                  <c:v>2020</c:v>
                </c:pt>
                <c:pt idx="14">
                  <c:v>2019</c:v>
                </c:pt>
                <c:pt idx="15">
                  <c:v>2018</c:v>
                </c:pt>
              </c:numCache>
            </c:numRef>
          </c:cat>
          <c:val>
            <c:numRef>
              <c:f>Sheet1!$E$2:$E$17</c:f>
              <c:numCache>
                <c:formatCode>General</c:formatCode>
                <c:ptCount val="16"/>
                <c:pt idx="0">
                  <c:v>24.7</c:v>
                </c:pt>
                <c:pt idx="1">
                  <c:v>26.9</c:v>
                </c:pt>
                <c:pt idx="2">
                  <c:v>27.7</c:v>
                </c:pt>
                <c:pt idx="4">
                  <c:v>17.5</c:v>
                </c:pt>
                <c:pt idx="5">
                  <c:v>20</c:v>
                </c:pt>
                <c:pt idx="6">
                  <c:v>20</c:v>
                </c:pt>
                <c:pt idx="9">
                  <c:v>31.1</c:v>
                </c:pt>
                <c:pt idx="10">
                  <c:v>35.4</c:v>
                </c:pt>
                <c:pt idx="11">
                  <c:v>41.4</c:v>
                </c:pt>
                <c:pt idx="13">
                  <c:v>17.5</c:v>
                </c:pt>
                <c:pt idx="14">
                  <c:v>30</c:v>
                </c:pt>
                <c:pt idx="15">
                  <c:v>40</c:v>
                </c:pt>
              </c:numCache>
            </c:numRef>
          </c:val>
          <c:extLst xmlns:c16r2="http://schemas.microsoft.com/office/drawing/2015/06/chart">
            <c:ext xmlns:c16="http://schemas.microsoft.com/office/drawing/2014/chart" uri="{C3380CC4-5D6E-409C-BE32-E72D297353CC}">
              <c16:uniqueId val="{00000001-97CF-4025-9471-F3344F44C865}"/>
            </c:ext>
          </c:extLst>
        </c:ser>
        <c:ser>
          <c:idx val="2"/>
          <c:order val="2"/>
          <c:tx>
            <c:strRef>
              <c:f>Sheet1!$F$1</c:f>
              <c:strCache>
                <c:ptCount val="1"/>
                <c:pt idx="0">
                  <c:v>Ne zna</c:v>
                </c:pt>
              </c:strCache>
            </c:strRef>
          </c:tx>
          <c:spPr>
            <a:solidFill>
              <a:schemeClr val="bg1">
                <a:lumMod val="50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Sheet1!$C$2:$C$17</c:f>
              <c:numCache>
                <c:formatCode>General</c:formatCode>
                <c:ptCount val="16"/>
                <c:pt idx="0">
                  <c:v>2020</c:v>
                </c:pt>
                <c:pt idx="1">
                  <c:v>2019</c:v>
                </c:pt>
                <c:pt idx="2">
                  <c:v>2018</c:v>
                </c:pt>
                <c:pt idx="4">
                  <c:v>2020</c:v>
                </c:pt>
                <c:pt idx="5">
                  <c:v>2019</c:v>
                </c:pt>
                <c:pt idx="6">
                  <c:v>2018</c:v>
                </c:pt>
                <c:pt idx="9">
                  <c:v>2020</c:v>
                </c:pt>
                <c:pt idx="10">
                  <c:v>2019</c:v>
                </c:pt>
                <c:pt idx="11">
                  <c:v>2018</c:v>
                </c:pt>
                <c:pt idx="13">
                  <c:v>2020</c:v>
                </c:pt>
                <c:pt idx="14">
                  <c:v>2019</c:v>
                </c:pt>
                <c:pt idx="15">
                  <c:v>2018</c:v>
                </c:pt>
              </c:numCache>
            </c:numRef>
          </c:cat>
          <c:val>
            <c:numRef>
              <c:f>Sheet1!$F$2:$F$17</c:f>
              <c:numCache>
                <c:formatCode>General</c:formatCode>
                <c:ptCount val="16"/>
                <c:pt idx="0">
                  <c:v>10.9</c:v>
                </c:pt>
                <c:pt idx="1">
                  <c:v>9.3000000000000007</c:v>
                </c:pt>
                <c:pt idx="2">
                  <c:v>4.2</c:v>
                </c:pt>
                <c:pt idx="4">
                  <c:v>2.5</c:v>
                </c:pt>
                <c:pt idx="5">
                  <c:v>3.3</c:v>
                </c:pt>
                <c:pt idx="9">
                  <c:v>14.4</c:v>
                </c:pt>
                <c:pt idx="10">
                  <c:v>7.8</c:v>
                </c:pt>
                <c:pt idx="11">
                  <c:v>4.0999999999999996</c:v>
                </c:pt>
                <c:pt idx="14">
                  <c:v>3.3</c:v>
                </c:pt>
              </c:numCache>
            </c:numRef>
          </c:val>
          <c:extLst xmlns:c16r2="http://schemas.microsoft.com/office/drawing/2015/06/chart">
            <c:ext xmlns:c16="http://schemas.microsoft.com/office/drawing/2014/chart" uri="{C3380CC4-5D6E-409C-BE32-E72D297353CC}">
              <c16:uniqueId val="{00000002-97CF-4025-9471-F3344F44C865}"/>
            </c:ext>
          </c:extLst>
        </c:ser>
        <c:ser>
          <c:idx val="3"/>
          <c:order val="3"/>
          <c:tx>
            <c:strRef>
              <c:f>Sheet1!$G$1</c:f>
              <c:strCache>
                <c:ptCount val="1"/>
                <c:pt idx="0">
                  <c:v>Uglavnom se ne slažem</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Sheet1!$C$2:$C$17</c:f>
              <c:numCache>
                <c:formatCode>General</c:formatCode>
                <c:ptCount val="16"/>
                <c:pt idx="0">
                  <c:v>2020</c:v>
                </c:pt>
                <c:pt idx="1">
                  <c:v>2019</c:v>
                </c:pt>
                <c:pt idx="2">
                  <c:v>2018</c:v>
                </c:pt>
                <c:pt idx="4">
                  <c:v>2020</c:v>
                </c:pt>
                <c:pt idx="5">
                  <c:v>2019</c:v>
                </c:pt>
                <c:pt idx="6">
                  <c:v>2018</c:v>
                </c:pt>
                <c:pt idx="9">
                  <c:v>2020</c:v>
                </c:pt>
                <c:pt idx="10">
                  <c:v>2019</c:v>
                </c:pt>
                <c:pt idx="11">
                  <c:v>2018</c:v>
                </c:pt>
                <c:pt idx="13">
                  <c:v>2020</c:v>
                </c:pt>
                <c:pt idx="14">
                  <c:v>2019</c:v>
                </c:pt>
                <c:pt idx="15">
                  <c:v>2018</c:v>
                </c:pt>
              </c:numCache>
            </c:numRef>
          </c:cat>
          <c:val>
            <c:numRef>
              <c:f>Sheet1!$G$2:$G$17</c:f>
              <c:numCache>
                <c:formatCode>General</c:formatCode>
                <c:ptCount val="16"/>
                <c:pt idx="0">
                  <c:v>36.6</c:v>
                </c:pt>
                <c:pt idx="1">
                  <c:v>35.5</c:v>
                </c:pt>
                <c:pt idx="2">
                  <c:v>44.1</c:v>
                </c:pt>
                <c:pt idx="4">
                  <c:v>52.5</c:v>
                </c:pt>
                <c:pt idx="5">
                  <c:v>46.7</c:v>
                </c:pt>
                <c:pt idx="6">
                  <c:v>63.3</c:v>
                </c:pt>
                <c:pt idx="9">
                  <c:v>35.9</c:v>
                </c:pt>
                <c:pt idx="10">
                  <c:v>32.4</c:v>
                </c:pt>
                <c:pt idx="11">
                  <c:v>36</c:v>
                </c:pt>
                <c:pt idx="13">
                  <c:v>57.5</c:v>
                </c:pt>
                <c:pt idx="14">
                  <c:v>53.3</c:v>
                </c:pt>
                <c:pt idx="15">
                  <c:v>43.3</c:v>
                </c:pt>
              </c:numCache>
            </c:numRef>
          </c:val>
          <c:extLst xmlns:c16r2="http://schemas.microsoft.com/office/drawing/2015/06/chart">
            <c:ext xmlns:c16="http://schemas.microsoft.com/office/drawing/2014/chart" uri="{C3380CC4-5D6E-409C-BE32-E72D297353CC}">
              <c16:uniqueId val="{00000003-97CF-4025-9471-F3344F44C865}"/>
            </c:ext>
          </c:extLst>
        </c:ser>
        <c:ser>
          <c:idx val="4"/>
          <c:order val="4"/>
          <c:tx>
            <c:strRef>
              <c:f>Sheet1!$H$1</c:f>
              <c:strCache>
                <c:ptCount val="1"/>
                <c:pt idx="0">
                  <c:v>Uopšte se ne slažem</c:v>
                </c:pt>
              </c:strCache>
            </c:strRef>
          </c:tx>
          <c:spPr>
            <a:solidFill>
              <a:srgbClr val="CB333B"/>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Sheet1!$C$2:$C$17</c:f>
              <c:numCache>
                <c:formatCode>General</c:formatCode>
                <c:ptCount val="16"/>
                <c:pt idx="0">
                  <c:v>2020</c:v>
                </c:pt>
                <c:pt idx="1">
                  <c:v>2019</c:v>
                </c:pt>
                <c:pt idx="2">
                  <c:v>2018</c:v>
                </c:pt>
                <c:pt idx="4">
                  <c:v>2020</c:v>
                </c:pt>
                <c:pt idx="5">
                  <c:v>2019</c:v>
                </c:pt>
                <c:pt idx="6">
                  <c:v>2018</c:v>
                </c:pt>
                <c:pt idx="9">
                  <c:v>2020</c:v>
                </c:pt>
                <c:pt idx="10">
                  <c:v>2019</c:v>
                </c:pt>
                <c:pt idx="11">
                  <c:v>2018</c:v>
                </c:pt>
                <c:pt idx="13">
                  <c:v>2020</c:v>
                </c:pt>
                <c:pt idx="14">
                  <c:v>2019</c:v>
                </c:pt>
                <c:pt idx="15">
                  <c:v>2018</c:v>
                </c:pt>
              </c:numCache>
            </c:numRef>
          </c:cat>
          <c:val>
            <c:numRef>
              <c:f>Sheet1!$H$2:$H$17</c:f>
              <c:numCache>
                <c:formatCode>General</c:formatCode>
                <c:ptCount val="16"/>
                <c:pt idx="0">
                  <c:v>23.3</c:v>
                </c:pt>
                <c:pt idx="1">
                  <c:v>21.5</c:v>
                </c:pt>
                <c:pt idx="2">
                  <c:v>18.399999999999999</c:v>
                </c:pt>
                <c:pt idx="4">
                  <c:v>22.5</c:v>
                </c:pt>
                <c:pt idx="5">
                  <c:v>30</c:v>
                </c:pt>
                <c:pt idx="6">
                  <c:v>13.3</c:v>
                </c:pt>
                <c:pt idx="9">
                  <c:v>14.4</c:v>
                </c:pt>
                <c:pt idx="10">
                  <c:v>18.8</c:v>
                </c:pt>
                <c:pt idx="11">
                  <c:v>11.7</c:v>
                </c:pt>
                <c:pt idx="13">
                  <c:v>17.5</c:v>
                </c:pt>
                <c:pt idx="14">
                  <c:v>10</c:v>
                </c:pt>
                <c:pt idx="15">
                  <c:v>10</c:v>
                </c:pt>
              </c:numCache>
            </c:numRef>
          </c:val>
          <c:extLst xmlns:c16r2="http://schemas.microsoft.com/office/drawing/2015/06/chart">
            <c:ext xmlns:c16="http://schemas.microsoft.com/office/drawing/2014/chart" uri="{C3380CC4-5D6E-409C-BE32-E72D297353CC}">
              <c16:uniqueId val="{00000004-97CF-4025-9471-F3344F44C865}"/>
            </c:ext>
          </c:extLst>
        </c:ser>
        <c:dLbls>
          <c:dLblPos val="ctr"/>
          <c:showLegendKey val="0"/>
          <c:showVal val="1"/>
          <c:showCatName val="0"/>
          <c:showSerName val="0"/>
          <c:showPercent val="0"/>
          <c:showBubbleSize val="0"/>
        </c:dLbls>
        <c:gapWidth val="20"/>
        <c:overlap val="100"/>
        <c:axId val="182789632"/>
        <c:axId val="182791168"/>
      </c:barChart>
      <c:catAx>
        <c:axId val="1827896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crossAx val="182791168"/>
        <c:crosses val="autoZero"/>
        <c:auto val="1"/>
        <c:lblAlgn val="ctr"/>
        <c:lblOffset val="100"/>
        <c:noMultiLvlLbl val="0"/>
      </c:catAx>
      <c:valAx>
        <c:axId val="182791168"/>
        <c:scaling>
          <c:orientation val="minMax"/>
        </c:scaling>
        <c:delete val="1"/>
        <c:axPos val="b"/>
        <c:numFmt formatCode="0%" sourceLinked="1"/>
        <c:majorTickMark val="none"/>
        <c:minorTickMark val="none"/>
        <c:tickLblPos val="nextTo"/>
        <c:crossAx val="182789632"/>
        <c:crosses val="autoZero"/>
        <c:crossBetween val="between"/>
      </c:valAx>
      <c:spPr>
        <a:noFill/>
        <a:ln>
          <a:noFill/>
        </a:ln>
        <a:effectLst/>
      </c:spPr>
    </c:plotArea>
    <c:legend>
      <c:legendPos val="t"/>
      <c:layout>
        <c:manualLayout>
          <c:xMode val="edge"/>
          <c:yMode val="edge"/>
          <c:x val="0"/>
          <c:y val="0.41332521682690054"/>
          <c:w val="1"/>
          <c:h val="0.1199137013093627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20545131949036"/>
          <c:y val="0"/>
          <c:w val="0.70707448897317238"/>
          <c:h val="0.88251322588427927"/>
        </c:manualLayout>
      </c:layout>
      <c:barChart>
        <c:barDir val="col"/>
        <c:grouping val="stacked"/>
        <c:varyColors val="0"/>
        <c:ser>
          <c:idx val="0"/>
          <c:order val="0"/>
          <c:tx>
            <c:strRef>
              <c:f>Sheet1!$A$2</c:f>
              <c:strCache>
                <c:ptCount val="1"/>
                <c:pt idx="0">
                  <c:v>Ne znam (n/a)</c:v>
                </c:pt>
              </c:strCache>
            </c:strRef>
          </c:tx>
          <c:spPr>
            <a:solidFill>
              <a:schemeClr val="bg1">
                <a:lumMod val="65000"/>
              </a:schemeClr>
            </a:solidFill>
            <a:ln>
              <a:solidFill>
                <a:schemeClr val="bg1"/>
              </a:solid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538-4666-80E8-2501804F1BFB}"/>
                </c:ext>
              </c:extLst>
            </c:dLbl>
            <c:dLbl>
              <c:idx val="1"/>
              <c:numFmt formatCode="#&quot;%&quot;" sourceLinked="0"/>
              <c:spPr>
                <a:noFill/>
                <a:ln>
                  <a:noFill/>
                </a:ln>
                <a:effectLst/>
              </c:spPr>
              <c:txPr>
                <a:bodyPr/>
                <a:lstStyle/>
                <a:p>
                  <a:pPr>
                    <a:defRPr sz="1600" b="1">
                      <a:solidFill>
                        <a:schemeClr val="bg1"/>
                      </a:solidFill>
                    </a:defRPr>
                  </a:pPr>
                  <a:endParaRPr lang="sr-Latn-RS"/>
                </a:p>
              </c:txPr>
              <c:showLegendKey val="0"/>
              <c:showVal val="1"/>
              <c:showCatName val="0"/>
              <c:showSerName val="0"/>
              <c:showPercent val="0"/>
              <c:showBubbleSize val="0"/>
            </c:dLbl>
            <c:numFmt formatCode="#&quot;%&quot;" sourceLinked="0"/>
            <c:spPr>
              <a:noFill/>
              <a:ln>
                <a:noFill/>
              </a:ln>
              <a:effectLst/>
            </c:spPr>
            <c:txPr>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Poslovna udruženja</c:v>
                </c:pt>
                <c:pt idx="1">
                  <c:v>Privrednici</c:v>
                </c:pt>
                <c:pt idx="2">
                  <c:v>   </c:v>
                </c:pt>
                <c:pt idx="3">
                  <c:v>Javni sektor</c:v>
                </c:pt>
              </c:strCache>
            </c:strRef>
          </c:cat>
          <c:val>
            <c:numRef>
              <c:f>Sheet1!$B$2:$E$2</c:f>
              <c:numCache>
                <c:formatCode>General</c:formatCode>
                <c:ptCount val="4"/>
                <c:pt idx="0">
                  <c:v>2.5</c:v>
                </c:pt>
                <c:pt idx="1">
                  <c:v>4.4000000000000004</c:v>
                </c:pt>
                <c:pt idx="3">
                  <c:v>20</c:v>
                </c:pt>
              </c:numCache>
            </c:numRef>
          </c:val>
          <c:extLst xmlns:c16r2="http://schemas.microsoft.com/office/drawing/2015/06/chart">
            <c:ext xmlns:c16="http://schemas.microsoft.com/office/drawing/2014/chart" uri="{C3380CC4-5D6E-409C-BE32-E72D297353CC}">
              <c16:uniqueId val="{00000000-1E89-4402-8737-27E34FB0064B}"/>
            </c:ext>
          </c:extLst>
        </c:ser>
        <c:ser>
          <c:idx val="1"/>
          <c:order val="1"/>
          <c:tx>
            <c:strRef>
              <c:f>Sheet1!$A$3</c:f>
              <c:strCache>
                <c:ptCount val="1"/>
                <c:pt idx="0">
                  <c:v>Uopšte ne verujem</c:v>
                </c:pt>
              </c:strCache>
            </c:strRef>
          </c:tx>
          <c:spPr>
            <a:solidFill>
              <a:srgbClr val="C00000"/>
            </a:solidFill>
            <a:ln>
              <a:solidFill>
                <a:schemeClr val="bg1"/>
              </a:solidFill>
            </a:ln>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DD2-4321-A917-75C2308A8B62}"/>
                </c:ext>
              </c:extLst>
            </c:dLbl>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Sheet1!$B$1:$E$1</c:f>
              <c:strCache>
                <c:ptCount val="4"/>
                <c:pt idx="0">
                  <c:v>Poslovna udruženja</c:v>
                </c:pt>
                <c:pt idx="1">
                  <c:v>Privrednici</c:v>
                </c:pt>
                <c:pt idx="2">
                  <c:v>   </c:v>
                </c:pt>
                <c:pt idx="3">
                  <c:v>Javni sektor</c:v>
                </c:pt>
              </c:strCache>
            </c:strRef>
          </c:cat>
          <c:val>
            <c:numRef>
              <c:f>Sheet1!$B$3:$E$3</c:f>
              <c:numCache>
                <c:formatCode>General</c:formatCode>
                <c:ptCount val="4"/>
                <c:pt idx="0">
                  <c:v>5</c:v>
                </c:pt>
                <c:pt idx="1">
                  <c:v>12.6</c:v>
                </c:pt>
                <c:pt idx="3">
                  <c:v>0</c:v>
                </c:pt>
              </c:numCache>
            </c:numRef>
          </c:val>
          <c:extLst xmlns:c16r2="http://schemas.microsoft.com/office/drawing/2015/06/chart">
            <c:ext xmlns:c16="http://schemas.microsoft.com/office/drawing/2014/chart" uri="{C3380CC4-5D6E-409C-BE32-E72D297353CC}">
              <c16:uniqueId val="{00000001-1E89-4402-8737-27E34FB0064B}"/>
            </c:ext>
          </c:extLst>
        </c:ser>
        <c:ser>
          <c:idx val="2"/>
          <c:order val="2"/>
          <c:tx>
            <c:strRef>
              <c:f>Sheet1!$A$4</c:f>
              <c:strCache>
                <c:ptCount val="1"/>
                <c:pt idx="0">
                  <c:v>Uglavnom ne verujem</c:v>
                </c:pt>
              </c:strCache>
            </c:strRef>
          </c:tx>
          <c:spPr>
            <a:solidFill>
              <a:schemeClr val="accent3"/>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Sheet1!$B$1:$E$1</c:f>
              <c:strCache>
                <c:ptCount val="4"/>
                <c:pt idx="0">
                  <c:v>Poslovna udruženja</c:v>
                </c:pt>
                <c:pt idx="1">
                  <c:v>Privrednici</c:v>
                </c:pt>
                <c:pt idx="2">
                  <c:v>   </c:v>
                </c:pt>
                <c:pt idx="3">
                  <c:v>Javni sektor</c:v>
                </c:pt>
              </c:strCache>
            </c:strRef>
          </c:cat>
          <c:val>
            <c:numRef>
              <c:f>Sheet1!$B$4:$E$4</c:f>
              <c:numCache>
                <c:formatCode>General</c:formatCode>
                <c:ptCount val="4"/>
                <c:pt idx="0">
                  <c:v>40</c:v>
                </c:pt>
                <c:pt idx="1">
                  <c:v>34.4</c:v>
                </c:pt>
                <c:pt idx="3">
                  <c:v>17.8</c:v>
                </c:pt>
              </c:numCache>
            </c:numRef>
          </c:val>
          <c:extLst xmlns:c16r2="http://schemas.microsoft.com/office/drawing/2015/06/chart">
            <c:ext xmlns:c16="http://schemas.microsoft.com/office/drawing/2014/chart" uri="{C3380CC4-5D6E-409C-BE32-E72D297353CC}">
              <c16:uniqueId val="{00000002-1E89-4402-8737-27E34FB0064B}"/>
            </c:ext>
          </c:extLst>
        </c:ser>
        <c:ser>
          <c:idx val="3"/>
          <c:order val="3"/>
          <c:tx>
            <c:strRef>
              <c:f>Sheet1!$A$5</c:f>
              <c:strCache>
                <c:ptCount val="1"/>
                <c:pt idx="0">
                  <c:v>Uglavnom verujem</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Sheet1!$B$1:$E$1</c:f>
              <c:strCache>
                <c:ptCount val="4"/>
                <c:pt idx="0">
                  <c:v>Poslovna udruženja</c:v>
                </c:pt>
                <c:pt idx="1">
                  <c:v>Privrednici</c:v>
                </c:pt>
                <c:pt idx="2">
                  <c:v>   </c:v>
                </c:pt>
                <c:pt idx="3">
                  <c:v>Javni sektor</c:v>
                </c:pt>
              </c:strCache>
            </c:strRef>
          </c:cat>
          <c:val>
            <c:numRef>
              <c:f>Sheet1!$B$5:$E$5</c:f>
              <c:numCache>
                <c:formatCode>General</c:formatCode>
                <c:ptCount val="4"/>
                <c:pt idx="0">
                  <c:v>40</c:v>
                </c:pt>
                <c:pt idx="1">
                  <c:v>40.700000000000003</c:v>
                </c:pt>
                <c:pt idx="3">
                  <c:v>46.7</c:v>
                </c:pt>
              </c:numCache>
            </c:numRef>
          </c:val>
          <c:extLst xmlns:c16r2="http://schemas.microsoft.com/office/drawing/2015/06/chart">
            <c:ext xmlns:c16="http://schemas.microsoft.com/office/drawing/2014/chart" uri="{C3380CC4-5D6E-409C-BE32-E72D297353CC}">
              <c16:uniqueId val="{00000003-1E89-4402-8737-27E34FB0064B}"/>
            </c:ext>
          </c:extLst>
        </c:ser>
        <c:ser>
          <c:idx val="4"/>
          <c:order val="4"/>
          <c:tx>
            <c:strRef>
              <c:f>Sheet1!$A$6</c:f>
              <c:strCache>
                <c:ptCount val="1"/>
                <c:pt idx="0">
                  <c:v>U potpunosti verujem</c:v>
                </c:pt>
              </c:strCache>
            </c:strRef>
          </c:tx>
          <c:spPr>
            <a:solidFill>
              <a:srgbClr val="006666"/>
            </a:solidFill>
            <a:ln>
              <a:solidFill>
                <a:schemeClr val="bg1"/>
              </a:solidFill>
            </a:ln>
          </c:spPr>
          <c:invertIfNegative val="0"/>
          <c:dLbls>
            <c:dLbl>
              <c:idx val="0"/>
              <c:numFmt formatCode="#&quot;%&quot;" sourceLinked="0"/>
              <c:spPr>
                <a:noFill/>
                <a:ln>
                  <a:noFill/>
                </a:ln>
                <a:effectLst/>
              </c:spPr>
              <c:txPr>
                <a:bodyPr wrap="square" lIns="38100" tIns="19050" rIns="38100" bIns="19050" anchor="ctr">
                  <a:spAutoFit/>
                </a:bodyPr>
                <a:lstStyle/>
                <a:p>
                  <a:pPr algn="ctr" rtl="0">
                    <a:defRPr lang="en-US" sz="1600" b="1" i="0" u="none" strike="noStrike" kern="1200" baseline="0">
                      <a:solidFill>
                        <a:prstClr val="white"/>
                      </a:solidFill>
                      <a:latin typeface="+mn-lt"/>
                      <a:ea typeface="+mn-ea"/>
                      <a:cs typeface="+mn-cs"/>
                    </a:defRPr>
                  </a:pPr>
                  <a:endParaRPr lang="sr-Latn-RS"/>
                </a:p>
              </c:txPr>
              <c:showLegendKey val="0"/>
              <c:showVal val="1"/>
              <c:showCatName val="0"/>
              <c:showSerName val="0"/>
              <c:showPercent val="0"/>
              <c:showBubbleSize val="0"/>
            </c:dLbl>
            <c:dLbl>
              <c:idx val="1"/>
              <c:numFmt formatCode="#&quot;%&quot;" sourceLinked="0"/>
              <c:spPr>
                <a:noFill/>
                <a:ln>
                  <a:noFill/>
                </a:ln>
                <a:effectLst/>
              </c:spPr>
              <c:txPr>
                <a:bodyPr wrap="square" lIns="38100" tIns="19050" rIns="38100" bIns="19050" anchor="ctr">
                  <a:spAutoFit/>
                </a:bodyPr>
                <a:lstStyle/>
                <a:p>
                  <a:pPr>
                    <a:defRPr sz="1600" b="1">
                      <a:solidFill>
                        <a:schemeClr val="bg1"/>
                      </a:solidFill>
                    </a:defRPr>
                  </a:pPr>
                  <a:endParaRPr lang="sr-Latn-RS"/>
                </a:p>
              </c:txPr>
              <c:showLegendKey val="0"/>
              <c:showVal val="1"/>
              <c:showCatName val="0"/>
              <c:showSerName val="0"/>
              <c:showPercent val="0"/>
              <c:showBubbleSize val="0"/>
            </c:dLbl>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Sheet1!$B$1:$E$1</c:f>
              <c:strCache>
                <c:ptCount val="4"/>
                <c:pt idx="0">
                  <c:v>Poslovna udruženja</c:v>
                </c:pt>
                <c:pt idx="1">
                  <c:v>Privrednici</c:v>
                </c:pt>
                <c:pt idx="2">
                  <c:v>   </c:v>
                </c:pt>
                <c:pt idx="3">
                  <c:v>Javni sektor</c:v>
                </c:pt>
              </c:strCache>
            </c:strRef>
          </c:cat>
          <c:val>
            <c:numRef>
              <c:f>Sheet1!$B$6:$E$6</c:f>
              <c:numCache>
                <c:formatCode>General</c:formatCode>
                <c:ptCount val="4"/>
                <c:pt idx="0">
                  <c:v>12.5</c:v>
                </c:pt>
                <c:pt idx="1">
                  <c:v>8</c:v>
                </c:pt>
                <c:pt idx="3">
                  <c:v>15.6</c:v>
                </c:pt>
              </c:numCache>
            </c:numRef>
          </c:val>
          <c:extLst xmlns:c16r2="http://schemas.microsoft.com/office/drawing/2015/06/chart">
            <c:ext xmlns:c16="http://schemas.microsoft.com/office/drawing/2014/chart" uri="{C3380CC4-5D6E-409C-BE32-E72D297353CC}">
              <c16:uniqueId val="{00000004-1E89-4402-8737-27E34FB0064B}"/>
            </c:ext>
          </c:extLst>
        </c:ser>
        <c:dLbls>
          <c:showLegendKey val="0"/>
          <c:showVal val="0"/>
          <c:showCatName val="0"/>
          <c:showSerName val="0"/>
          <c:showPercent val="0"/>
          <c:showBubbleSize val="0"/>
        </c:dLbls>
        <c:gapWidth val="50"/>
        <c:overlap val="100"/>
        <c:axId val="182612352"/>
        <c:axId val="182613888"/>
      </c:barChart>
      <c:catAx>
        <c:axId val="182612352"/>
        <c:scaling>
          <c:orientation val="minMax"/>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sr-Latn-RS"/>
          </a:p>
        </c:txPr>
        <c:crossAx val="182613888"/>
        <c:crosses val="autoZero"/>
        <c:auto val="1"/>
        <c:lblAlgn val="ctr"/>
        <c:lblOffset val="100"/>
        <c:noMultiLvlLbl val="0"/>
      </c:catAx>
      <c:valAx>
        <c:axId val="182613888"/>
        <c:scaling>
          <c:orientation val="minMax"/>
          <c:max val="100"/>
          <c:min val="0"/>
        </c:scaling>
        <c:delete val="1"/>
        <c:axPos val="r"/>
        <c:numFmt formatCode="0%" sourceLinked="0"/>
        <c:majorTickMark val="out"/>
        <c:minorTickMark val="none"/>
        <c:tickLblPos val="nextTo"/>
        <c:crossAx val="182612352"/>
        <c:crosses val="max"/>
        <c:crossBetween val="between"/>
        <c:majorUnit val="20"/>
        <c:minorUnit val="3"/>
      </c:valAx>
    </c:plotArea>
    <c:legend>
      <c:legendPos val="r"/>
      <c:layout>
        <c:manualLayout>
          <c:xMode val="edge"/>
          <c:yMode val="edge"/>
          <c:x val="2.8253186389631074E-2"/>
          <c:y val="7.1622586774762603E-3"/>
          <c:w val="0.24627270289994391"/>
          <c:h val="0.85210164677623157"/>
        </c:manualLayout>
      </c:layout>
      <c:overlay val="0"/>
      <c:txPr>
        <a:bodyPr/>
        <a:lstStyle/>
        <a:p>
          <a:pPr>
            <a:defRPr sz="20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dLbl>
              <c:idx val="4"/>
              <c:numFmt formatCode="#&quot;%&quot;" sourceLinked="0"/>
              <c:spPr>
                <a:solidFill>
                  <a:srgbClr val="007681"/>
                </a:solid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dLbl>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potpunosti imam poverenje</c:v>
                </c:pt>
                <c:pt idx="1">
                  <c:v>Uglavnom imam poverenje</c:v>
                </c:pt>
                <c:pt idx="2">
                  <c:v>Uglavnom nemam poverenje</c:v>
                </c:pt>
                <c:pt idx="3">
                  <c:v>Uopšte nema poverenje</c:v>
                </c:pt>
                <c:pt idx="4">
                  <c:v>Ne zna</c:v>
                </c:pt>
              </c:strCache>
            </c:strRef>
          </c:cat>
          <c:val>
            <c:numRef>
              <c:f>Sheet1!$B$2:$B$6</c:f>
              <c:numCache>
                <c:formatCode>General</c:formatCode>
                <c:ptCount val="5"/>
                <c:pt idx="0">
                  <c:v>7.6</c:v>
                </c:pt>
                <c:pt idx="1">
                  <c:v>41.1</c:v>
                </c:pt>
                <c:pt idx="2">
                  <c:v>34</c:v>
                </c:pt>
                <c:pt idx="3">
                  <c:v>14.3</c:v>
                </c:pt>
                <c:pt idx="4">
                  <c:v>3.1</c:v>
                </c:pt>
              </c:numCache>
            </c:numRef>
          </c:val>
          <c:extLst xmlns:c16r2="http://schemas.microsoft.com/office/drawing/2015/06/chart">
            <c:ext xmlns:c16="http://schemas.microsoft.com/office/drawing/2014/chart" uri="{C3380CC4-5D6E-409C-BE32-E72D297353CC}">
              <c16:uniqueId val="{00000000-9A52-4638-A4EC-BB7C65C45D0B}"/>
            </c:ext>
          </c:extLst>
        </c:ser>
        <c:ser>
          <c:idx val="1"/>
          <c:order val="1"/>
          <c:tx>
            <c:strRef>
              <c:f>Sheet1!$C$1</c:f>
              <c:strCache>
                <c:ptCount val="1"/>
                <c:pt idx="0">
                  <c:v>2019</c:v>
                </c:pt>
              </c:strCache>
            </c:strRef>
          </c:tx>
          <c:spPr>
            <a:solidFill>
              <a:schemeClr val="accent4"/>
            </a:solidFill>
            <a:ln>
              <a:solidFill>
                <a:schemeClr val="bg1"/>
              </a:solidFill>
            </a:ln>
            <a:effectLst/>
          </c:spPr>
          <c:invertIfNegative val="0"/>
          <c:dLbls>
            <c:dLbl>
              <c:idx val="4"/>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sr-Latn-RS"/>
                </a:p>
              </c:txPr>
              <c:dLblPos val="ctr"/>
              <c:showLegendKey val="0"/>
              <c:showVal val="1"/>
              <c:showCatName val="0"/>
              <c:showSerName val="0"/>
              <c:showPercent val="0"/>
              <c:showBubbleSize val="0"/>
            </c:dLbl>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potpunosti imam poverenje</c:v>
                </c:pt>
                <c:pt idx="1">
                  <c:v>Uglavnom imam poverenje</c:v>
                </c:pt>
                <c:pt idx="2">
                  <c:v>Uglavnom nemam poverenje</c:v>
                </c:pt>
                <c:pt idx="3">
                  <c:v>Uopšte nema poverenje</c:v>
                </c:pt>
                <c:pt idx="4">
                  <c:v>Ne zna</c:v>
                </c:pt>
              </c:strCache>
            </c:strRef>
          </c:cat>
          <c:val>
            <c:numRef>
              <c:f>Sheet1!$C$2:$C$6</c:f>
              <c:numCache>
                <c:formatCode>General</c:formatCode>
                <c:ptCount val="5"/>
                <c:pt idx="0">
                  <c:v>7.5</c:v>
                </c:pt>
                <c:pt idx="1">
                  <c:v>36</c:v>
                </c:pt>
                <c:pt idx="2">
                  <c:v>36.5</c:v>
                </c:pt>
                <c:pt idx="3">
                  <c:v>17.7</c:v>
                </c:pt>
                <c:pt idx="4">
                  <c:v>2.4</c:v>
                </c:pt>
              </c:numCache>
            </c:numRef>
          </c:val>
          <c:extLst xmlns:c16r2="http://schemas.microsoft.com/office/drawing/2015/06/chart">
            <c:ext xmlns:c16="http://schemas.microsoft.com/office/drawing/2014/chart" uri="{C3380CC4-5D6E-409C-BE32-E72D297353CC}">
              <c16:uniqueId val="{00000001-9A52-4638-A4EC-BB7C65C45D0B}"/>
            </c:ext>
          </c:extLst>
        </c:ser>
        <c:ser>
          <c:idx val="2"/>
          <c:order val="2"/>
          <c:tx>
            <c:strRef>
              <c:f>Sheet1!$D$1</c:f>
              <c:strCache>
                <c:ptCount val="1"/>
                <c:pt idx="0">
                  <c:v>2020</c:v>
                </c:pt>
              </c:strCache>
            </c:strRef>
          </c:tx>
          <c:spPr>
            <a:solidFill>
              <a:srgbClr val="C0000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potpunosti imam poverenje</c:v>
                </c:pt>
                <c:pt idx="1">
                  <c:v>Uglavnom imam poverenje</c:v>
                </c:pt>
                <c:pt idx="2">
                  <c:v>Uglavnom nemam poverenje</c:v>
                </c:pt>
                <c:pt idx="3">
                  <c:v>Uopšte nema poverenje</c:v>
                </c:pt>
                <c:pt idx="4">
                  <c:v>Ne zna</c:v>
                </c:pt>
              </c:strCache>
            </c:strRef>
          </c:cat>
          <c:val>
            <c:numRef>
              <c:f>Sheet1!$D$2:$D$6</c:f>
              <c:numCache>
                <c:formatCode>General</c:formatCode>
                <c:ptCount val="5"/>
                <c:pt idx="0">
                  <c:v>8</c:v>
                </c:pt>
                <c:pt idx="1">
                  <c:v>40.700000000000003</c:v>
                </c:pt>
                <c:pt idx="2">
                  <c:v>34.4</c:v>
                </c:pt>
                <c:pt idx="3">
                  <c:v>12.6</c:v>
                </c:pt>
                <c:pt idx="4">
                  <c:v>4.4000000000000004</c:v>
                </c:pt>
              </c:numCache>
            </c:numRef>
          </c:val>
          <c:extLst xmlns:c16r2="http://schemas.microsoft.com/office/drawing/2015/06/chart">
            <c:ext xmlns:c16="http://schemas.microsoft.com/office/drawing/2014/chart" uri="{C3380CC4-5D6E-409C-BE32-E72D297353CC}">
              <c16:uniqueId val="{00000000-304D-4903-9403-5F141CCB86F9}"/>
            </c:ext>
          </c:extLst>
        </c:ser>
        <c:dLbls>
          <c:dLblPos val="ctr"/>
          <c:showLegendKey val="0"/>
          <c:showVal val="1"/>
          <c:showCatName val="0"/>
          <c:showSerName val="0"/>
          <c:showPercent val="0"/>
          <c:showBubbleSize val="0"/>
        </c:dLbls>
        <c:gapWidth val="40"/>
        <c:axId val="182716672"/>
        <c:axId val="182738944"/>
      </c:barChart>
      <c:catAx>
        <c:axId val="182716672"/>
        <c:scaling>
          <c:orientation val="maxMin"/>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crossAx val="182738944"/>
        <c:crosses val="autoZero"/>
        <c:auto val="1"/>
        <c:lblAlgn val="ctr"/>
        <c:lblOffset val="100"/>
        <c:noMultiLvlLbl val="0"/>
      </c:catAx>
      <c:valAx>
        <c:axId val="182738944"/>
        <c:scaling>
          <c:orientation val="minMax"/>
        </c:scaling>
        <c:delete val="1"/>
        <c:axPos val="t"/>
        <c:numFmt formatCode="General" sourceLinked="1"/>
        <c:majorTickMark val="none"/>
        <c:minorTickMark val="none"/>
        <c:tickLblPos val="nextTo"/>
        <c:crossAx val="182716672"/>
        <c:crosses val="autoZero"/>
        <c:crossBetween val="between"/>
      </c:valAx>
      <c:spPr>
        <a:noFill/>
        <a:ln>
          <a:noFill/>
        </a:ln>
        <a:effectLst/>
      </c:spPr>
    </c:plotArea>
    <c:legend>
      <c:legendPos val="r"/>
      <c:layout>
        <c:manualLayout>
          <c:xMode val="edge"/>
          <c:yMode val="edge"/>
          <c:x val="0.85414067097697954"/>
          <c:y val="0.37965190950554806"/>
          <c:w val="0.13225100428159101"/>
          <c:h val="0.2608425423767273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 potpunosti imam poverenje</c:v>
                </c:pt>
                <c:pt idx="1">
                  <c:v>Uglavnom imam poverenje</c:v>
                </c:pt>
                <c:pt idx="2">
                  <c:v>Uglavnom nemam poverenje</c:v>
                </c:pt>
                <c:pt idx="3">
                  <c:v>Uopšte nema poverenje</c:v>
                </c:pt>
              </c:strCache>
            </c:strRef>
          </c:cat>
          <c:val>
            <c:numRef>
              <c:f>Sheet1!$B$2:$B$5</c:f>
              <c:numCache>
                <c:formatCode>General</c:formatCode>
                <c:ptCount val="4"/>
                <c:pt idx="0">
                  <c:v>10</c:v>
                </c:pt>
                <c:pt idx="1">
                  <c:v>40</c:v>
                </c:pt>
                <c:pt idx="2">
                  <c:v>40</c:v>
                </c:pt>
                <c:pt idx="3">
                  <c:v>10</c:v>
                </c:pt>
              </c:numCache>
            </c:numRef>
          </c:val>
          <c:extLst xmlns:c16r2="http://schemas.microsoft.com/office/drawing/2015/06/chart">
            <c:ext xmlns:c16="http://schemas.microsoft.com/office/drawing/2014/chart" uri="{C3380CC4-5D6E-409C-BE32-E72D297353CC}">
              <c16:uniqueId val="{00000000-F9A3-4D2D-B087-BF63254F9237}"/>
            </c:ext>
          </c:extLst>
        </c:ser>
        <c:ser>
          <c:idx val="1"/>
          <c:order val="1"/>
          <c:tx>
            <c:strRef>
              <c:f>Sheet1!$C$1</c:f>
              <c:strCache>
                <c:ptCount val="1"/>
                <c:pt idx="0">
                  <c:v>2019</c:v>
                </c:pt>
              </c:strCache>
            </c:strRef>
          </c:tx>
          <c:spPr>
            <a:solidFill>
              <a:schemeClr val="accent4"/>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 potpunosti imam poverenje</c:v>
                </c:pt>
                <c:pt idx="1">
                  <c:v>Uglavnom imam poverenje</c:v>
                </c:pt>
                <c:pt idx="2">
                  <c:v>Uglavnom nemam poverenje</c:v>
                </c:pt>
                <c:pt idx="3">
                  <c:v>Uopšte nema poverenje</c:v>
                </c:pt>
              </c:strCache>
            </c:strRef>
          </c:cat>
          <c:val>
            <c:numRef>
              <c:f>Sheet1!$C$2:$C$5</c:f>
              <c:numCache>
                <c:formatCode>General</c:formatCode>
                <c:ptCount val="4"/>
                <c:pt idx="0">
                  <c:v>6.7</c:v>
                </c:pt>
                <c:pt idx="1">
                  <c:v>43.3</c:v>
                </c:pt>
                <c:pt idx="2">
                  <c:v>43.3</c:v>
                </c:pt>
                <c:pt idx="3">
                  <c:v>6.7</c:v>
                </c:pt>
              </c:numCache>
            </c:numRef>
          </c:val>
          <c:extLst xmlns:c16r2="http://schemas.microsoft.com/office/drawing/2015/06/chart">
            <c:ext xmlns:c16="http://schemas.microsoft.com/office/drawing/2014/chart" uri="{C3380CC4-5D6E-409C-BE32-E72D297353CC}">
              <c16:uniqueId val="{00000001-F9A3-4D2D-B087-BF63254F9237}"/>
            </c:ext>
          </c:extLst>
        </c:ser>
        <c:ser>
          <c:idx val="2"/>
          <c:order val="2"/>
          <c:tx>
            <c:strRef>
              <c:f>Sheet1!$D$1</c:f>
              <c:strCache>
                <c:ptCount val="1"/>
                <c:pt idx="0">
                  <c:v>2020</c:v>
                </c:pt>
              </c:strCache>
            </c:strRef>
          </c:tx>
          <c:spPr>
            <a:solidFill>
              <a:srgbClr val="C0000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 potpunosti imam poverenje</c:v>
                </c:pt>
                <c:pt idx="1">
                  <c:v>Uglavnom imam poverenje</c:v>
                </c:pt>
                <c:pt idx="2">
                  <c:v>Uglavnom nemam poverenje</c:v>
                </c:pt>
                <c:pt idx="3">
                  <c:v>Uopšte nema poverenje</c:v>
                </c:pt>
              </c:strCache>
            </c:strRef>
          </c:cat>
          <c:val>
            <c:numRef>
              <c:f>Sheet1!$D$2:$D$5</c:f>
              <c:numCache>
                <c:formatCode>General</c:formatCode>
                <c:ptCount val="4"/>
                <c:pt idx="0">
                  <c:v>12.5</c:v>
                </c:pt>
                <c:pt idx="1">
                  <c:v>40</c:v>
                </c:pt>
                <c:pt idx="2">
                  <c:v>40</c:v>
                </c:pt>
                <c:pt idx="3">
                  <c:v>5</c:v>
                </c:pt>
              </c:numCache>
            </c:numRef>
          </c:val>
          <c:extLst xmlns:c16r2="http://schemas.microsoft.com/office/drawing/2015/06/chart">
            <c:ext xmlns:c16="http://schemas.microsoft.com/office/drawing/2014/chart" uri="{C3380CC4-5D6E-409C-BE32-E72D297353CC}">
              <c16:uniqueId val="{00000000-263A-4925-90F9-E9973DC40C5E}"/>
            </c:ext>
          </c:extLst>
        </c:ser>
        <c:dLbls>
          <c:dLblPos val="ctr"/>
          <c:showLegendKey val="0"/>
          <c:showVal val="1"/>
          <c:showCatName val="0"/>
          <c:showSerName val="0"/>
          <c:showPercent val="0"/>
          <c:showBubbleSize val="0"/>
        </c:dLbls>
        <c:gapWidth val="40"/>
        <c:axId val="183189504"/>
        <c:axId val="183191040"/>
      </c:barChart>
      <c:catAx>
        <c:axId val="183189504"/>
        <c:scaling>
          <c:orientation val="maxMin"/>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crossAx val="183191040"/>
        <c:crosses val="autoZero"/>
        <c:auto val="1"/>
        <c:lblAlgn val="ctr"/>
        <c:lblOffset val="100"/>
        <c:noMultiLvlLbl val="0"/>
      </c:catAx>
      <c:valAx>
        <c:axId val="183191040"/>
        <c:scaling>
          <c:orientation val="minMax"/>
        </c:scaling>
        <c:delete val="1"/>
        <c:axPos val="t"/>
        <c:numFmt formatCode="General" sourceLinked="1"/>
        <c:majorTickMark val="none"/>
        <c:minorTickMark val="none"/>
        <c:tickLblPos val="nextTo"/>
        <c:crossAx val="183189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U potpunosti imam poverenje</c:v>
                </c:pt>
              </c:strCache>
            </c:strRef>
          </c:tx>
          <c:spPr>
            <a:solidFill>
              <a:srgbClr val="00666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2019</c:v>
                </c:pt>
                <c:pt idx="2">
                  <c:v>2018</c:v>
                </c:pt>
              </c:numCache>
            </c:numRef>
          </c:cat>
          <c:val>
            <c:numRef>
              <c:f>Sheet1!$B$2:$B$4</c:f>
              <c:numCache>
                <c:formatCode>General</c:formatCode>
                <c:ptCount val="3"/>
                <c:pt idx="0">
                  <c:v>15.6</c:v>
                </c:pt>
                <c:pt idx="1">
                  <c:v>7.5</c:v>
                </c:pt>
                <c:pt idx="2">
                  <c:v>12</c:v>
                </c:pt>
              </c:numCache>
            </c:numRef>
          </c:val>
          <c:extLst xmlns:c16r2="http://schemas.microsoft.com/office/drawing/2015/06/chart">
            <c:ext xmlns:c16="http://schemas.microsoft.com/office/drawing/2014/chart" uri="{C3380CC4-5D6E-409C-BE32-E72D297353CC}">
              <c16:uniqueId val="{00000000-6F56-4CEC-972E-DD773683562E}"/>
            </c:ext>
          </c:extLst>
        </c:ser>
        <c:ser>
          <c:idx val="1"/>
          <c:order val="1"/>
          <c:tx>
            <c:strRef>
              <c:f>Sheet1!$C$1</c:f>
              <c:strCache>
                <c:ptCount val="1"/>
                <c:pt idx="0">
                  <c:v>Uglavnom imam poverenje</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2019</c:v>
                </c:pt>
                <c:pt idx="2">
                  <c:v>2018</c:v>
                </c:pt>
              </c:numCache>
            </c:numRef>
          </c:cat>
          <c:val>
            <c:numRef>
              <c:f>Sheet1!$C$2:$C$4</c:f>
              <c:numCache>
                <c:formatCode>General</c:formatCode>
                <c:ptCount val="3"/>
                <c:pt idx="0">
                  <c:v>46.7</c:v>
                </c:pt>
                <c:pt idx="1">
                  <c:v>66</c:v>
                </c:pt>
                <c:pt idx="2">
                  <c:v>56</c:v>
                </c:pt>
              </c:numCache>
            </c:numRef>
          </c:val>
          <c:extLst xmlns:c16r2="http://schemas.microsoft.com/office/drawing/2015/06/chart">
            <c:ext xmlns:c16="http://schemas.microsoft.com/office/drawing/2014/chart" uri="{C3380CC4-5D6E-409C-BE32-E72D297353CC}">
              <c16:uniqueId val="{00000001-6F56-4CEC-972E-DD773683562E}"/>
            </c:ext>
          </c:extLst>
        </c:ser>
        <c:ser>
          <c:idx val="2"/>
          <c:order val="2"/>
          <c:tx>
            <c:strRef>
              <c:f>Sheet1!$D$1</c:f>
              <c:strCache>
                <c:ptCount val="1"/>
                <c:pt idx="0">
                  <c:v>Uglavnom nemam poverenje</c:v>
                </c:pt>
              </c:strCache>
            </c:strRef>
          </c:tx>
          <c:spPr>
            <a:solidFill>
              <a:schemeClr val="accent3"/>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2019</c:v>
                </c:pt>
                <c:pt idx="2">
                  <c:v>2018</c:v>
                </c:pt>
              </c:numCache>
            </c:numRef>
          </c:cat>
          <c:val>
            <c:numRef>
              <c:f>Sheet1!$D$2:$D$4</c:f>
              <c:numCache>
                <c:formatCode>General</c:formatCode>
                <c:ptCount val="3"/>
                <c:pt idx="0">
                  <c:v>17.8</c:v>
                </c:pt>
                <c:pt idx="1">
                  <c:v>15.1</c:v>
                </c:pt>
                <c:pt idx="2">
                  <c:v>16</c:v>
                </c:pt>
              </c:numCache>
            </c:numRef>
          </c:val>
          <c:extLst xmlns:c16r2="http://schemas.microsoft.com/office/drawing/2015/06/chart">
            <c:ext xmlns:c16="http://schemas.microsoft.com/office/drawing/2014/chart" uri="{C3380CC4-5D6E-409C-BE32-E72D297353CC}">
              <c16:uniqueId val="{00000002-6F56-4CEC-972E-DD773683562E}"/>
            </c:ext>
          </c:extLst>
        </c:ser>
        <c:ser>
          <c:idx val="3"/>
          <c:order val="3"/>
          <c:tx>
            <c:strRef>
              <c:f>Sheet1!$E$1</c:f>
              <c:strCache>
                <c:ptCount val="1"/>
                <c:pt idx="0">
                  <c:v>Uopšte nema poverenje</c:v>
                </c:pt>
              </c:strCache>
            </c:strRef>
          </c:tx>
          <c:spPr>
            <a:solidFill>
              <a:srgbClr val="CB333B"/>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2019</c:v>
                </c:pt>
                <c:pt idx="2">
                  <c:v>2018</c:v>
                </c:pt>
              </c:numCache>
            </c:numRef>
          </c:cat>
          <c:val>
            <c:numRef>
              <c:f>Sheet1!$E$2:$E$4</c:f>
              <c:numCache>
                <c:formatCode>General</c:formatCode>
                <c:ptCount val="3"/>
                <c:pt idx="2">
                  <c:v>2</c:v>
                </c:pt>
              </c:numCache>
            </c:numRef>
          </c:val>
          <c:extLst xmlns:c16r2="http://schemas.microsoft.com/office/drawing/2015/06/chart">
            <c:ext xmlns:c16="http://schemas.microsoft.com/office/drawing/2014/chart" uri="{C3380CC4-5D6E-409C-BE32-E72D297353CC}">
              <c16:uniqueId val="{00000003-6F56-4CEC-972E-DD773683562E}"/>
            </c:ext>
          </c:extLst>
        </c:ser>
        <c:ser>
          <c:idx val="4"/>
          <c:order val="4"/>
          <c:tx>
            <c:strRef>
              <c:f>Sheet1!$F$1</c:f>
              <c:strCache>
                <c:ptCount val="1"/>
                <c:pt idx="0">
                  <c:v>Ne zna</c:v>
                </c:pt>
              </c:strCache>
            </c:strRef>
          </c:tx>
          <c:spPr>
            <a:solidFill>
              <a:schemeClr val="accent5"/>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2019</c:v>
                </c:pt>
                <c:pt idx="2">
                  <c:v>2018</c:v>
                </c:pt>
              </c:numCache>
            </c:numRef>
          </c:cat>
          <c:val>
            <c:numRef>
              <c:f>Sheet1!$F$2:$F$4</c:f>
              <c:numCache>
                <c:formatCode>General</c:formatCode>
                <c:ptCount val="3"/>
                <c:pt idx="0">
                  <c:v>20</c:v>
                </c:pt>
                <c:pt idx="1">
                  <c:v>11.3</c:v>
                </c:pt>
                <c:pt idx="2">
                  <c:v>14</c:v>
                </c:pt>
              </c:numCache>
            </c:numRef>
          </c:val>
          <c:extLst xmlns:c16r2="http://schemas.microsoft.com/office/drawing/2015/06/chart">
            <c:ext xmlns:c16="http://schemas.microsoft.com/office/drawing/2014/chart" uri="{C3380CC4-5D6E-409C-BE32-E72D297353CC}">
              <c16:uniqueId val="{00000004-6F56-4CEC-972E-DD773683562E}"/>
            </c:ext>
          </c:extLst>
        </c:ser>
        <c:dLbls>
          <c:dLblPos val="ctr"/>
          <c:showLegendKey val="0"/>
          <c:showVal val="1"/>
          <c:showCatName val="0"/>
          <c:showSerName val="0"/>
          <c:showPercent val="0"/>
          <c:showBubbleSize val="0"/>
        </c:dLbls>
        <c:gapWidth val="50"/>
        <c:overlap val="100"/>
        <c:axId val="183241344"/>
        <c:axId val="183251328"/>
      </c:barChart>
      <c:catAx>
        <c:axId val="18324134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sr-Latn-RS"/>
          </a:p>
        </c:txPr>
        <c:crossAx val="183251328"/>
        <c:crosses val="autoZero"/>
        <c:auto val="1"/>
        <c:lblAlgn val="ctr"/>
        <c:lblOffset val="100"/>
        <c:noMultiLvlLbl val="0"/>
      </c:catAx>
      <c:valAx>
        <c:axId val="183251328"/>
        <c:scaling>
          <c:orientation val="minMax"/>
        </c:scaling>
        <c:delete val="1"/>
        <c:axPos val="b"/>
        <c:numFmt formatCode="0%" sourceLinked="1"/>
        <c:majorTickMark val="none"/>
        <c:minorTickMark val="none"/>
        <c:tickLblPos val="nextTo"/>
        <c:crossAx val="183241344"/>
        <c:crosses val="autoZero"/>
        <c:crossBetween val="between"/>
      </c:valAx>
      <c:spPr>
        <a:noFill/>
        <a:ln>
          <a:noFill/>
        </a:ln>
        <a:effectLst/>
      </c:spPr>
    </c:plotArea>
    <c:legend>
      <c:legendPos val="t"/>
      <c:layout>
        <c:manualLayout>
          <c:xMode val="edge"/>
          <c:yMode val="edge"/>
          <c:x val="0"/>
          <c:y val="1.8024781946264862E-2"/>
          <c:w val="1"/>
          <c:h val="0.1074300658566868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9197697071167"/>
          <c:y val="1.2166294220950431E-3"/>
          <c:w val="0.6184249267815175"/>
          <c:h val="0.99878350401720928"/>
        </c:manualLayout>
      </c:layout>
      <c:barChart>
        <c:barDir val="bar"/>
        <c:grouping val="clustered"/>
        <c:varyColors val="0"/>
        <c:ser>
          <c:idx val="0"/>
          <c:order val="0"/>
          <c:tx>
            <c:strRef>
              <c:f>Sheet1!$B$1</c:f>
              <c:strCache>
                <c:ptCount val="1"/>
                <c:pt idx="0">
                  <c:v>Javni sektor</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D7A3-4025-B6F0-5A1870055F94}"/>
              </c:ext>
            </c:extLst>
          </c:dPt>
          <c:dPt>
            <c:idx val="1"/>
            <c:invertIfNegative val="0"/>
            <c:bubble3D val="0"/>
            <c:extLst xmlns:c16r2="http://schemas.microsoft.com/office/drawing/2015/06/chart">
              <c:ext xmlns:c16="http://schemas.microsoft.com/office/drawing/2014/chart" uri="{C3380CC4-5D6E-409C-BE32-E72D297353CC}">
                <c16:uniqueId val="{00000001-D7A3-4025-B6F0-5A1870055F94}"/>
              </c:ext>
            </c:extLst>
          </c:dPt>
          <c:dPt>
            <c:idx val="2"/>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2-D7A3-4025-B6F0-5A1870055F94}"/>
              </c:ext>
            </c:extLst>
          </c:dPt>
          <c:dPt>
            <c:idx val="3"/>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4-D7A3-4025-B6F0-5A1870055F94}"/>
              </c:ext>
            </c:extLst>
          </c:dPt>
          <c:dPt>
            <c:idx val="4"/>
            <c:invertIfNegative val="0"/>
            <c:bubble3D val="0"/>
            <c:spPr>
              <a:solidFill>
                <a:srgbClr val="C00000"/>
              </a:solidFill>
              <a:ln>
                <a:solidFill>
                  <a:schemeClr val="bg1"/>
                </a:solidFill>
              </a:ln>
              <a:effectLst/>
            </c:spPr>
            <c:extLst xmlns:c16r2="http://schemas.microsoft.com/office/drawing/2015/06/chart">
              <c:ext xmlns:c16="http://schemas.microsoft.com/office/drawing/2014/chart" uri="{C3380CC4-5D6E-409C-BE32-E72D297353CC}">
                <c16:uniqueId val="{00000006-D7A3-4025-B6F0-5A1870055F94}"/>
              </c:ext>
            </c:extLst>
          </c:dPt>
          <c:dPt>
            <c:idx val="5"/>
            <c:invertIfNegative val="0"/>
            <c:bubble3D val="0"/>
            <c:spPr>
              <a:solidFill>
                <a:srgbClr val="79797C"/>
              </a:solidFill>
              <a:ln>
                <a:solidFill>
                  <a:schemeClr val="bg1"/>
                </a:solidFill>
              </a:ln>
              <a:effectLst/>
            </c:spPr>
            <c:extLst xmlns:c16r2="http://schemas.microsoft.com/office/drawing/2015/06/chart">
              <c:ext xmlns:c16="http://schemas.microsoft.com/office/drawing/2014/chart" uri="{C3380CC4-5D6E-409C-BE32-E72D297353CC}">
                <c16:uniqueId val="{00000008-D7A3-4025-B6F0-5A1870055F94}"/>
              </c:ext>
            </c:extLst>
          </c:dPt>
          <c:dPt>
            <c:idx val="6"/>
            <c:invertIfNegative val="0"/>
            <c:bubble3D val="0"/>
            <c:spPr>
              <a:solidFill>
                <a:schemeClr val="bg1">
                  <a:lumMod val="65000"/>
                </a:schemeClr>
              </a:solidFill>
              <a:ln>
                <a:solidFill>
                  <a:schemeClr val="bg1"/>
                </a:solidFill>
              </a:ln>
              <a:effectLst/>
            </c:spPr>
            <c:extLst xmlns:c16r2="http://schemas.microsoft.com/office/drawing/2015/06/chart">
              <c:ext xmlns:c16="http://schemas.microsoft.com/office/drawing/2014/chart" uri="{C3380CC4-5D6E-409C-BE32-E72D297353CC}">
                <c16:uniqueId val="{0000000A-D7A3-4025-B6F0-5A1870055F94}"/>
              </c:ext>
            </c:extLst>
          </c:dPt>
          <c:dPt>
            <c:idx val="7"/>
            <c:invertIfNegative val="0"/>
            <c:bubble3D val="0"/>
            <c:extLst xmlns:c16r2="http://schemas.microsoft.com/office/drawing/2015/06/chart">
              <c:ext xmlns:c16="http://schemas.microsoft.com/office/drawing/2014/chart" uri="{C3380CC4-5D6E-409C-BE32-E72D297353CC}">
                <c16:uniqueId val="{0000000B-D7A3-4025-B6F0-5A1870055F94}"/>
              </c:ext>
            </c:extLst>
          </c:dPt>
          <c:dLbls>
            <c:numFmt formatCode="0&quot;%&quot;" sourceLinked="0"/>
            <c:spPr>
              <a:noFill/>
              <a:ln>
                <a:noFill/>
              </a:ln>
              <a:effectLst/>
            </c:spPr>
            <c:txPr>
              <a:bodyPr/>
              <a:lstStyle/>
              <a:p>
                <a:pPr>
                  <a:defRPr sz="2400" b="1">
                    <a:solidFill>
                      <a:schemeClr val="tx1"/>
                    </a:solidFill>
                    <a:latin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Gotovo uvek </c:v>
                </c:pt>
                <c:pt idx="1">
                  <c:v>Uglavom </c:v>
                </c:pt>
                <c:pt idx="2">
                  <c:v>Uglavnom ne</c:v>
                </c:pt>
                <c:pt idx="3">
                  <c:v>Uopšte ne</c:v>
                </c:pt>
                <c:pt idx="4">
                  <c:v>PKS ne dostavlja mišljenje privrede</c:v>
                </c:pt>
                <c:pt idx="5">
                  <c:v>Ne znam</c:v>
                </c:pt>
              </c:strCache>
            </c:strRef>
          </c:cat>
          <c:val>
            <c:numRef>
              <c:f>Sheet1!$B$2:$B$7</c:f>
              <c:numCache>
                <c:formatCode>General</c:formatCode>
                <c:ptCount val="6"/>
                <c:pt idx="0">
                  <c:v>31.1</c:v>
                </c:pt>
                <c:pt idx="1">
                  <c:v>37.799999999999997</c:v>
                </c:pt>
                <c:pt idx="2">
                  <c:v>2.2000000000000002</c:v>
                </c:pt>
                <c:pt idx="4">
                  <c:v>2.2000000000000002</c:v>
                </c:pt>
                <c:pt idx="5">
                  <c:v>26.7</c:v>
                </c:pt>
              </c:numCache>
            </c:numRef>
          </c:val>
          <c:extLst xmlns:c16r2="http://schemas.microsoft.com/office/drawing/2015/06/chart">
            <c:ext xmlns:c16="http://schemas.microsoft.com/office/drawing/2014/chart" uri="{C3380CC4-5D6E-409C-BE32-E72D297353CC}">
              <c16:uniqueId val="{0000000C-D7A3-4025-B6F0-5A1870055F94}"/>
            </c:ext>
          </c:extLst>
        </c:ser>
        <c:dLbls>
          <c:showLegendKey val="0"/>
          <c:showVal val="0"/>
          <c:showCatName val="0"/>
          <c:showSerName val="0"/>
          <c:showPercent val="0"/>
          <c:showBubbleSize val="0"/>
        </c:dLbls>
        <c:gapWidth val="20"/>
        <c:axId val="182968320"/>
        <c:axId val="182969856"/>
      </c:barChart>
      <c:catAx>
        <c:axId val="182968320"/>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sr-Latn-RS"/>
          </a:p>
        </c:txPr>
        <c:crossAx val="182969856"/>
        <c:crosses val="autoZero"/>
        <c:auto val="1"/>
        <c:lblAlgn val="ctr"/>
        <c:lblOffset val="100"/>
        <c:noMultiLvlLbl val="0"/>
      </c:catAx>
      <c:valAx>
        <c:axId val="182969856"/>
        <c:scaling>
          <c:orientation val="minMax"/>
        </c:scaling>
        <c:delete val="1"/>
        <c:axPos val="b"/>
        <c:numFmt formatCode="General" sourceLinked="1"/>
        <c:majorTickMark val="out"/>
        <c:minorTickMark val="none"/>
        <c:tickLblPos val="nextTo"/>
        <c:crossAx val="182968320"/>
        <c:crosses val="max"/>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01499059422392"/>
          <c:y val="0.41216967955941408"/>
          <c:w val="0.77586259862265461"/>
          <c:h val="0.49812362118494768"/>
        </c:manualLayout>
      </c:layout>
      <c:barChart>
        <c:barDir val="bar"/>
        <c:grouping val="stacked"/>
        <c:varyColors val="0"/>
        <c:ser>
          <c:idx val="0"/>
          <c:order val="0"/>
          <c:tx>
            <c:strRef>
              <c:f>Sheet1!$A$2</c:f>
              <c:strCache>
                <c:ptCount val="1"/>
                <c:pt idx="0">
                  <c:v>Da, javno-privatni dijalog je razvijeniji sa institucijama na republičkom nivou</c:v>
                </c:pt>
              </c:strCache>
            </c:strRef>
          </c:tx>
          <c:spPr>
            <a:solidFill>
              <a:srgbClr val="006666"/>
            </a:solidFill>
            <a:ln>
              <a:solidFill>
                <a:sysClr val="window" lastClr="FFFFFF"/>
              </a:solidFill>
            </a:ln>
          </c:spPr>
          <c:invertIfNegative val="0"/>
          <c:dLbls>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Privrednici</c:v>
                </c:pt>
                <c:pt idx="1">
                  <c:v>Poslovna udruženja</c:v>
                </c:pt>
              </c:strCache>
            </c:strRef>
          </c:cat>
          <c:val>
            <c:numRef>
              <c:f>Sheet1!$B$2:$C$2</c:f>
              <c:numCache>
                <c:formatCode>General</c:formatCode>
                <c:ptCount val="2"/>
                <c:pt idx="0">
                  <c:v>22.6</c:v>
                </c:pt>
                <c:pt idx="1">
                  <c:v>27.5</c:v>
                </c:pt>
              </c:numCache>
            </c:numRef>
          </c:val>
          <c:extLst xmlns:c16r2="http://schemas.microsoft.com/office/drawing/2015/06/chart">
            <c:ext xmlns:c16="http://schemas.microsoft.com/office/drawing/2014/chart" uri="{C3380CC4-5D6E-409C-BE32-E72D297353CC}">
              <c16:uniqueId val="{00000001-CA99-4083-BF28-6EFBE287541D}"/>
            </c:ext>
          </c:extLst>
        </c:ser>
        <c:ser>
          <c:idx val="1"/>
          <c:order val="1"/>
          <c:tx>
            <c:strRef>
              <c:f>Sheet1!$A$3</c:f>
              <c:strCache>
                <c:ptCount val="1"/>
                <c:pt idx="0">
                  <c:v>Da, javno-privatni dijalog je razvijeniji sa institucijama na pokrajinskom nivou</c:v>
                </c:pt>
              </c:strCache>
            </c:strRef>
          </c:tx>
          <c:spPr>
            <a:solidFill>
              <a:srgbClr val="009999"/>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Privrednici</c:v>
                </c:pt>
                <c:pt idx="1">
                  <c:v>Poslovna udruženja</c:v>
                </c:pt>
              </c:strCache>
            </c:strRef>
          </c:cat>
          <c:val>
            <c:numRef>
              <c:f>Sheet1!$B$3:$C$3</c:f>
              <c:numCache>
                <c:formatCode>General</c:formatCode>
                <c:ptCount val="2"/>
                <c:pt idx="0">
                  <c:v>7.4</c:v>
                </c:pt>
                <c:pt idx="1">
                  <c:v>10</c:v>
                </c:pt>
              </c:numCache>
            </c:numRef>
          </c:val>
          <c:extLst xmlns:c16r2="http://schemas.microsoft.com/office/drawing/2015/06/chart">
            <c:ext xmlns:c16="http://schemas.microsoft.com/office/drawing/2014/chart" uri="{C3380CC4-5D6E-409C-BE32-E72D297353CC}">
              <c16:uniqueId val="{00000002-CA99-4083-BF28-6EFBE287541D}"/>
            </c:ext>
          </c:extLst>
        </c:ser>
        <c:ser>
          <c:idx val="2"/>
          <c:order val="2"/>
          <c:tx>
            <c:strRef>
              <c:f>Sheet1!$A$4</c:f>
              <c:strCache>
                <c:ptCount val="1"/>
                <c:pt idx="0">
                  <c:v>Da, javno-privatni dijalog je razvijeniji sa institucijama na lokalnom nivou</c:v>
                </c:pt>
              </c:strCache>
            </c:strRef>
          </c:tx>
          <c:spPr>
            <a:solidFill>
              <a:srgbClr val="FF585D"/>
            </a:solidFill>
            <a:ln>
              <a:solidFill>
                <a:sysClr val="window" lastClr="FFFFFF"/>
              </a:solidFill>
            </a:ln>
          </c:spPr>
          <c:invertIfNegative val="0"/>
          <c:dLbls>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Privrednici</c:v>
                </c:pt>
                <c:pt idx="1">
                  <c:v>Poslovna udruženja</c:v>
                </c:pt>
              </c:strCache>
            </c:strRef>
          </c:cat>
          <c:val>
            <c:numRef>
              <c:f>Sheet1!$B$4:$C$4</c:f>
              <c:numCache>
                <c:formatCode>General</c:formatCode>
                <c:ptCount val="2"/>
                <c:pt idx="0">
                  <c:v>19</c:v>
                </c:pt>
                <c:pt idx="1">
                  <c:v>15</c:v>
                </c:pt>
              </c:numCache>
            </c:numRef>
          </c:val>
          <c:extLst xmlns:c16r2="http://schemas.microsoft.com/office/drawing/2015/06/chart">
            <c:ext xmlns:c16="http://schemas.microsoft.com/office/drawing/2014/chart" uri="{C3380CC4-5D6E-409C-BE32-E72D297353CC}">
              <c16:uniqueId val="{00000003-CA99-4083-BF28-6EFBE287541D}"/>
            </c:ext>
          </c:extLst>
        </c:ser>
        <c:ser>
          <c:idx val="3"/>
          <c:order val="3"/>
          <c:tx>
            <c:strRef>
              <c:f>Sheet1!$A$5</c:f>
              <c:strCache>
                <c:ptCount val="1"/>
                <c:pt idx="0">
                  <c:v>Ne, nema razlike u razvijenosti javno-privatnog dijaloga sa institucijama na različitim nivoima</c:v>
                </c:pt>
              </c:strCache>
            </c:strRef>
          </c:tx>
          <c:spPr>
            <a:solidFill>
              <a:srgbClr val="CB333B"/>
            </a:solidFill>
            <a:ln>
              <a:solidFill>
                <a:sysClr val="window" lastClr="FFFFFF"/>
              </a:solidFill>
            </a:ln>
          </c:spPr>
          <c:invertIfNegative val="0"/>
          <c:dLbls>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Privrednici</c:v>
                </c:pt>
                <c:pt idx="1">
                  <c:v>Poslovna udruženja</c:v>
                </c:pt>
              </c:strCache>
            </c:strRef>
          </c:cat>
          <c:val>
            <c:numRef>
              <c:f>Sheet1!$B$5:$C$5</c:f>
              <c:numCache>
                <c:formatCode>General</c:formatCode>
                <c:ptCount val="2"/>
                <c:pt idx="0">
                  <c:v>34.9</c:v>
                </c:pt>
                <c:pt idx="1">
                  <c:v>32.5</c:v>
                </c:pt>
              </c:numCache>
            </c:numRef>
          </c:val>
          <c:extLst xmlns:c16r2="http://schemas.microsoft.com/office/drawing/2015/06/chart">
            <c:ext xmlns:c16="http://schemas.microsoft.com/office/drawing/2014/chart" uri="{C3380CC4-5D6E-409C-BE32-E72D297353CC}">
              <c16:uniqueId val="{00000004-CA99-4083-BF28-6EFBE287541D}"/>
            </c:ext>
          </c:extLst>
        </c:ser>
        <c:ser>
          <c:idx val="4"/>
          <c:order val="4"/>
          <c:tx>
            <c:strRef>
              <c:f>Sheet1!$A$6</c:f>
              <c:strCache>
                <c:ptCount val="1"/>
                <c:pt idx="0">
                  <c:v>Ne znam</c:v>
                </c:pt>
              </c:strCache>
            </c:strRef>
          </c:tx>
          <c:spPr>
            <a:ln>
              <a:solidFill>
                <a:sysClr val="window" lastClr="FFFFFF"/>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Privrednici</c:v>
                </c:pt>
                <c:pt idx="1">
                  <c:v>Poslovna udruženja</c:v>
                </c:pt>
              </c:strCache>
            </c:strRef>
          </c:cat>
          <c:val>
            <c:numRef>
              <c:f>Sheet1!$B$6:$C$6</c:f>
              <c:numCache>
                <c:formatCode>General</c:formatCode>
                <c:ptCount val="2"/>
                <c:pt idx="0">
                  <c:v>16.100000000000001</c:v>
                </c:pt>
                <c:pt idx="1">
                  <c:v>15</c:v>
                </c:pt>
              </c:numCache>
            </c:numRef>
          </c:val>
          <c:extLst xmlns:c16r2="http://schemas.microsoft.com/office/drawing/2015/06/chart">
            <c:ext xmlns:c16="http://schemas.microsoft.com/office/drawing/2014/chart" uri="{C3380CC4-5D6E-409C-BE32-E72D297353CC}">
              <c16:uniqueId val="{00000000-E1FB-45F2-9905-5D0AC2478FF6}"/>
            </c:ext>
          </c:extLst>
        </c:ser>
        <c:dLbls>
          <c:showLegendKey val="0"/>
          <c:showVal val="1"/>
          <c:showCatName val="0"/>
          <c:showSerName val="0"/>
          <c:showPercent val="0"/>
          <c:showBubbleSize val="0"/>
        </c:dLbls>
        <c:gapWidth val="20"/>
        <c:overlap val="100"/>
        <c:axId val="183073408"/>
        <c:axId val="183083392"/>
      </c:barChart>
      <c:catAx>
        <c:axId val="183073408"/>
        <c:scaling>
          <c:orientation val="maxMin"/>
        </c:scaling>
        <c:delete val="0"/>
        <c:axPos val="l"/>
        <c:numFmt formatCode="General" sourceLinked="0"/>
        <c:majorTickMark val="none"/>
        <c:minorTickMark val="none"/>
        <c:tickLblPos val="nextTo"/>
        <c:spPr>
          <a:ln>
            <a:noFill/>
          </a:ln>
        </c:spPr>
        <c:txPr>
          <a:bodyPr/>
          <a:lstStyle/>
          <a:p>
            <a:pPr>
              <a:defRPr sz="2000">
                <a:latin typeface="Calibri" panose="020F0502020204030204" pitchFamily="34" charset="0"/>
              </a:defRPr>
            </a:pPr>
            <a:endParaRPr lang="sr-Latn-RS"/>
          </a:p>
        </c:txPr>
        <c:crossAx val="183083392"/>
        <c:crosses val="autoZero"/>
        <c:auto val="1"/>
        <c:lblAlgn val="ctr"/>
        <c:lblOffset val="100"/>
        <c:noMultiLvlLbl val="0"/>
      </c:catAx>
      <c:valAx>
        <c:axId val="183083392"/>
        <c:scaling>
          <c:orientation val="minMax"/>
          <c:max val="100"/>
          <c:min val="0"/>
        </c:scaling>
        <c:delete val="1"/>
        <c:axPos val="t"/>
        <c:numFmt formatCode="General" sourceLinked="1"/>
        <c:majorTickMark val="out"/>
        <c:minorTickMark val="none"/>
        <c:tickLblPos val="nextTo"/>
        <c:crossAx val="183073408"/>
        <c:crosses val="autoZero"/>
        <c:crossBetween val="between"/>
      </c:valAx>
      <c:spPr>
        <a:noFill/>
        <a:ln w="25400">
          <a:noFill/>
        </a:ln>
      </c:spPr>
    </c:plotArea>
    <c:legend>
      <c:legendPos val="b"/>
      <c:layout>
        <c:manualLayout>
          <c:xMode val="edge"/>
          <c:yMode val="edge"/>
          <c:x val="6.0634030296603525E-2"/>
          <c:y val="3.2313869887472951E-3"/>
          <c:w val="0.92258391642683346"/>
          <c:h val="0.37630640246321839"/>
        </c:manualLayout>
      </c:layout>
      <c:overlay val="0"/>
      <c:spPr>
        <a:ln>
          <a:noFill/>
        </a:ln>
      </c:spPr>
      <c:txPr>
        <a:bodyPr/>
        <a:lstStyle/>
        <a:p>
          <a:pPr>
            <a:defRPr sz="2000" b="0">
              <a:solidFill>
                <a:sysClr val="windowText" lastClr="000000"/>
              </a:solidFill>
              <a:latin typeface="Calibri" panose="020F0502020204030204" pitchFamily="34" charset="0"/>
            </a:defRPr>
          </a:pPr>
          <a:endParaRPr lang="sr-Latn-RS"/>
        </a:p>
      </c:txPr>
    </c:legend>
    <c:plotVisOnly val="1"/>
    <c:dispBlanksAs val="gap"/>
    <c:showDLblsOverMax val="0"/>
  </c:chart>
  <c:spPr>
    <a:noFill/>
    <a:ln>
      <a:noFill/>
    </a:ln>
  </c:spPr>
  <c:txPr>
    <a:bodyPr/>
    <a:lstStyle/>
    <a:p>
      <a:pPr>
        <a:defRPr sz="1800"/>
      </a:pPr>
      <a:endParaRPr lang="sr-Latn-R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26899153106161E-2"/>
          <c:y val="0"/>
          <c:w val="0.81033231916667892"/>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6666"/>
              </a:solidFill>
              <a:ln>
                <a:solidFill>
                  <a:schemeClr val="bg1"/>
                </a:solidFill>
              </a:ln>
            </c:spPr>
            <c:extLst xmlns:c16r2="http://schemas.microsoft.com/office/drawing/2015/06/chart">
              <c:ext xmlns:c16="http://schemas.microsoft.com/office/drawing/2014/chart" uri="{C3380CC4-5D6E-409C-BE32-E72D297353CC}">
                <c16:uniqueId val="{00000001-8DB9-46F1-A3F4-11DECADC533B}"/>
              </c:ext>
            </c:extLst>
          </c:dPt>
          <c:dPt>
            <c:idx val="1"/>
            <c:bubble3D val="0"/>
            <c:spPr>
              <a:solidFill>
                <a:srgbClr val="3D87A1"/>
              </a:solidFill>
              <a:ln>
                <a:solidFill>
                  <a:schemeClr val="bg1"/>
                </a:solidFill>
              </a:ln>
            </c:spPr>
            <c:extLst xmlns:c16r2="http://schemas.microsoft.com/office/drawing/2015/06/chart">
              <c:ext xmlns:c16="http://schemas.microsoft.com/office/drawing/2014/chart" uri="{C3380CC4-5D6E-409C-BE32-E72D297353CC}">
                <c16:uniqueId val="{00000003-8DB9-46F1-A3F4-11DECADC533B}"/>
              </c:ext>
            </c:extLst>
          </c:dPt>
          <c:dPt>
            <c:idx val="2"/>
            <c:bubble3D val="0"/>
            <c:spPr>
              <a:solidFill>
                <a:schemeClr val="bg1">
                  <a:lumMod val="65000"/>
                </a:schemeClr>
              </a:solidFill>
              <a:ln>
                <a:solidFill>
                  <a:schemeClr val="bg1"/>
                </a:solidFill>
              </a:ln>
            </c:spPr>
            <c:extLst xmlns:c16r2="http://schemas.microsoft.com/office/drawing/2015/06/chart">
              <c:ext xmlns:c16="http://schemas.microsoft.com/office/drawing/2014/chart" uri="{C3380CC4-5D6E-409C-BE32-E72D297353CC}">
                <c16:uniqueId val="{00000005-8DB9-46F1-A3F4-11DECADC533B}"/>
              </c:ext>
            </c:extLst>
          </c:dPt>
          <c:dPt>
            <c:idx val="3"/>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7-8DB9-46F1-A3F4-11DECADC533B}"/>
              </c:ext>
            </c:extLst>
          </c:dPt>
          <c:dPt>
            <c:idx val="4"/>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9-8DB9-46F1-A3F4-11DECADC533B}"/>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8DB9-46F1-A3F4-11DECADC533B}"/>
              </c:ext>
            </c:extLst>
          </c:dPt>
          <c:dLbls>
            <c:dLbl>
              <c:idx val="1"/>
              <c:layout>
                <c:manualLayout>
                  <c:x val="-5.0723949012358733E-3"/>
                  <c:y val="-1.2295396233467245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DB9-46F1-A3F4-11DECADC533B}"/>
                </c:ext>
              </c:extLst>
            </c:dLbl>
            <c:dLbl>
              <c:idx val="2"/>
              <c:layout>
                <c:manualLayout>
                  <c:x val="-4.6496876283237673E-17"/>
                  <c:y val="-3.0311020243273042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8.8387355872163995E-2"/>
                      <c:h val="0.10401509000136669"/>
                    </c:manualLayout>
                  </c15:layout>
                </c:ext>
                <c:ext xmlns:c16="http://schemas.microsoft.com/office/drawing/2014/chart" uri="{C3380CC4-5D6E-409C-BE32-E72D297353CC}">
                  <c16:uniqueId val="{00000005-8DB9-46F1-A3F4-11DECADC533B}"/>
                </c:ext>
              </c:extLst>
            </c:dLbl>
            <c:spPr>
              <a:noFill/>
              <a:ln>
                <a:noFill/>
              </a:ln>
              <a:effectLst/>
            </c:spPr>
            <c:txPr>
              <a:bodyPr/>
              <a:lstStyle/>
              <a:p>
                <a:pPr>
                  <a:defRPr sz="2000" b="1">
                    <a:solidFill>
                      <a:schemeClr val="bg1"/>
                    </a:solidFill>
                    <a:effectLst/>
                    <a:latin typeface="Calibri" panose="020F0502020204030204" pitchFamily="34" charset="0"/>
                  </a:defRPr>
                </a:pPr>
                <a:endParaRPr lang="sr-Latn-R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Da, jednog</c:v>
                </c:pt>
                <c:pt idx="1">
                  <c:v>Da, više njih</c:v>
                </c:pt>
                <c:pt idx="2">
                  <c:v>Ne</c:v>
                </c:pt>
              </c:strCache>
            </c:strRef>
          </c:cat>
          <c:val>
            <c:numRef>
              <c:f>Sheet1!$B$2:$B$4</c:f>
              <c:numCache>
                <c:formatCode>General</c:formatCode>
                <c:ptCount val="3"/>
                <c:pt idx="0">
                  <c:v>39.799999999999997</c:v>
                </c:pt>
                <c:pt idx="1">
                  <c:v>5.4</c:v>
                </c:pt>
                <c:pt idx="2">
                  <c:v>54.8</c:v>
                </c:pt>
              </c:numCache>
            </c:numRef>
          </c:val>
          <c:extLst xmlns:c16r2="http://schemas.microsoft.com/office/drawing/2015/06/chart">
            <c:ext xmlns:c16="http://schemas.microsoft.com/office/drawing/2014/chart" uri="{C3380CC4-5D6E-409C-BE32-E72D297353CC}">
              <c16:uniqueId val="{0000000C-8DB9-46F1-A3F4-11DECADC533B}"/>
            </c:ext>
          </c:extLst>
        </c:ser>
        <c:ser>
          <c:idx val="1"/>
          <c:order val="1"/>
          <c:tx>
            <c:v>Labels</c:v>
          </c:tx>
          <c:spPr>
            <a:noFill/>
            <a:ln>
              <a:noFill/>
            </a:ln>
          </c:spPr>
          <c:dLbls>
            <c:dLbl>
              <c:idx val="0"/>
              <c:layout>
                <c:manualLayout>
                  <c:x val="5.4876947413408469E-2"/>
                  <c:y val="6.115018357367847E-3"/>
                </c:manualLayout>
              </c:layout>
              <c:spPr/>
              <c:txPr>
                <a:bodyPr rot="0" vert="horz" lIns="38100" tIns="19050" rIns="38100" bIns="19050">
                  <a:spAutoFit/>
                </a:bodyPr>
                <a:lstStyle/>
                <a:p>
                  <a:pPr>
                    <a:defRPr sz="20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DB9-46F1-A3F4-11DECADC533B}"/>
                </c:ext>
              </c:extLst>
            </c:dLbl>
            <c:dLbl>
              <c:idx val="1"/>
              <c:layout>
                <c:manualLayout>
                  <c:x val="5.3563827580068078E-2"/>
                  <c:y val="4.2981664435279843E-2"/>
                </c:manualLayout>
              </c:layout>
              <c:spPr/>
              <c:txPr>
                <a:bodyPr rot="0" vert="horz" lIns="38100" tIns="19050" rIns="38100" bIns="19050">
                  <a:spAutoFit/>
                </a:bodyPr>
                <a:lstStyle/>
                <a:p>
                  <a:pPr>
                    <a:defRPr sz="20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DB9-46F1-A3F4-11DECADC533B}"/>
                </c:ext>
              </c:extLst>
            </c:dLbl>
            <c:dLbl>
              <c:idx val="2"/>
              <c:layout>
                <c:manualLayout>
                  <c:x val="1.9283279483537172E-2"/>
                  <c:y val="-1.3236662593357835E-2"/>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30121437131536288"/>
                      <c:h val="8.3594949633000237E-2"/>
                    </c:manualLayout>
                  </c15:layout>
                </c:ext>
                <c:ext xmlns:c16="http://schemas.microsoft.com/office/drawing/2014/chart" uri="{C3380CC4-5D6E-409C-BE32-E72D297353CC}">
                  <c16:uniqueId val="{0000000F-8DB9-46F1-A3F4-11DECADC533B}"/>
                </c:ext>
              </c:extLst>
            </c:dLbl>
            <c:dLbl>
              <c:idx val="3"/>
              <c:layout>
                <c:manualLayout>
                  <c:x val="-4.4504383007417402E-2"/>
                  <c:y val="-2.49006770909786E-17"/>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DB9-46F1-A3F4-11DECADC533B}"/>
                </c:ext>
              </c:extLst>
            </c:dLbl>
            <c:dLbl>
              <c:idx val="4"/>
              <c:layout>
                <c:manualLayout>
                  <c:x val="-6.8779501011463295E-2"/>
                  <c:y val="-1.0865875525406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DB9-46F1-A3F4-11DECADC533B}"/>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DB9-46F1-A3F4-11DECADC533B}"/>
                </c:ext>
              </c:extLst>
            </c:dLbl>
            <c:spPr>
              <a:noFill/>
              <a:ln>
                <a:noFill/>
              </a:ln>
              <a:effectLst/>
            </c:spPr>
            <c:txPr>
              <a:bodyPr rot="0" vert="horz" lIns="38100" tIns="19050" rIns="38100" bIns="19050">
                <a:spAutoFit/>
              </a:bodyPr>
              <a:lstStyle/>
              <a:p>
                <a:pPr>
                  <a:defRPr sz="2000">
                    <a:latin typeface="Calibri" panose="020F0502020204030204" pitchFamily="34" charset="0"/>
                  </a:defRPr>
                </a:pPr>
                <a:endParaRPr lang="sr-Latn-R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Da, jednog</c:v>
                </c:pt>
                <c:pt idx="1">
                  <c:v>Da, više njih</c:v>
                </c:pt>
                <c:pt idx="2">
                  <c:v>Ne</c:v>
                </c:pt>
              </c:strCache>
            </c:strRef>
          </c:cat>
          <c:val>
            <c:numRef>
              <c:f>Sheet1!$GL$2:$GL$7</c:f>
              <c:numCache>
                <c:formatCode>General</c:formatCode>
                <c:ptCount val="6"/>
                <c:pt idx="0">
                  <c:v>39.799999999999997</c:v>
                </c:pt>
                <c:pt idx="1">
                  <c:v>5.4</c:v>
                </c:pt>
                <c:pt idx="2">
                  <c:v>54.8</c:v>
                </c:pt>
                <c:pt idx="3">
                  <c:v>0</c:v>
                </c:pt>
                <c:pt idx="4">
                  <c:v>0</c:v>
                </c:pt>
                <c:pt idx="5">
                  <c:v>0</c:v>
                </c:pt>
              </c:numCache>
            </c:numRef>
          </c:val>
          <c:extLst xmlns:c16r2="http://schemas.microsoft.com/office/drawing/2015/06/chart">
            <c:ext xmlns:c16="http://schemas.microsoft.com/office/drawing/2014/chart" uri="{C3380CC4-5D6E-409C-BE32-E72D297353CC}">
              <c16:uniqueId val="{00000013-8DB9-46F1-A3F4-11DECADC533B}"/>
            </c:ext>
          </c:extLst>
        </c:ser>
        <c:dLbls>
          <c:showLegendKey val="0"/>
          <c:showVal val="0"/>
          <c:showCatName val="0"/>
          <c:showSerName val="0"/>
          <c:showPercent val="1"/>
          <c:showBubbleSize val="0"/>
          <c:showLeaderLines val="0"/>
        </c:dLbls>
        <c:firstSliceAng val="0"/>
        <c:holeSize val="30"/>
      </c:doughnutChart>
    </c:plotArea>
    <c:plotVisOnly val="1"/>
    <c:dispBlanksAs val="gap"/>
    <c:showDLblsOverMax val="0"/>
  </c:chart>
  <c:txPr>
    <a:bodyPr/>
    <a:lstStyle/>
    <a:p>
      <a:pPr>
        <a:defRPr sz="1800"/>
      </a:pPr>
      <a:endParaRPr lang="sr-Latn-R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9352051510851558"/>
        </c:manualLayout>
      </c:layout>
      <c:barChart>
        <c:barDir val="col"/>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0"/>
            <c:invertIfNegative val="0"/>
            <c:bubble3D val="0"/>
            <c:spPr>
              <a:solidFill>
                <a:srgbClr val="C00000"/>
              </a:solidFill>
              <a:ln>
                <a:solidFill>
                  <a:schemeClr val="bg1"/>
                </a:solidFill>
              </a:ln>
              <a:effectLst/>
            </c:spPr>
            <c:extLst xmlns:c16r2="http://schemas.microsoft.com/office/drawing/2015/06/chart">
              <c:ext xmlns:c16="http://schemas.microsoft.com/office/drawing/2014/chart" uri="{C3380CC4-5D6E-409C-BE32-E72D297353CC}">
                <c16:uniqueId val="{0000000B-68DF-45F0-8885-ECCCADCC2AA7}"/>
              </c:ext>
            </c:extLst>
          </c:dPt>
          <c:dPt>
            <c:idx val="2"/>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1-581F-463F-ABA7-F5A0B6D05008}"/>
              </c:ext>
            </c:extLst>
          </c:dPt>
          <c:dPt>
            <c:idx val="3"/>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3-581F-463F-ABA7-F5A0B6D05008}"/>
              </c:ext>
            </c:extLst>
          </c:dPt>
          <c:dPt>
            <c:idx val="4"/>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5-581F-463F-ABA7-F5A0B6D05008}"/>
              </c:ext>
            </c:extLst>
          </c:dPt>
          <c:dPt>
            <c:idx val="5"/>
            <c:invertIfNegative val="0"/>
            <c:bubble3D val="0"/>
            <c:spPr>
              <a:solidFill>
                <a:sysClr val="window" lastClr="FFFFFF">
                  <a:lumMod val="65000"/>
                </a:sysClr>
              </a:solidFill>
              <a:ln>
                <a:solidFill>
                  <a:schemeClr val="bg1"/>
                </a:solidFill>
              </a:ln>
              <a:effectLst/>
            </c:spPr>
            <c:extLst xmlns:c16r2="http://schemas.microsoft.com/office/drawing/2015/06/chart">
              <c:ext xmlns:c16="http://schemas.microsoft.com/office/drawing/2014/chart" uri="{C3380CC4-5D6E-409C-BE32-E72D297353CC}">
                <c16:uniqueId val="{00000007-581F-463F-ABA7-F5A0B6D05008}"/>
              </c:ext>
            </c:extLst>
          </c:dPt>
          <c:dPt>
            <c:idx val="7"/>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9-581F-463F-ABA7-F5A0B6D05008}"/>
              </c:ext>
            </c:extLst>
          </c:dPt>
          <c:dPt>
            <c:idx val="9"/>
            <c:invertIfNegative val="0"/>
            <c:bubble3D val="0"/>
            <c:extLst xmlns:c16r2="http://schemas.microsoft.com/office/drawing/2015/06/chart">
              <c:ext xmlns:c16="http://schemas.microsoft.com/office/drawing/2014/chart" uri="{C3380CC4-5D6E-409C-BE32-E72D297353CC}">
                <c16:uniqueId val="{0000000A-581F-463F-ABA7-F5A0B6D05008}"/>
              </c:ext>
            </c:extLst>
          </c:dPt>
          <c:dLbls>
            <c:numFmt formatCode="#&quot;%&quot;" sourceLinked="0"/>
            <c:spPr>
              <a:noFill/>
              <a:ln>
                <a:noFill/>
              </a:ln>
              <a:effectLst/>
            </c:spPr>
            <c:txPr>
              <a:bodyPr/>
              <a:lstStyle/>
              <a:p>
                <a:pPr>
                  <a:defRPr sz="2000" b="1"/>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Privredna komora Srbije</c:v>
                </c:pt>
                <c:pt idx="1">
                  <c:v>Neko  drugo udruženje</c:v>
                </c:pt>
                <c:pt idx="2">
                  <c:v>Ne zna</c:v>
                </c:pt>
              </c:strCache>
            </c:strRef>
          </c:cat>
          <c:val>
            <c:numRef>
              <c:f>Sheet1!$B$2:$B$4</c:f>
              <c:numCache>
                <c:formatCode>General</c:formatCode>
                <c:ptCount val="3"/>
                <c:pt idx="0">
                  <c:v>76.400000000000006</c:v>
                </c:pt>
                <c:pt idx="1">
                  <c:v>31.8</c:v>
                </c:pt>
                <c:pt idx="2">
                  <c:v>3</c:v>
                </c:pt>
              </c:numCache>
            </c:numRef>
          </c:val>
          <c:extLst xmlns:c16r2="http://schemas.microsoft.com/office/drawing/2015/06/chart">
            <c:ext xmlns:c16="http://schemas.microsoft.com/office/drawing/2014/chart" uri="{C3380CC4-5D6E-409C-BE32-E72D297353CC}">
              <c16:uniqueId val="{0000000B-581F-463F-ABA7-F5A0B6D05008}"/>
            </c:ext>
          </c:extLst>
        </c:ser>
        <c:dLbls>
          <c:showLegendKey val="0"/>
          <c:showVal val="0"/>
          <c:showCatName val="0"/>
          <c:showSerName val="0"/>
          <c:showPercent val="0"/>
          <c:showBubbleSize val="0"/>
        </c:dLbls>
        <c:gapWidth val="20"/>
        <c:axId val="183681024"/>
        <c:axId val="183682560"/>
      </c:barChart>
      <c:catAx>
        <c:axId val="183681024"/>
        <c:scaling>
          <c:orientation val="minMax"/>
        </c:scaling>
        <c:delete val="0"/>
        <c:axPos val="b"/>
        <c:numFmt formatCode="General" sourceLinked="0"/>
        <c:majorTickMark val="out"/>
        <c:minorTickMark val="none"/>
        <c:tickLblPos val="nextTo"/>
        <c:spPr>
          <a:ln>
            <a:noFill/>
          </a:ln>
        </c:spPr>
        <c:txPr>
          <a:bodyPr/>
          <a:lstStyle/>
          <a:p>
            <a:pPr>
              <a:defRPr sz="2000"/>
            </a:pPr>
            <a:endParaRPr lang="sr-Latn-RS"/>
          </a:p>
        </c:txPr>
        <c:crossAx val="183682560"/>
        <c:crosses val="autoZero"/>
        <c:auto val="1"/>
        <c:lblAlgn val="ctr"/>
        <c:lblOffset val="100"/>
        <c:noMultiLvlLbl val="0"/>
      </c:catAx>
      <c:valAx>
        <c:axId val="183682560"/>
        <c:scaling>
          <c:orientation val="minMax"/>
        </c:scaling>
        <c:delete val="1"/>
        <c:axPos val="r"/>
        <c:numFmt formatCode="General" sourceLinked="1"/>
        <c:majorTickMark val="out"/>
        <c:minorTickMark val="none"/>
        <c:tickLblPos val="nextTo"/>
        <c:crossAx val="183681024"/>
        <c:crosses val="max"/>
        <c:crossBetween val="between"/>
      </c:valAx>
    </c:plotArea>
    <c:plotVisOnly val="1"/>
    <c:dispBlanksAs val="gap"/>
    <c:showDLblsOverMax val="0"/>
  </c:chart>
  <c:txPr>
    <a:bodyPr/>
    <a:lstStyle/>
    <a:p>
      <a:pPr>
        <a:defRPr sz="1800">
          <a:latin typeface="Calibri" panose="020F0502020204030204" pitchFamily="34" charset="0"/>
        </a:defRPr>
      </a:pPr>
      <a:endParaRPr lang="sr-Latn-R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clustered"/>
        <c:varyColors val="0"/>
        <c:ser>
          <c:idx val="1"/>
          <c:order val="1"/>
          <c:tx>
            <c:strRef>
              <c:f>Sheet1!$A$3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0.1</c:v>
                </c:pt>
              </c:numCache>
            </c:numRef>
          </c:val>
          <c:extLst xmlns:c16r2="http://schemas.microsoft.com/office/drawing/2015/06/chart">
            <c:ext xmlns:c16="http://schemas.microsoft.com/office/drawing/2014/chart" uri="{C3380CC4-5D6E-409C-BE32-E72D297353CC}">
              <c16:uniqueId val="{00000000-31B4-405C-8CC4-0A4F4881BAE6}"/>
            </c:ext>
          </c:extLst>
        </c:ser>
        <c:ser>
          <c:idx val="2"/>
          <c:order val="2"/>
          <c:tx>
            <c:strRef>
              <c:f>Sheet1!$A$4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0.1</c:v>
                </c:pt>
              </c:numCache>
            </c:numRef>
          </c:val>
          <c:extLst xmlns:c16r2="http://schemas.microsoft.com/office/drawing/2015/06/chart">
            <c:ext xmlns:c16="http://schemas.microsoft.com/office/drawing/2014/chart" uri="{C3380CC4-5D6E-409C-BE32-E72D297353CC}">
              <c16:uniqueId val="{00000001-31B4-405C-8CC4-0A4F4881BAE6}"/>
            </c:ext>
          </c:extLst>
        </c:ser>
        <c:ser>
          <c:idx val="3"/>
          <c:order val="3"/>
          <c:tx>
            <c:strRef>
              <c:f>Sheet1!$A$5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0.1</c:v>
                </c:pt>
              </c:numCache>
            </c:numRef>
          </c:val>
          <c:extLst xmlns:c16r2="http://schemas.microsoft.com/office/drawing/2015/06/chart">
            <c:ext xmlns:c16="http://schemas.microsoft.com/office/drawing/2014/chart" uri="{C3380CC4-5D6E-409C-BE32-E72D297353CC}">
              <c16:uniqueId val="{00000002-31B4-405C-8CC4-0A4F4881BAE6}"/>
            </c:ext>
          </c:extLst>
        </c:ser>
        <c:ser>
          <c:idx val="4"/>
          <c:order val="4"/>
          <c:tx>
            <c:strRef>
              <c:f>Sheet1!$A$6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0.1</c:v>
                </c:pt>
              </c:numCache>
            </c:numRef>
          </c:val>
          <c:extLst xmlns:c16r2="http://schemas.microsoft.com/office/drawing/2015/06/chart">
            <c:ext xmlns:c16="http://schemas.microsoft.com/office/drawing/2014/chart" uri="{C3380CC4-5D6E-409C-BE32-E72D297353CC}">
              <c16:uniqueId val="{00000003-31B4-405C-8CC4-0A4F4881BAE6}"/>
            </c:ext>
          </c:extLst>
        </c:ser>
        <c:ser>
          <c:idx val="5"/>
          <c:order val="5"/>
          <c:tx>
            <c:strRef>
              <c:f>Sheet1!$A$7</c:f>
              <c:strCache>
                <c:ptCount val="1"/>
                <c:pt idx="0">
                  <c:v>Value 6</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0.1</c:v>
                </c:pt>
              </c:numCache>
            </c:numRef>
          </c:val>
          <c:extLst xmlns:c16r2="http://schemas.microsoft.com/office/drawing/2015/06/chart">
            <c:ext xmlns:c16="http://schemas.microsoft.com/office/drawing/2014/chart" uri="{C3380CC4-5D6E-409C-BE32-E72D297353CC}">
              <c16:uniqueId val="{00000004-31B4-405C-8CC4-0A4F4881BAE6}"/>
            </c:ext>
          </c:extLst>
        </c:ser>
        <c:ser>
          <c:idx val="6"/>
          <c:order val="6"/>
          <c:tx>
            <c:strRef>
              <c:f>Sheet1!$A$8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0.1</c:v>
                </c:pt>
              </c:numCache>
            </c:numRef>
          </c:val>
          <c:extLst xmlns:c16r2="http://schemas.microsoft.com/office/drawing/2015/06/chart">
            <c:ext xmlns:c16="http://schemas.microsoft.com/office/drawing/2014/chart" uri="{C3380CC4-5D6E-409C-BE32-E72D297353CC}">
              <c16:uniqueId val="{00000005-31B4-405C-8CC4-0A4F4881BAE6}"/>
            </c:ext>
          </c:extLst>
        </c:ser>
        <c:ser>
          <c:idx val="7"/>
          <c:order val="7"/>
          <c:tx>
            <c:strRef>
              <c:f>Sheet1!$A$9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0.1</c:v>
                </c:pt>
              </c:numCache>
            </c:numRef>
          </c:val>
          <c:extLst xmlns:c16r2="http://schemas.microsoft.com/office/drawing/2015/06/chart">
            <c:ext xmlns:c16="http://schemas.microsoft.com/office/drawing/2014/chart" uri="{C3380CC4-5D6E-409C-BE32-E72D297353CC}">
              <c16:uniqueId val="{00000006-31B4-405C-8CC4-0A4F4881BAE6}"/>
            </c:ext>
          </c:extLst>
        </c:ser>
        <c:ser>
          <c:idx val="8"/>
          <c:order val="8"/>
          <c:tx>
            <c:strRef>
              <c:f>Sheet1!$A$10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0.09</c:v>
                </c:pt>
              </c:numCache>
            </c:numRef>
          </c:val>
          <c:extLst xmlns:c16r2="http://schemas.microsoft.com/office/drawing/2015/06/chart">
            <c:ext xmlns:c16="http://schemas.microsoft.com/office/drawing/2014/chart" uri="{C3380CC4-5D6E-409C-BE32-E72D297353CC}">
              <c16:uniqueId val="{00000007-31B4-405C-8CC4-0A4F4881BAE6}"/>
            </c:ext>
          </c:extLst>
        </c:ser>
        <c:ser>
          <c:idx val="9"/>
          <c:order val="9"/>
          <c:tx>
            <c:strRef>
              <c:f>Sheet1!$A$11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08-31B4-405C-8CC4-0A4F4881BAE6}"/>
            </c:ext>
          </c:extLst>
        </c:ser>
        <c:ser>
          <c:idx val="0"/>
          <c:order val="0"/>
          <c:tx>
            <c:strRef>
              <c:f>Sheet1!$A$2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0.1</c:v>
                </c:pt>
              </c:numCache>
            </c:numRef>
          </c:val>
          <c:extLst xmlns:c16r2="http://schemas.microsoft.com/office/drawing/2015/06/chart">
            <c:ext xmlns:c16="http://schemas.microsoft.com/office/drawing/2014/chart" uri="{C3380CC4-5D6E-409C-BE32-E72D297353CC}">
              <c16:uniqueId val="{00000009-31B4-405C-8CC4-0A4F4881BAE6}"/>
            </c:ext>
          </c:extLst>
        </c:ser>
        <c:dLbls>
          <c:showLegendKey val="0"/>
          <c:showVal val="0"/>
          <c:showCatName val="0"/>
          <c:showSerName val="0"/>
          <c:showPercent val="0"/>
          <c:showBubbleSize val="0"/>
        </c:dLbls>
        <c:gapWidth val="0"/>
        <c:overlap val="100"/>
        <c:axId val="183812096"/>
        <c:axId val="183813632"/>
      </c:barChart>
      <c:barChart>
        <c:barDir val="bar"/>
        <c:grouping val="clustered"/>
        <c:varyColors val="0"/>
        <c:ser>
          <c:idx val="10"/>
          <c:order val="10"/>
          <c:tx>
            <c:strRef>
              <c:f>Sheet1!$A$12</c:f>
              <c:strCache>
                <c:ptCount val="1"/>
                <c:pt idx="0">
                  <c:v>Value 1</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Sheet1!$B$12:$K$12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0A-31B4-405C-8CC4-0A4F4881BAE6}"/>
            </c:ext>
          </c:extLst>
        </c:ser>
        <c:ser>
          <c:idx val="11"/>
          <c:order val="11"/>
          <c:tx>
            <c:strRef>
              <c:f>Sheet1!$A$13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Sheet1!$B$13:$K$13</c:f>
              <c:numCache>
                <c:formatCode>0%</c:formatCode>
                <c:ptCount val="10"/>
                <c:pt idx="1">
                  <c:v>0</c:v>
                </c:pt>
              </c:numCache>
            </c:numRef>
          </c:val>
          <c:extLst xmlns:c16r2="http://schemas.microsoft.com/office/drawing/2015/06/chart">
            <c:ext xmlns:c16="http://schemas.microsoft.com/office/drawing/2014/chart" uri="{C3380CC4-5D6E-409C-BE32-E72D297353CC}">
              <c16:uniqueId val="{0000000B-31B4-405C-8CC4-0A4F4881BAE6}"/>
            </c:ext>
          </c:extLst>
        </c:ser>
        <c:ser>
          <c:idx val="12"/>
          <c:order val="12"/>
          <c:tx>
            <c:strRef>
              <c:f>Sheet1!$A$14</c:f>
              <c:strCache>
                <c:ptCount val="1"/>
                <c:pt idx="0">
                  <c:v>Value 3</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Sheet1!$B$14:$K$14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0C-31B4-405C-8CC4-0A4F4881BAE6}"/>
            </c:ext>
          </c:extLst>
        </c:ser>
        <c:ser>
          <c:idx val="13"/>
          <c:order val="13"/>
          <c:tx>
            <c:strRef>
              <c:f>Sheet1!$A$15</c:f>
              <c:strCache>
                <c:ptCount val="1"/>
                <c:pt idx="0">
                  <c:v>Value 4</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Sheet1!$B$15:$K$15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0D-31B4-405C-8CC4-0A4F4881BAE6}"/>
            </c:ext>
          </c:extLst>
        </c:ser>
        <c:ser>
          <c:idx val="14"/>
          <c:order val="14"/>
          <c:tx>
            <c:strRef>
              <c:f>Sheet1!$A$16</c:f>
              <c:strCache>
                <c:ptCount val="1"/>
                <c:pt idx="0">
                  <c:v>Value 5</c:v>
                </c:pt>
              </c:strCache>
            </c:strRef>
          </c:tx>
          <c:spPr>
            <a:solidFill>
              <a:srgbClr val="007681"/>
            </a:solidFill>
          </c:spPr>
          <c:invertIfNegative val="0"/>
          <c:dPt>
            <c:idx val="4"/>
            <c:invertIfNegative val="0"/>
            <c:bubble3D val="0"/>
            <c:extLst xmlns:c16r2="http://schemas.microsoft.com/office/drawing/2015/06/chart">
              <c:ext xmlns:c16="http://schemas.microsoft.com/office/drawing/2014/chart" uri="{C3380CC4-5D6E-409C-BE32-E72D297353CC}">
                <c16:uniqueId val="{0000000E-31B4-405C-8CC4-0A4F4881BAE6}"/>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Sheet1!$B$16:$K$16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0F-31B4-405C-8CC4-0A4F4881BAE6}"/>
            </c:ext>
          </c:extLst>
        </c:ser>
        <c:ser>
          <c:idx val="15"/>
          <c:order val="15"/>
          <c:tx>
            <c:strRef>
              <c:f>Sheet1!$A$17</c:f>
              <c:strCache>
                <c:ptCount val="1"/>
                <c:pt idx="0">
                  <c:v>Value 6</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Sheet1!$B$17:$K$17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10-31B4-405C-8CC4-0A4F4881BAE6}"/>
            </c:ext>
          </c:extLst>
        </c:ser>
        <c:ser>
          <c:idx val="16"/>
          <c:order val="16"/>
          <c:tx>
            <c:strRef>
              <c:f>Sheet1!$A$18</c:f>
              <c:strCache>
                <c:ptCount val="1"/>
                <c:pt idx="0">
                  <c:v>Value 7</c:v>
                </c:pt>
              </c:strCache>
            </c:strRef>
          </c:tx>
          <c:spPr>
            <a:solidFill>
              <a:srgbClr val="007681"/>
            </a:solidFill>
          </c:spPr>
          <c:invertIfNegative val="0"/>
          <c:dPt>
            <c:idx val="6"/>
            <c:invertIfNegative val="0"/>
            <c:bubble3D val="0"/>
            <c:extLst xmlns:c16r2="http://schemas.microsoft.com/office/drawing/2015/06/chart">
              <c:ext xmlns:c16="http://schemas.microsoft.com/office/drawing/2014/chart" uri="{C3380CC4-5D6E-409C-BE32-E72D297353CC}">
                <c16:uniqueId val="{00000011-31B4-405C-8CC4-0A4F4881BAE6}"/>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Sheet1!$B$18:$K$18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12-31B4-405C-8CC4-0A4F4881BAE6}"/>
            </c:ext>
          </c:extLst>
        </c:ser>
        <c:ser>
          <c:idx val="17"/>
          <c:order val="17"/>
          <c:tx>
            <c:strRef>
              <c:f>Sheet1!$A$19</c:f>
              <c:strCache>
                <c:ptCount val="1"/>
                <c:pt idx="0">
                  <c:v>Value 8</c:v>
                </c:pt>
              </c:strCache>
            </c:strRef>
          </c:tx>
          <c:spPr>
            <a:solidFill>
              <a:srgbClr val="007681"/>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Sheet1!$B$19:$K$19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13-31B4-405C-8CC4-0A4F4881BAE6}"/>
            </c:ext>
          </c:extLst>
        </c:ser>
        <c:ser>
          <c:idx val="18"/>
          <c:order val="18"/>
          <c:tx>
            <c:strRef>
              <c:f>Sheet1!$A$20</c:f>
              <c:strCache>
                <c:ptCount val="1"/>
                <c:pt idx="0">
                  <c:v>Value 9</c:v>
                </c:pt>
              </c:strCache>
            </c:strRef>
          </c:tx>
          <c:spPr>
            <a:solidFill>
              <a:srgbClr val="007681"/>
            </a:solidFill>
          </c:spPr>
          <c:invertIfNegative val="0"/>
          <c:dPt>
            <c:idx val="8"/>
            <c:invertIfNegative val="0"/>
            <c:bubble3D val="0"/>
            <c:extLst xmlns:c16r2="http://schemas.microsoft.com/office/drawing/2015/06/chart">
              <c:ext xmlns:c16="http://schemas.microsoft.com/office/drawing/2014/chart" uri="{C3380CC4-5D6E-409C-BE32-E72D297353CC}">
                <c16:uniqueId val="{00000014-31B4-405C-8CC4-0A4F4881BAE6}"/>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Sheet1!$B$20:$K$20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15-31B4-405C-8CC4-0A4F4881BAE6}"/>
            </c:ext>
          </c:extLst>
        </c:ser>
        <c:ser>
          <c:idx val="19"/>
          <c:order val="19"/>
          <c:tx>
            <c:strRef>
              <c:f>Sheet1!$A$21</c:f>
              <c:strCache>
                <c:ptCount val="1"/>
                <c:pt idx="0">
                  <c:v>Value 10</c:v>
                </c:pt>
              </c:strCache>
            </c:strRef>
          </c:tx>
          <c:spPr>
            <a:solidFill>
              <a:srgbClr val="007681"/>
            </a:solidFill>
          </c:spPr>
          <c:invertIfNegative val="0"/>
          <c:dPt>
            <c:idx val="9"/>
            <c:invertIfNegative val="0"/>
            <c:bubble3D val="0"/>
            <c:extLst xmlns:c16r2="http://schemas.microsoft.com/office/drawing/2015/06/chart">
              <c:ext xmlns:c16="http://schemas.microsoft.com/office/drawing/2014/chart" uri="{C3380CC4-5D6E-409C-BE32-E72D297353CC}">
                <c16:uniqueId val="{00000016-31B4-405C-8CC4-0A4F4881BAE6}"/>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Sheet1!$B$21:$K$21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17-31B4-405C-8CC4-0A4F4881BAE6}"/>
            </c:ext>
          </c:extLst>
        </c:ser>
        <c:ser>
          <c:idx val="20"/>
          <c:order val="20"/>
          <c:tx>
            <c:strRef>
              <c:f>Sheet1!$A$22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Sheet1!$B$22:$K$22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18-31B4-405C-8CC4-0A4F4881BAE6}"/>
            </c:ext>
          </c:extLst>
        </c:ser>
        <c:ser>
          <c:idx val="21"/>
          <c:order val="21"/>
          <c:tx>
            <c:strRef>
              <c:f>Sheet1!$A$23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Sheet1!$B$23:$K$23</c:f>
              <c:numCache>
                <c:formatCode>0%</c:formatCode>
                <c:ptCount val="10"/>
                <c:pt idx="1">
                  <c:v>0</c:v>
                </c:pt>
              </c:numCache>
            </c:numRef>
          </c:val>
          <c:extLst xmlns:c16r2="http://schemas.microsoft.com/office/drawing/2015/06/chart">
            <c:ext xmlns:c16="http://schemas.microsoft.com/office/drawing/2014/chart" uri="{C3380CC4-5D6E-409C-BE32-E72D297353CC}">
              <c16:uniqueId val="{00000019-31B4-405C-8CC4-0A4F4881BAE6}"/>
            </c:ext>
          </c:extLst>
        </c:ser>
        <c:ser>
          <c:idx val="22"/>
          <c:order val="22"/>
          <c:tx>
            <c:strRef>
              <c:f>Sheet1!$A$24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Sheet1!$B$24:$K$24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1A-31B4-405C-8CC4-0A4F4881BAE6}"/>
            </c:ext>
          </c:extLst>
        </c:ser>
        <c:ser>
          <c:idx val="23"/>
          <c:order val="23"/>
          <c:tx>
            <c:strRef>
              <c:f>Sheet1!$A$25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Sheet1!$B$25:$K$25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1B-31B4-405C-8CC4-0A4F4881BAE6}"/>
            </c:ext>
          </c:extLst>
        </c:ser>
        <c:ser>
          <c:idx val="24"/>
          <c:order val="24"/>
          <c:tx>
            <c:strRef>
              <c:f>Sheet1!$A$26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Sheet1!$B$26:$K$26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1C-31B4-405C-8CC4-0A4F4881BAE6}"/>
            </c:ext>
          </c:extLst>
        </c:ser>
        <c:ser>
          <c:idx val="25"/>
          <c:order val="25"/>
          <c:tx>
            <c:strRef>
              <c:f>Sheet1!$A$27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Sheet1!$B$27:$K$27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1D-31B4-405C-8CC4-0A4F4881BAE6}"/>
            </c:ext>
          </c:extLst>
        </c:ser>
        <c:ser>
          <c:idx val="26"/>
          <c:order val="26"/>
          <c:tx>
            <c:strRef>
              <c:f>Sheet1!$A$28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Sheet1!$B$28:$K$28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1E-31B4-405C-8CC4-0A4F4881BAE6}"/>
            </c:ext>
          </c:extLst>
        </c:ser>
        <c:ser>
          <c:idx val="27"/>
          <c:order val="27"/>
          <c:tx>
            <c:strRef>
              <c:f>Sheet1!$A$29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Sheet1!$B$29:$K$29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1F-31B4-405C-8CC4-0A4F4881BAE6}"/>
            </c:ext>
          </c:extLst>
        </c:ser>
        <c:ser>
          <c:idx val="28"/>
          <c:order val="28"/>
          <c:tx>
            <c:strRef>
              <c:f>Sheet1!$A$30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Sheet1!$B$30:$K$30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20-31B4-405C-8CC4-0A4F4881BAE6}"/>
            </c:ext>
          </c:extLst>
        </c:ser>
        <c:ser>
          <c:idx val="29"/>
          <c:order val="29"/>
          <c:tx>
            <c:strRef>
              <c:f>Sheet1!$A$31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Sheet1!$B$31:$K$31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21-31B4-405C-8CC4-0A4F4881BAE6}"/>
            </c:ext>
          </c:extLst>
        </c:ser>
        <c:ser>
          <c:idx val="30"/>
          <c:order val="30"/>
          <c:tx>
            <c:strRef>
              <c:f>Sheet1!$A$32</c:f>
              <c:strCache>
                <c:ptCount val="1"/>
                <c:pt idx="0">
                  <c:v>Value 1</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Sheet1!$B$32:$K$32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22-31B4-405C-8CC4-0A4F4881BAE6}"/>
            </c:ext>
          </c:extLst>
        </c:ser>
        <c:ser>
          <c:idx val="31"/>
          <c:order val="31"/>
          <c:tx>
            <c:strRef>
              <c:f>Sheet1!$A$33</c:f>
              <c:strCache>
                <c:ptCount val="1"/>
                <c:pt idx="0">
                  <c:v>Value 2</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Sheet1!$B$33:$K$33</c:f>
              <c:numCache>
                <c:formatCode>0%</c:formatCode>
                <c:ptCount val="10"/>
                <c:pt idx="1">
                  <c:v>0</c:v>
                </c:pt>
              </c:numCache>
            </c:numRef>
          </c:val>
          <c:extLst xmlns:c16r2="http://schemas.microsoft.com/office/drawing/2015/06/chart">
            <c:ext xmlns:c16="http://schemas.microsoft.com/office/drawing/2014/chart" uri="{C3380CC4-5D6E-409C-BE32-E72D297353CC}">
              <c16:uniqueId val="{00000023-31B4-405C-8CC4-0A4F4881BAE6}"/>
            </c:ext>
          </c:extLst>
        </c:ser>
        <c:ser>
          <c:idx val="32"/>
          <c:order val="32"/>
          <c:tx>
            <c:strRef>
              <c:f>Sheet1!$A$34</c:f>
              <c:strCache>
                <c:ptCount val="1"/>
                <c:pt idx="0">
                  <c:v>Value 3</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Sheet1!$B$34:$K$34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24-31B4-405C-8CC4-0A4F4881BAE6}"/>
            </c:ext>
          </c:extLst>
        </c:ser>
        <c:ser>
          <c:idx val="33"/>
          <c:order val="33"/>
          <c:tx>
            <c:strRef>
              <c:f>Sheet1!$A$35</c:f>
              <c:strCache>
                <c:ptCount val="1"/>
                <c:pt idx="0">
                  <c:v>Value 4</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Sheet1!$B$35:$K$35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25-31B4-405C-8CC4-0A4F4881BAE6}"/>
            </c:ext>
          </c:extLst>
        </c:ser>
        <c:ser>
          <c:idx val="34"/>
          <c:order val="34"/>
          <c:tx>
            <c:strRef>
              <c:f>Sheet1!$A$36</c:f>
              <c:strCache>
                <c:ptCount val="1"/>
                <c:pt idx="0">
                  <c:v>Value 5</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Sheet1!$B$36:$K$36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26-31B4-405C-8CC4-0A4F4881BAE6}"/>
            </c:ext>
          </c:extLst>
        </c:ser>
        <c:ser>
          <c:idx val="35"/>
          <c:order val="35"/>
          <c:tx>
            <c:strRef>
              <c:f>Sheet1!$A$37</c:f>
              <c:strCache>
                <c:ptCount val="1"/>
                <c:pt idx="0">
                  <c:v>Value 6</c:v>
                </c:pt>
              </c:strCache>
            </c:strRef>
          </c:tx>
          <c:spPr>
            <a:solidFill>
              <a:srgbClr val="C8C9C7"/>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Sheet1!$B$37:$K$37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27-31B4-405C-8CC4-0A4F4881BAE6}"/>
            </c:ext>
          </c:extLst>
        </c:ser>
        <c:ser>
          <c:idx val="36"/>
          <c:order val="36"/>
          <c:tx>
            <c:strRef>
              <c:f>Sheet1!$A$38</c:f>
              <c:strCache>
                <c:ptCount val="1"/>
                <c:pt idx="0">
                  <c:v>Value 7</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Sheet1!$B$38:$K$38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28-31B4-405C-8CC4-0A4F4881BAE6}"/>
            </c:ext>
          </c:extLst>
        </c:ser>
        <c:ser>
          <c:idx val="37"/>
          <c:order val="37"/>
          <c:tx>
            <c:strRef>
              <c:f>Sheet1!$A$39</c:f>
              <c:strCache>
                <c:ptCount val="1"/>
                <c:pt idx="0">
                  <c:v>Value 8</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Sheet1!$B$39:$K$39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29-31B4-405C-8CC4-0A4F4881BAE6}"/>
            </c:ext>
          </c:extLst>
        </c:ser>
        <c:ser>
          <c:idx val="38"/>
          <c:order val="38"/>
          <c:tx>
            <c:strRef>
              <c:f>Sheet1!$A$40</c:f>
              <c:strCache>
                <c:ptCount val="1"/>
                <c:pt idx="0">
                  <c:v>Value 9</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Sheet1!$B$40:$K$40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2A-31B4-405C-8CC4-0A4F4881BAE6}"/>
            </c:ext>
          </c:extLst>
        </c:ser>
        <c:ser>
          <c:idx val="39"/>
          <c:order val="39"/>
          <c:tx>
            <c:strRef>
              <c:f>Sheet1!$A$41</c:f>
              <c:strCache>
                <c:ptCount val="1"/>
                <c:pt idx="0">
                  <c:v>Value 10</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Sheet1!$B$41:$K$41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2B-31B4-405C-8CC4-0A4F4881BAE6}"/>
            </c:ext>
          </c:extLst>
        </c:ser>
        <c:ser>
          <c:idx val="40"/>
          <c:order val="40"/>
          <c:tx>
            <c:strRef>
              <c:f>Sheet1!$A$42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Sheet1!$B$42:$K$42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2C-31B4-405C-8CC4-0A4F4881BAE6}"/>
            </c:ext>
          </c:extLst>
        </c:ser>
        <c:ser>
          <c:idx val="41"/>
          <c:order val="41"/>
          <c:tx>
            <c:strRef>
              <c:f>Sheet1!$A$43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Sheet1!$B$43:$K$43</c:f>
              <c:numCache>
                <c:formatCode>0%</c:formatCode>
                <c:ptCount val="10"/>
                <c:pt idx="1">
                  <c:v>0</c:v>
                </c:pt>
              </c:numCache>
            </c:numRef>
          </c:val>
          <c:extLst xmlns:c16r2="http://schemas.microsoft.com/office/drawing/2015/06/chart">
            <c:ext xmlns:c16="http://schemas.microsoft.com/office/drawing/2014/chart" uri="{C3380CC4-5D6E-409C-BE32-E72D297353CC}">
              <c16:uniqueId val="{0000002D-31B4-405C-8CC4-0A4F4881BAE6}"/>
            </c:ext>
          </c:extLst>
        </c:ser>
        <c:ser>
          <c:idx val="42"/>
          <c:order val="42"/>
          <c:tx>
            <c:strRef>
              <c:f>Sheet1!$A$44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Sheet1!$B$44:$K$44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2E-31B4-405C-8CC4-0A4F4881BAE6}"/>
            </c:ext>
          </c:extLst>
        </c:ser>
        <c:ser>
          <c:idx val="43"/>
          <c:order val="43"/>
          <c:tx>
            <c:strRef>
              <c:f>Sheet1!$A$45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Sheet1!$B$45:$K$45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2F-31B4-405C-8CC4-0A4F4881BAE6}"/>
            </c:ext>
          </c:extLst>
        </c:ser>
        <c:ser>
          <c:idx val="44"/>
          <c:order val="44"/>
          <c:tx>
            <c:strRef>
              <c:f>Sheet1!$A$46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Sheet1!$B$46:$K$46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30-31B4-405C-8CC4-0A4F4881BAE6}"/>
            </c:ext>
          </c:extLst>
        </c:ser>
        <c:ser>
          <c:idx val="45"/>
          <c:order val="45"/>
          <c:tx>
            <c:strRef>
              <c:f>Sheet1!$A$47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Sheet1!$B$47:$K$47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31-31B4-405C-8CC4-0A4F4881BAE6}"/>
            </c:ext>
          </c:extLst>
        </c:ser>
        <c:ser>
          <c:idx val="46"/>
          <c:order val="46"/>
          <c:tx>
            <c:strRef>
              <c:f>Sheet1!$A$48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Sheet1!$B$48:$K$48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32-31B4-405C-8CC4-0A4F4881BAE6}"/>
            </c:ext>
          </c:extLst>
        </c:ser>
        <c:ser>
          <c:idx val="47"/>
          <c:order val="47"/>
          <c:tx>
            <c:strRef>
              <c:f>Sheet1!$A$49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Sheet1!$B$49:$K$49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33-31B4-405C-8CC4-0A4F4881BAE6}"/>
            </c:ext>
          </c:extLst>
        </c:ser>
        <c:ser>
          <c:idx val="48"/>
          <c:order val="48"/>
          <c:tx>
            <c:strRef>
              <c:f>Sheet1!$A$50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Sheet1!$B$50:$K$50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34-31B4-405C-8CC4-0A4F4881BAE6}"/>
            </c:ext>
          </c:extLst>
        </c:ser>
        <c:ser>
          <c:idx val="49"/>
          <c:order val="49"/>
          <c:tx>
            <c:strRef>
              <c:f>Sheet1!$A$51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Sheet1!$B$51:$K$51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35-31B4-405C-8CC4-0A4F4881BAE6}"/>
            </c:ext>
          </c:extLst>
        </c:ser>
        <c:ser>
          <c:idx val="50"/>
          <c:order val="50"/>
          <c:tx>
            <c:strRef>
              <c:f>Sheet1!$A$52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Sheet1!$B$52:$K$52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36-31B4-405C-8CC4-0A4F4881BAE6}"/>
            </c:ext>
          </c:extLst>
        </c:ser>
        <c:ser>
          <c:idx val="51"/>
          <c:order val="51"/>
          <c:tx>
            <c:strRef>
              <c:f>Sheet1!$A$53</c:f>
              <c:strCache>
                <c:ptCount val="1"/>
                <c:pt idx="0">
                  <c:v>Value 2</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Sheet1!$B$53:$K$53</c:f>
              <c:numCache>
                <c:formatCode>0%</c:formatCode>
                <c:ptCount val="10"/>
                <c:pt idx="1">
                  <c:v>0</c:v>
                </c:pt>
              </c:numCache>
            </c:numRef>
          </c:val>
          <c:extLst xmlns:c16r2="http://schemas.microsoft.com/office/drawing/2015/06/chart">
            <c:ext xmlns:c16="http://schemas.microsoft.com/office/drawing/2014/chart" uri="{C3380CC4-5D6E-409C-BE32-E72D297353CC}">
              <c16:uniqueId val="{00000037-31B4-405C-8CC4-0A4F4881BAE6}"/>
            </c:ext>
          </c:extLst>
        </c:ser>
        <c:ser>
          <c:idx val="52"/>
          <c:order val="52"/>
          <c:tx>
            <c:strRef>
              <c:f>Sheet1!$A$54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Sheet1!$B$54:$K$54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38-31B4-405C-8CC4-0A4F4881BAE6}"/>
            </c:ext>
          </c:extLst>
        </c:ser>
        <c:ser>
          <c:idx val="53"/>
          <c:order val="53"/>
          <c:tx>
            <c:strRef>
              <c:f>Sheet1!$A$55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Sheet1!$B$55:$K$55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39-31B4-405C-8CC4-0A4F4881BAE6}"/>
            </c:ext>
          </c:extLst>
        </c:ser>
        <c:ser>
          <c:idx val="54"/>
          <c:order val="54"/>
          <c:tx>
            <c:strRef>
              <c:f>Sheet1!$A$56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Sheet1!$B$56:$K$56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3A-31B4-405C-8CC4-0A4F4881BAE6}"/>
            </c:ext>
          </c:extLst>
        </c:ser>
        <c:ser>
          <c:idx val="55"/>
          <c:order val="55"/>
          <c:tx>
            <c:strRef>
              <c:f>Sheet1!$A$57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Sheet1!$B$57:$K$57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3B-31B4-405C-8CC4-0A4F4881BAE6}"/>
            </c:ext>
          </c:extLst>
        </c:ser>
        <c:ser>
          <c:idx val="56"/>
          <c:order val="56"/>
          <c:tx>
            <c:strRef>
              <c:f>Sheet1!$A$58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Sheet1!$B$58:$K$58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3C-31B4-405C-8CC4-0A4F4881BAE6}"/>
            </c:ext>
          </c:extLst>
        </c:ser>
        <c:ser>
          <c:idx val="57"/>
          <c:order val="57"/>
          <c:tx>
            <c:strRef>
              <c:f>Sheet1!$A$59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Sheet1!$B$59:$K$59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3D-31B4-405C-8CC4-0A4F4881BAE6}"/>
            </c:ext>
          </c:extLst>
        </c:ser>
        <c:ser>
          <c:idx val="58"/>
          <c:order val="58"/>
          <c:tx>
            <c:strRef>
              <c:f>Sheet1!$A$60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Sheet1!$B$60:$K$60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3E-31B4-405C-8CC4-0A4F4881BAE6}"/>
            </c:ext>
          </c:extLst>
        </c:ser>
        <c:ser>
          <c:idx val="59"/>
          <c:order val="59"/>
          <c:tx>
            <c:strRef>
              <c:f>Sheet1!$A$61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Sheet1!$B$61:$K$61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3F-31B4-405C-8CC4-0A4F4881BAE6}"/>
            </c:ext>
          </c:extLst>
        </c:ser>
        <c:dLbls>
          <c:showLegendKey val="0"/>
          <c:showVal val="0"/>
          <c:showCatName val="0"/>
          <c:showSerName val="0"/>
          <c:showPercent val="0"/>
          <c:showBubbleSize val="0"/>
        </c:dLbls>
        <c:gapWidth val="0"/>
        <c:overlap val="100"/>
        <c:axId val="183816960"/>
        <c:axId val="183815168"/>
      </c:barChart>
      <c:catAx>
        <c:axId val="183812096"/>
        <c:scaling>
          <c:orientation val="minMax"/>
        </c:scaling>
        <c:delete val="1"/>
        <c:axPos val="l"/>
        <c:numFmt formatCode="General" sourceLinked="0"/>
        <c:majorTickMark val="out"/>
        <c:minorTickMark val="none"/>
        <c:tickLblPos val="nextTo"/>
        <c:crossAx val="183813632"/>
        <c:crosses val="autoZero"/>
        <c:auto val="1"/>
        <c:lblAlgn val="ctr"/>
        <c:lblOffset val="100"/>
        <c:noMultiLvlLbl val="0"/>
      </c:catAx>
      <c:valAx>
        <c:axId val="183813632"/>
        <c:scaling>
          <c:orientation val="minMax"/>
          <c:max val="0.1"/>
          <c:min val="0"/>
        </c:scaling>
        <c:delete val="1"/>
        <c:axPos val="b"/>
        <c:numFmt formatCode="0%" sourceLinked="1"/>
        <c:majorTickMark val="out"/>
        <c:minorTickMark val="none"/>
        <c:tickLblPos val="nextTo"/>
        <c:crossAx val="183812096"/>
        <c:crosses val="autoZero"/>
        <c:crossBetween val="between"/>
      </c:valAx>
      <c:valAx>
        <c:axId val="183815168"/>
        <c:scaling>
          <c:orientation val="minMax"/>
          <c:max val="0.1"/>
          <c:min val="0"/>
        </c:scaling>
        <c:delete val="1"/>
        <c:axPos val="t"/>
        <c:numFmt formatCode="0%" sourceLinked="1"/>
        <c:majorTickMark val="out"/>
        <c:minorTickMark val="none"/>
        <c:tickLblPos val="nextTo"/>
        <c:crossAx val="183816960"/>
        <c:crosses val="max"/>
        <c:crossBetween val="between"/>
        <c:majorUnit val="0.1"/>
        <c:minorUnit val="4.0000000000000008E-2"/>
      </c:valAx>
      <c:catAx>
        <c:axId val="183816960"/>
        <c:scaling>
          <c:orientation val="minMax"/>
        </c:scaling>
        <c:delete val="1"/>
        <c:axPos val="l"/>
        <c:numFmt formatCode="General" sourceLinked="0"/>
        <c:majorTickMark val="out"/>
        <c:minorTickMark val="none"/>
        <c:tickLblPos val="nextTo"/>
        <c:crossAx val="183815168"/>
        <c:crosses val="autoZero"/>
        <c:auto val="1"/>
        <c:lblAlgn val="ctr"/>
        <c:lblOffset val="100"/>
        <c:noMultiLvlLbl val="0"/>
      </c:catAx>
      <c:spPr>
        <a:solidFill>
          <a:srgbClr val="C8C9C7"/>
        </a:solidFill>
      </c:spPr>
    </c:plotArea>
    <c:plotVisOnly val="1"/>
    <c:dispBlanksAs val="gap"/>
    <c:showDLblsOverMax val="0"/>
  </c:chart>
  <c:spPr>
    <a:solidFill>
      <a:srgbClr val="74AA50"/>
    </a:solidFill>
    <a:ln>
      <a:noFill/>
    </a:ln>
  </c:spPr>
  <c:txPr>
    <a:bodyPr/>
    <a:lstStyle/>
    <a:p>
      <a:pPr>
        <a:defRPr sz="1800">
          <a:latin typeface="Segoe UI Light" panose="020B0502040204020203" pitchFamily="34" charset="0"/>
        </a:defRPr>
      </a:pPr>
      <a:endParaRPr lang="sr-Latn-R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7499999999999E-2"/>
          <c:y val="7.923329984749744E-2"/>
          <c:w val="0.97968750000000004"/>
          <c:h val="0.8062284095064548"/>
        </c:manualLayout>
      </c:layout>
      <c:barChart>
        <c:barDir val="col"/>
        <c:grouping val="stacked"/>
        <c:varyColors val="0"/>
        <c:ser>
          <c:idx val="4"/>
          <c:order val="0"/>
          <c:tx>
            <c:strRef>
              <c:f>Sheet1!$A$2</c:f>
              <c:strCache>
                <c:ptCount val="1"/>
                <c:pt idx="0">
                  <c:v>Veoma Loše</c:v>
                </c:pt>
              </c:strCache>
            </c:strRef>
          </c:tx>
          <c:spPr>
            <a:solidFill>
              <a:srgbClr val="FF585D"/>
            </a:solidFill>
            <a:ln w="12628">
              <a:solidFill>
                <a:srgbClr val="FFFFFF"/>
              </a:solidFill>
              <a:prstDash val="solid"/>
            </a:ln>
          </c:spPr>
          <c:invertIfNegative val="0"/>
          <c:dLbls>
            <c:numFmt formatCode="0;0;\-" sourceLinked="0"/>
            <c:spPr>
              <a:noFill/>
              <a:ln w="25257">
                <a:noFill/>
              </a:ln>
            </c:spPr>
            <c:txPr>
              <a:bodyPr/>
              <a:lstStyle/>
              <a:p>
                <a:pPr>
                  <a:defRPr sz="1800" b="1" i="0" u="none" strike="noStrike" baseline="0">
                    <a:solidFill>
                      <a:schemeClr val="bg1"/>
                    </a:solidFill>
                    <a:latin typeface="+mj-lt"/>
                    <a:ea typeface="Calibri"/>
                    <a:cs typeface="Calibri"/>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Sheet1!$B$2:$D$2</c:f>
              <c:numCache>
                <c:formatCode>General</c:formatCode>
                <c:ptCount val="3"/>
                <c:pt idx="0">
                  <c:v>-28.1</c:v>
                </c:pt>
                <c:pt idx="1">
                  <c:v>-47.5</c:v>
                </c:pt>
              </c:numCache>
            </c:numRef>
          </c:val>
          <c:extLst xmlns:c16r2="http://schemas.microsoft.com/office/drawing/2015/06/chart">
            <c:ext xmlns:c16="http://schemas.microsoft.com/office/drawing/2014/chart" uri="{C3380CC4-5D6E-409C-BE32-E72D297353CC}">
              <c16:uniqueId val="{00000000-26E5-4B38-9ECC-8CBAC1C615FD}"/>
            </c:ext>
          </c:extLst>
        </c:ser>
        <c:ser>
          <c:idx val="0"/>
          <c:order val="1"/>
          <c:tx>
            <c:strRef>
              <c:f>Sheet1!$A$3</c:f>
              <c:strCache>
                <c:ptCount val="1"/>
                <c:pt idx="0">
                  <c:v>Loše</c:v>
                </c:pt>
              </c:strCache>
            </c:strRef>
          </c:tx>
          <c:spPr>
            <a:solidFill>
              <a:srgbClr val="CB333B"/>
            </a:solidFill>
            <a:ln w="12628">
              <a:solidFill>
                <a:srgbClr val="FFFFFF"/>
              </a:solidFill>
              <a:prstDash val="solid"/>
            </a:ln>
          </c:spPr>
          <c:invertIfNegative val="0"/>
          <c:dLbls>
            <c:numFmt formatCode="0;0;\-" sourceLinked="0"/>
            <c:spPr>
              <a:noFill/>
              <a:ln w="25257">
                <a:noFill/>
              </a:ln>
            </c:spPr>
            <c:txPr>
              <a:bodyPr/>
              <a:lstStyle/>
              <a:p>
                <a:pPr>
                  <a:defRPr sz="1800" b="1" i="0" u="none" strike="noStrike" baseline="0">
                    <a:solidFill>
                      <a:srgbClr val="FFFFFF"/>
                    </a:solidFill>
                    <a:latin typeface="+mj-lt"/>
                    <a:ea typeface="Calibri"/>
                    <a:cs typeface="Calibri"/>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Sheet1!$B$3:$D$3</c:f>
              <c:numCache>
                <c:formatCode>General</c:formatCode>
                <c:ptCount val="3"/>
                <c:pt idx="0">
                  <c:v>-11.1</c:v>
                </c:pt>
                <c:pt idx="1">
                  <c:v>-7.5</c:v>
                </c:pt>
                <c:pt idx="2">
                  <c:v>-4.5</c:v>
                </c:pt>
              </c:numCache>
            </c:numRef>
          </c:val>
          <c:extLst xmlns:c16r2="http://schemas.microsoft.com/office/drawing/2015/06/chart">
            <c:ext xmlns:c16="http://schemas.microsoft.com/office/drawing/2014/chart" uri="{C3380CC4-5D6E-409C-BE32-E72D297353CC}">
              <c16:uniqueId val="{00000001-26E5-4B38-9ECC-8CBAC1C615FD}"/>
            </c:ext>
          </c:extLst>
        </c:ser>
        <c:ser>
          <c:idx val="1"/>
          <c:order val="2"/>
          <c:tx>
            <c:strRef>
              <c:f>Sheet1!$A$4</c:f>
              <c:strCache>
                <c:ptCount val="1"/>
                <c:pt idx="0">
                  <c:v>Bottom 2 Box</c:v>
                </c:pt>
              </c:strCache>
            </c:strRef>
          </c:tx>
          <c:spPr>
            <a:noFill/>
            <a:ln w="25257">
              <a:noFill/>
            </a:ln>
          </c:spPr>
          <c:invertIfNegative val="0"/>
          <c:dLbls>
            <c:numFmt formatCode="0;0;\-" sourceLinked="0"/>
            <c:spPr>
              <a:noFill/>
              <a:ln w="25257">
                <a:noFill/>
              </a:ln>
            </c:spPr>
            <c:txPr>
              <a:bodyPr/>
              <a:lstStyle/>
              <a:p>
                <a:pPr>
                  <a:defRPr sz="1800" b="1" i="0" u="none" strike="noStrike" baseline="0">
                    <a:solidFill>
                      <a:srgbClr val="CB333B"/>
                    </a:solidFill>
                    <a:latin typeface="+mj-lt"/>
                    <a:ea typeface="Calibri"/>
                    <a:cs typeface="Calibri"/>
                  </a:defRPr>
                </a:pPr>
                <a:endParaRPr lang="sr-Latn-R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Sheet1!$B$4:$D$4</c:f>
              <c:numCache>
                <c:formatCode>General</c:formatCode>
                <c:ptCount val="3"/>
                <c:pt idx="0">
                  <c:v>-39.200000000000003</c:v>
                </c:pt>
                <c:pt idx="1">
                  <c:v>-55</c:v>
                </c:pt>
                <c:pt idx="2">
                  <c:v>-4.5</c:v>
                </c:pt>
              </c:numCache>
            </c:numRef>
          </c:val>
          <c:extLst xmlns:c16r2="http://schemas.microsoft.com/office/drawing/2015/06/chart">
            <c:ext xmlns:c16="http://schemas.microsoft.com/office/drawing/2014/chart" uri="{C3380CC4-5D6E-409C-BE32-E72D297353CC}">
              <c16:uniqueId val="{00000002-26E5-4B38-9ECC-8CBAC1C615FD}"/>
            </c:ext>
          </c:extLst>
        </c:ser>
        <c:ser>
          <c:idx val="2"/>
          <c:order val="3"/>
          <c:tx>
            <c:strRef>
              <c:f>Sheet1!$A$5</c:f>
              <c:strCache>
                <c:ptCount val="1"/>
                <c:pt idx="0">
                  <c:v>Dobro</c:v>
                </c:pt>
              </c:strCache>
            </c:strRef>
          </c:tx>
          <c:spPr>
            <a:solidFill>
              <a:srgbClr val="9DC482"/>
            </a:solidFill>
            <a:ln w="12628">
              <a:solidFill>
                <a:srgbClr val="FFFFFF"/>
              </a:solidFill>
              <a:prstDash val="solid"/>
            </a:ln>
          </c:spPr>
          <c:invertIfNegative val="0"/>
          <c:dLbls>
            <c:numFmt formatCode="#,##0" sourceLinked="0"/>
            <c:spPr>
              <a:noFill/>
              <a:ln w="25257">
                <a:noFill/>
              </a:ln>
            </c:spPr>
            <c:txPr>
              <a:bodyPr/>
              <a:lstStyle/>
              <a:p>
                <a:pPr>
                  <a:defRPr sz="1800" b="1" i="0" u="none" strike="noStrike" baseline="0">
                    <a:solidFill>
                      <a:schemeClr val="tx1"/>
                    </a:solidFill>
                    <a:latin typeface="+mj-lt"/>
                    <a:ea typeface="Calibri"/>
                    <a:cs typeface="Calibri"/>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Sheet1!$B$5:$D$5</c:f>
              <c:numCache>
                <c:formatCode>General</c:formatCode>
                <c:ptCount val="3"/>
                <c:pt idx="0">
                  <c:v>47.5</c:v>
                </c:pt>
                <c:pt idx="1">
                  <c:v>42.5</c:v>
                </c:pt>
                <c:pt idx="2">
                  <c:v>66.7</c:v>
                </c:pt>
              </c:numCache>
            </c:numRef>
          </c:val>
          <c:extLst xmlns:c16r2="http://schemas.microsoft.com/office/drawing/2015/06/chart">
            <c:ext xmlns:c16="http://schemas.microsoft.com/office/drawing/2014/chart" uri="{C3380CC4-5D6E-409C-BE32-E72D297353CC}">
              <c16:uniqueId val="{00000003-26E5-4B38-9ECC-8CBAC1C615FD}"/>
            </c:ext>
          </c:extLst>
        </c:ser>
        <c:ser>
          <c:idx val="3"/>
          <c:order val="4"/>
          <c:tx>
            <c:strRef>
              <c:f>Sheet1!$A$6</c:f>
              <c:strCache>
                <c:ptCount val="1"/>
                <c:pt idx="0">
                  <c:v>Veoma Dobro</c:v>
                </c:pt>
              </c:strCache>
            </c:strRef>
          </c:tx>
          <c:spPr>
            <a:solidFill>
              <a:srgbClr val="74AA50"/>
            </a:solidFill>
            <a:ln w="12628">
              <a:solidFill>
                <a:srgbClr val="FFFFFF"/>
              </a:solidFill>
              <a:prstDash val="solid"/>
            </a:ln>
          </c:spPr>
          <c:invertIfNegative val="0"/>
          <c:dLbls>
            <c:dLbl>
              <c:idx val="2"/>
              <c:numFmt formatCode="#,##0" sourceLinked="0"/>
              <c:spPr>
                <a:noFill/>
                <a:ln w="25257">
                  <a:noFill/>
                </a:ln>
              </c:spPr>
              <c:txPr>
                <a:bodyPr/>
                <a:lstStyle/>
                <a:p>
                  <a:pPr>
                    <a:defRPr sz="1800" b="1" i="0" u="none" strike="noStrike" baseline="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dLbl>
            <c:numFmt formatCode="#,##0" sourceLinked="0"/>
            <c:spPr>
              <a:noFill/>
              <a:ln w="25257">
                <a:noFill/>
              </a:ln>
            </c:spPr>
            <c:txPr>
              <a:bodyPr/>
              <a:lstStyle/>
              <a:p>
                <a:pPr>
                  <a:defRPr sz="1800" b="1" i="0" u="none" strike="noStrike" baseline="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Sheet1!$B$6:$D$6</c:f>
              <c:numCache>
                <c:formatCode>General</c:formatCode>
                <c:ptCount val="3"/>
                <c:pt idx="0">
                  <c:v>2.4</c:v>
                </c:pt>
                <c:pt idx="2">
                  <c:v>17.8</c:v>
                </c:pt>
              </c:numCache>
            </c:numRef>
          </c:val>
          <c:extLst xmlns:c16r2="http://schemas.microsoft.com/office/drawing/2015/06/chart">
            <c:ext xmlns:c16="http://schemas.microsoft.com/office/drawing/2014/chart" uri="{C3380CC4-5D6E-409C-BE32-E72D297353CC}">
              <c16:uniqueId val="{00000004-26E5-4B38-9ECC-8CBAC1C615FD}"/>
            </c:ext>
          </c:extLst>
        </c:ser>
        <c:ser>
          <c:idx val="5"/>
          <c:order val="5"/>
          <c:tx>
            <c:strRef>
              <c:f>Sheet1!$A$7</c:f>
              <c:strCache>
                <c:ptCount val="1"/>
                <c:pt idx="0">
                  <c:v>Top 2 Box</c:v>
                </c:pt>
              </c:strCache>
            </c:strRef>
          </c:tx>
          <c:spPr>
            <a:noFill/>
            <a:ln w="25257">
              <a:noFill/>
            </a:ln>
          </c:spPr>
          <c:invertIfNegative val="0"/>
          <c:dLbls>
            <c:numFmt formatCode="#,##0" sourceLinked="0"/>
            <c:spPr>
              <a:noFill/>
              <a:ln w="25257">
                <a:noFill/>
              </a:ln>
            </c:spPr>
            <c:txPr>
              <a:bodyPr/>
              <a:lstStyle/>
              <a:p>
                <a:pPr>
                  <a:defRPr sz="1800" b="1" i="0" u="none" strike="noStrike" baseline="0">
                    <a:solidFill>
                      <a:srgbClr val="74AA50"/>
                    </a:solidFill>
                    <a:latin typeface="+mj-lt"/>
                    <a:ea typeface="Calibri"/>
                    <a:cs typeface="Calibri"/>
                  </a:defRPr>
                </a:pPr>
                <a:endParaRPr lang="sr-Latn-R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Sheet1!$B$7:$D$7</c:f>
              <c:numCache>
                <c:formatCode>General</c:formatCode>
                <c:ptCount val="3"/>
                <c:pt idx="0">
                  <c:v>49.9</c:v>
                </c:pt>
                <c:pt idx="1">
                  <c:v>42.5</c:v>
                </c:pt>
                <c:pt idx="2">
                  <c:v>84.4</c:v>
                </c:pt>
              </c:numCache>
            </c:numRef>
          </c:val>
          <c:extLst xmlns:c16r2="http://schemas.microsoft.com/office/drawing/2015/06/chart">
            <c:ext xmlns:c16="http://schemas.microsoft.com/office/drawing/2014/chart" uri="{C3380CC4-5D6E-409C-BE32-E72D297353CC}">
              <c16:uniqueId val="{00000005-26E5-4B38-9ECC-8CBAC1C615FD}"/>
            </c:ext>
          </c:extLst>
        </c:ser>
        <c:dLbls>
          <c:showLegendKey val="0"/>
          <c:showVal val="0"/>
          <c:showCatName val="0"/>
          <c:showSerName val="0"/>
          <c:showPercent val="0"/>
          <c:showBubbleSize val="0"/>
        </c:dLbls>
        <c:gapWidth val="37"/>
        <c:overlap val="100"/>
        <c:axId val="177106944"/>
        <c:axId val="177108480"/>
      </c:barChart>
      <c:catAx>
        <c:axId val="177106944"/>
        <c:scaling>
          <c:orientation val="minMax"/>
        </c:scaling>
        <c:delete val="0"/>
        <c:axPos val="b"/>
        <c:numFmt formatCode="General" sourceLinked="1"/>
        <c:majorTickMark val="none"/>
        <c:minorTickMark val="none"/>
        <c:tickLblPos val="none"/>
        <c:spPr>
          <a:ln w="25400">
            <a:solidFill>
              <a:schemeClr val="bg1">
                <a:lumMod val="75000"/>
              </a:schemeClr>
            </a:solidFill>
            <a:prstDash val="solid"/>
          </a:ln>
        </c:spPr>
        <c:crossAx val="177108480"/>
        <c:crossesAt val="0"/>
        <c:auto val="1"/>
        <c:lblAlgn val="ctr"/>
        <c:lblOffset val="100"/>
        <c:tickLblSkip val="1"/>
        <c:tickMarkSkip val="1"/>
        <c:noMultiLvlLbl val="0"/>
      </c:catAx>
      <c:valAx>
        <c:axId val="177108480"/>
        <c:scaling>
          <c:orientation val="minMax"/>
          <c:max val="85"/>
          <c:min val="-70"/>
        </c:scaling>
        <c:delete val="1"/>
        <c:axPos val="l"/>
        <c:numFmt formatCode="General" sourceLinked="1"/>
        <c:majorTickMark val="out"/>
        <c:minorTickMark val="none"/>
        <c:tickLblPos val="nextTo"/>
        <c:crossAx val="177106944"/>
        <c:crosses val="autoZero"/>
        <c:crossBetween val="between"/>
        <c:majorUnit val="10"/>
        <c:minorUnit val="5"/>
      </c:valAx>
      <c:spPr>
        <a:noFill/>
        <a:ln w="25257">
          <a:noFill/>
        </a:ln>
      </c:spPr>
    </c:plotArea>
    <c:plotVisOnly val="1"/>
    <c:dispBlanksAs val="gap"/>
    <c:showDLblsOverMax val="0"/>
  </c:chart>
  <c:spPr>
    <a:noFill/>
    <a:ln>
      <a:noFill/>
    </a:ln>
  </c:spPr>
  <c:txPr>
    <a:bodyPr/>
    <a:lstStyle/>
    <a:p>
      <a:pPr>
        <a:defRPr sz="1392" b="1" i="0" u="none" strike="noStrike" baseline="0">
          <a:solidFill>
            <a:schemeClr val="tx1"/>
          </a:solidFill>
          <a:latin typeface="Calibri"/>
          <a:ea typeface="Calibri"/>
          <a:cs typeface="Calibri"/>
        </a:defRPr>
      </a:pPr>
      <a:endParaRPr lang="sr-Latn-R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clustered"/>
        <c:varyColors val="0"/>
        <c:ser>
          <c:idx val="1"/>
          <c:order val="1"/>
          <c:tx>
            <c:strRef>
              <c:f>Sheet1!$A$3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0.1</c:v>
                </c:pt>
              </c:numCache>
            </c:numRef>
          </c:val>
          <c:extLst xmlns:c16r2="http://schemas.microsoft.com/office/drawing/2015/06/chart">
            <c:ext xmlns:c16="http://schemas.microsoft.com/office/drawing/2014/chart" uri="{C3380CC4-5D6E-409C-BE32-E72D297353CC}">
              <c16:uniqueId val="{00000000-F41B-4D10-8788-741DCDCC5B7F}"/>
            </c:ext>
          </c:extLst>
        </c:ser>
        <c:ser>
          <c:idx val="2"/>
          <c:order val="2"/>
          <c:tx>
            <c:strRef>
              <c:f>Sheet1!$A$4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0.1</c:v>
                </c:pt>
              </c:numCache>
            </c:numRef>
          </c:val>
          <c:extLst xmlns:c16r2="http://schemas.microsoft.com/office/drawing/2015/06/chart">
            <c:ext xmlns:c16="http://schemas.microsoft.com/office/drawing/2014/chart" uri="{C3380CC4-5D6E-409C-BE32-E72D297353CC}">
              <c16:uniqueId val="{00000001-F41B-4D10-8788-741DCDCC5B7F}"/>
            </c:ext>
          </c:extLst>
        </c:ser>
        <c:ser>
          <c:idx val="3"/>
          <c:order val="3"/>
          <c:tx>
            <c:strRef>
              <c:f>Sheet1!$A$5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0.1</c:v>
                </c:pt>
              </c:numCache>
            </c:numRef>
          </c:val>
          <c:extLst xmlns:c16r2="http://schemas.microsoft.com/office/drawing/2015/06/chart">
            <c:ext xmlns:c16="http://schemas.microsoft.com/office/drawing/2014/chart" uri="{C3380CC4-5D6E-409C-BE32-E72D297353CC}">
              <c16:uniqueId val="{00000002-F41B-4D10-8788-741DCDCC5B7F}"/>
            </c:ext>
          </c:extLst>
        </c:ser>
        <c:ser>
          <c:idx val="4"/>
          <c:order val="4"/>
          <c:tx>
            <c:strRef>
              <c:f>Sheet1!$A$6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0.1</c:v>
                </c:pt>
              </c:numCache>
            </c:numRef>
          </c:val>
          <c:extLst xmlns:c16r2="http://schemas.microsoft.com/office/drawing/2015/06/chart">
            <c:ext xmlns:c16="http://schemas.microsoft.com/office/drawing/2014/chart" uri="{C3380CC4-5D6E-409C-BE32-E72D297353CC}">
              <c16:uniqueId val="{00000003-F41B-4D10-8788-741DCDCC5B7F}"/>
            </c:ext>
          </c:extLst>
        </c:ser>
        <c:ser>
          <c:idx val="5"/>
          <c:order val="5"/>
          <c:tx>
            <c:strRef>
              <c:f>Sheet1!$A$7</c:f>
              <c:strCache>
                <c:ptCount val="1"/>
                <c:pt idx="0">
                  <c:v>Value 6</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0.1</c:v>
                </c:pt>
              </c:numCache>
            </c:numRef>
          </c:val>
          <c:extLst xmlns:c16r2="http://schemas.microsoft.com/office/drawing/2015/06/chart">
            <c:ext xmlns:c16="http://schemas.microsoft.com/office/drawing/2014/chart" uri="{C3380CC4-5D6E-409C-BE32-E72D297353CC}">
              <c16:uniqueId val="{00000004-F41B-4D10-8788-741DCDCC5B7F}"/>
            </c:ext>
          </c:extLst>
        </c:ser>
        <c:ser>
          <c:idx val="6"/>
          <c:order val="6"/>
          <c:tx>
            <c:strRef>
              <c:f>Sheet1!$A$8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2.5000000000000022E-2</c:v>
                </c:pt>
              </c:numCache>
            </c:numRef>
          </c:val>
          <c:extLst xmlns:c16r2="http://schemas.microsoft.com/office/drawing/2015/06/chart">
            <c:ext xmlns:c16="http://schemas.microsoft.com/office/drawing/2014/chart" uri="{C3380CC4-5D6E-409C-BE32-E72D297353CC}">
              <c16:uniqueId val="{00000005-F41B-4D10-8788-741DCDCC5B7F}"/>
            </c:ext>
          </c:extLst>
        </c:ser>
        <c:ser>
          <c:idx val="7"/>
          <c:order val="7"/>
          <c:tx>
            <c:strRef>
              <c:f>Sheet1!$A$9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06-F41B-4D10-8788-741DCDCC5B7F}"/>
            </c:ext>
          </c:extLst>
        </c:ser>
        <c:ser>
          <c:idx val="8"/>
          <c:order val="8"/>
          <c:tx>
            <c:strRef>
              <c:f>Sheet1!$A$10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07-F41B-4D10-8788-741DCDCC5B7F}"/>
            </c:ext>
          </c:extLst>
        </c:ser>
        <c:ser>
          <c:idx val="9"/>
          <c:order val="9"/>
          <c:tx>
            <c:strRef>
              <c:f>Sheet1!$A$11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08-F41B-4D10-8788-741DCDCC5B7F}"/>
            </c:ext>
          </c:extLst>
        </c:ser>
        <c:ser>
          <c:idx val="0"/>
          <c:order val="0"/>
          <c:tx>
            <c:strRef>
              <c:f>Sheet1!$A$2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0.1</c:v>
                </c:pt>
              </c:numCache>
            </c:numRef>
          </c:val>
          <c:extLst xmlns:c16r2="http://schemas.microsoft.com/office/drawing/2015/06/chart">
            <c:ext xmlns:c16="http://schemas.microsoft.com/office/drawing/2014/chart" uri="{C3380CC4-5D6E-409C-BE32-E72D297353CC}">
              <c16:uniqueId val="{00000009-F41B-4D10-8788-741DCDCC5B7F}"/>
            </c:ext>
          </c:extLst>
        </c:ser>
        <c:dLbls>
          <c:showLegendKey val="0"/>
          <c:showVal val="0"/>
          <c:showCatName val="0"/>
          <c:showSerName val="0"/>
          <c:showPercent val="0"/>
          <c:showBubbleSize val="0"/>
        </c:dLbls>
        <c:gapWidth val="0"/>
        <c:overlap val="100"/>
        <c:axId val="184330112"/>
        <c:axId val="184331648"/>
      </c:barChart>
      <c:barChart>
        <c:barDir val="bar"/>
        <c:grouping val="clustered"/>
        <c:varyColors val="0"/>
        <c:ser>
          <c:idx val="10"/>
          <c:order val="10"/>
          <c:tx>
            <c:strRef>
              <c:f>Sheet1!$A$12</c:f>
              <c:strCache>
                <c:ptCount val="1"/>
                <c:pt idx="0">
                  <c:v>Value 1</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Sheet1!$B$12:$K$12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0A-F41B-4D10-8788-741DCDCC5B7F}"/>
            </c:ext>
          </c:extLst>
        </c:ser>
        <c:ser>
          <c:idx val="11"/>
          <c:order val="11"/>
          <c:tx>
            <c:strRef>
              <c:f>Sheet1!$A$13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Sheet1!$B$13:$K$13</c:f>
              <c:numCache>
                <c:formatCode>0%</c:formatCode>
                <c:ptCount val="10"/>
                <c:pt idx="1">
                  <c:v>0</c:v>
                </c:pt>
              </c:numCache>
            </c:numRef>
          </c:val>
          <c:extLst xmlns:c16r2="http://schemas.microsoft.com/office/drawing/2015/06/chart">
            <c:ext xmlns:c16="http://schemas.microsoft.com/office/drawing/2014/chart" uri="{C3380CC4-5D6E-409C-BE32-E72D297353CC}">
              <c16:uniqueId val="{0000000B-F41B-4D10-8788-741DCDCC5B7F}"/>
            </c:ext>
          </c:extLst>
        </c:ser>
        <c:ser>
          <c:idx val="12"/>
          <c:order val="12"/>
          <c:tx>
            <c:strRef>
              <c:f>Sheet1!$A$14</c:f>
              <c:strCache>
                <c:ptCount val="1"/>
                <c:pt idx="0">
                  <c:v>Value 3</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Sheet1!$B$14:$K$14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0C-F41B-4D10-8788-741DCDCC5B7F}"/>
            </c:ext>
          </c:extLst>
        </c:ser>
        <c:ser>
          <c:idx val="13"/>
          <c:order val="13"/>
          <c:tx>
            <c:strRef>
              <c:f>Sheet1!$A$15</c:f>
              <c:strCache>
                <c:ptCount val="1"/>
                <c:pt idx="0">
                  <c:v>Value 4</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Sheet1!$B$15:$K$15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0D-F41B-4D10-8788-741DCDCC5B7F}"/>
            </c:ext>
          </c:extLst>
        </c:ser>
        <c:ser>
          <c:idx val="14"/>
          <c:order val="14"/>
          <c:tx>
            <c:strRef>
              <c:f>Sheet1!$A$16</c:f>
              <c:strCache>
                <c:ptCount val="1"/>
                <c:pt idx="0">
                  <c:v>Value 5</c:v>
                </c:pt>
              </c:strCache>
            </c:strRef>
          </c:tx>
          <c:spPr>
            <a:solidFill>
              <a:srgbClr val="007681"/>
            </a:solidFill>
          </c:spPr>
          <c:invertIfNegative val="0"/>
          <c:dPt>
            <c:idx val="4"/>
            <c:invertIfNegative val="0"/>
            <c:bubble3D val="0"/>
            <c:extLst xmlns:c16r2="http://schemas.microsoft.com/office/drawing/2015/06/chart">
              <c:ext xmlns:c16="http://schemas.microsoft.com/office/drawing/2014/chart" uri="{C3380CC4-5D6E-409C-BE32-E72D297353CC}">
                <c16:uniqueId val="{0000000E-F41B-4D10-8788-741DCDCC5B7F}"/>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Sheet1!$B$16:$K$16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0F-F41B-4D10-8788-741DCDCC5B7F}"/>
            </c:ext>
          </c:extLst>
        </c:ser>
        <c:ser>
          <c:idx val="15"/>
          <c:order val="15"/>
          <c:tx>
            <c:strRef>
              <c:f>Sheet1!$A$17</c:f>
              <c:strCache>
                <c:ptCount val="1"/>
                <c:pt idx="0">
                  <c:v>Value 6</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Sheet1!$B$17:$K$17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10-F41B-4D10-8788-741DCDCC5B7F}"/>
            </c:ext>
          </c:extLst>
        </c:ser>
        <c:ser>
          <c:idx val="16"/>
          <c:order val="16"/>
          <c:tx>
            <c:strRef>
              <c:f>Sheet1!$A$18</c:f>
              <c:strCache>
                <c:ptCount val="1"/>
                <c:pt idx="0">
                  <c:v>Value 7</c:v>
                </c:pt>
              </c:strCache>
            </c:strRef>
          </c:tx>
          <c:spPr>
            <a:solidFill>
              <a:srgbClr val="007681"/>
            </a:solidFill>
          </c:spPr>
          <c:invertIfNegative val="0"/>
          <c:dPt>
            <c:idx val="6"/>
            <c:invertIfNegative val="0"/>
            <c:bubble3D val="0"/>
            <c:extLst xmlns:c16r2="http://schemas.microsoft.com/office/drawing/2015/06/chart">
              <c:ext xmlns:c16="http://schemas.microsoft.com/office/drawing/2014/chart" uri="{C3380CC4-5D6E-409C-BE32-E72D297353CC}">
                <c16:uniqueId val="{00000011-F41B-4D10-8788-741DCDCC5B7F}"/>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Sheet1!$B$18:$K$18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12-F41B-4D10-8788-741DCDCC5B7F}"/>
            </c:ext>
          </c:extLst>
        </c:ser>
        <c:ser>
          <c:idx val="17"/>
          <c:order val="17"/>
          <c:tx>
            <c:strRef>
              <c:f>Sheet1!$A$19</c:f>
              <c:strCache>
                <c:ptCount val="1"/>
                <c:pt idx="0">
                  <c:v>Value 8</c:v>
                </c:pt>
              </c:strCache>
            </c:strRef>
          </c:tx>
          <c:spPr>
            <a:solidFill>
              <a:srgbClr val="007681"/>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Sheet1!$B$19:$K$19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13-F41B-4D10-8788-741DCDCC5B7F}"/>
            </c:ext>
          </c:extLst>
        </c:ser>
        <c:ser>
          <c:idx val="18"/>
          <c:order val="18"/>
          <c:tx>
            <c:strRef>
              <c:f>Sheet1!$A$20</c:f>
              <c:strCache>
                <c:ptCount val="1"/>
                <c:pt idx="0">
                  <c:v>Value 9</c:v>
                </c:pt>
              </c:strCache>
            </c:strRef>
          </c:tx>
          <c:spPr>
            <a:solidFill>
              <a:srgbClr val="007681"/>
            </a:solidFill>
          </c:spPr>
          <c:invertIfNegative val="0"/>
          <c:dPt>
            <c:idx val="8"/>
            <c:invertIfNegative val="0"/>
            <c:bubble3D val="0"/>
            <c:extLst xmlns:c16r2="http://schemas.microsoft.com/office/drawing/2015/06/chart">
              <c:ext xmlns:c16="http://schemas.microsoft.com/office/drawing/2014/chart" uri="{C3380CC4-5D6E-409C-BE32-E72D297353CC}">
                <c16:uniqueId val="{00000014-F41B-4D10-8788-741DCDCC5B7F}"/>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Sheet1!$B$20:$K$20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15-F41B-4D10-8788-741DCDCC5B7F}"/>
            </c:ext>
          </c:extLst>
        </c:ser>
        <c:ser>
          <c:idx val="19"/>
          <c:order val="19"/>
          <c:tx>
            <c:strRef>
              <c:f>Sheet1!$A$21</c:f>
              <c:strCache>
                <c:ptCount val="1"/>
                <c:pt idx="0">
                  <c:v>Value 10</c:v>
                </c:pt>
              </c:strCache>
            </c:strRef>
          </c:tx>
          <c:spPr>
            <a:solidFill>
              <a:srgbClr val="007681"/>
            </a:solidFill>
          </c:spPr>
          <c:invertIfNegative val="0"/>
          <c:dPt>
            <c:idx val="9"/>
            <c:invertIfNegative val="0"/>
            <c:bubble3D val="0"/>
            <c:extLst xmlns:c16r2="http://schemas.microsoft.com/office/drawing/2015/06/chart">
              <c:ext xmlns:c16="http://schemas.microsoft.com/office/drawing/2014/chart" uri="{C3380CC4-5D6E-409C-BE32-E72D297353CC}">
                <c16:uniqueId val="{00000016-F41B-4D10-8788-741DCDCC5B7F}"/>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Sheet1!$B$21:$K$21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17-F41B-4D10-8788-741DCDCC5B7F}"/>
            </c:ext>
          </c:extLst>
        </c:ser>
        <c:ser>
          <c:idx val="20"/>
          <c:order val="20"/>
          <c:tx>
            <c:strRef>
              <c:f>Sheet1!$A$22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Sheet1!$B$22:$K$22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18-F41B-4D10-8788-741DCDCC5B7F}"/>
            </c:ext>
          </c:extLst>
        </c:ser>
        <c:ser>
          <c:idx val="21"/>
          <c:order val="21"/>
          <c:tx>
            <c:strRef>
              <c:f>Sheet1!$A$23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Sheet1!$B$23:$K$23</c:f>
              <c:numCache>
                <c:formatCode>0%</c:formatCode>
                <c:ptCount val="10"/>
                <c:pt idx="1">
                  <c:v>0</c:v>
                </c:pt>
              </c:numCache>
            </c:numRef>
          </c:val>
          <c:extLst xmlns:c16r2="http://schemas.microsoft.com/office/drawing/2015/06/chart">
            <c:ext xmlns:c16="http://schemas.microsoft.com/office/drawing/2014/chart" uri="{C3380CC4-5D6E-409C-BE32-E72D297353CC}">
              <c16:uniqueId val="{00000019-F41B-4D10-8788-741DCDCC5B7F}"/>
            </c:ext>
          </c:extLst>
        </c:ser>
        <c:ser>
          <c:idx val="22"/>
          <c:order val="22"/>
          <c:tx>
            <c:strRef>
              <c:f>Sheet1!$A$24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Sheet1!$B$24:$K$24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1A-F41B-4D10-8788-741DCDCC5B7F}"/>
            </c:ext>
          </c:extLst>
        </c:ser>
        <c:ser>
          <c:idx val="23"/>
          <c:order val="23"/>
          <c:tx>
            <c:strRef>
              <c:f>Sheet1!$A$25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Sheet1!$B$25:$K$25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1B-F41B-4D10-8788-741DCDCC5B7F}"/>
            </c:ext>
          </c:extLst>
        </c:ser>
        <c:ser>
          <c:idx val="24"/>
          <c:order val="24"/>
          <c:tx>
            <c:strRef>
              <c:f>Sheet1!$A$26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Sheet1!$B$26:$K$26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1C-F41B-4D10-8788-741DCDCC5B7F}"/>
            </c:ext>
          </c:extLst>
        </c:ser>
        <c:ser>
          <c:idx val="25"/>
          <c:order val="25"/>
          <c:tx>
            <c:strRef>
              <c:f>Sheet1!$A$27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Sheet1!$B$27:$K$27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1D-F41B-4D10-8788-741DCDCC5B7F}"/>
            </c:ext>
          </c:extLst>
        </c:ser>
        <c:ser>
          <c:idx val="26"/>
          <c:order val="26"/>
          <c:tx>
            <c:strRef>
              <c:f>Sheet1!$A$28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Sheet1!$B$28:$K$28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1E-F41B-4D10-8788-741DCDCC5B7F}"/>
            </c:ext>
          </c:extLst>
        </c:ser>
        <c:ser>
          <c:idx val="27"/>
          <c:order val="27"/>
          <c:tx>
            <c:strRef>
              <c:f>Sheet1!$A$29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Sheet1!$B$29:$K$29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1F-F41B-4D10-8788-741DCDCC5B7F}"/>
            </c:ext>
          </c:extLst>
        </c:ser>
        <c:ser>
          <c:idx val="28"/>
          <c:order val="28"/>
          <c:tx>
            <c:strRef>
              <c:f>Sheet1!$A$30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Sheet1!$B$30:$K$30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20-F41B-4D10-8788-741DCDCC5B7F}"/>
            </c:ext>
          </c:extLst>
        </c:ser>
        <c:ser>
          <c:idx val="29"/>
          <c:order val="29"/>
          <c:tx>
            <c:strRef>
              <c:f>Sheet1!$A$31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Sheet1!$B$31:$K$31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21-F41B-4D10-8788-741DCDCC5B7F}"/>
            </c:ext>
          </c:extLst>
        </c:ser>
        <c:ser>
          <c:idx val="30"/>
          <c:order val="30"/>
          <c:tx>
            <c:strRef>
              <c:f>Sheet1!$A$32</c:f>
              <c:strCache>
                <c:ptCount val="1"/>
                <c:pt idx="0">
                  <c:v>Value 1</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Sheet1!$B$32:$K$32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22-F41B-4D10-8788-741DCDCC5B7F}"/>
            </c:ext>
          </c:extLst>
        </c:ser>
        <c:ser>
          <c:idx val="31"/>
          <c:order val="31"/>
          <c:tx>
            <c:strRef>
              <c:f>Sheet1!$A$33</c:f>
              <c:strCache>
                <c:ptCount val="1"/>
                <c:pt idx="0">
                  <c:v>Value 2</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Sheet1!$B$33:$K$33</c:f>
              <c:numCache>
                <c:formatCode>0%</c:formatCode>
                <c:ptCount val="10"/>
                <c:pt idx="1">
                  <c:v>0</c:v>
                </c:pt>
              </c:numCache>
            </c:numRef>
          </c:val>
          <c:extLst xmlns:c16r2="http://schemas.microsoft.com/office/drawing/2015/06/chart">
            <c:ext xmlns:c16="http://schemas.microsoft.com/office/drawing/2014/chart" uri="{C3380CC4-5D6E-409C-BE32-E72D297353CC}">
              <c16:uniqueId val="{00000023-F41B-4D10-8788-741DCDCC5B7F}"/>
            </c:ext>
          </c:extLst>
        </c:ser>
        <c:ser>
          <c:idx val="32"/>
          <c:order val="32"/>
          <c:tx>
            <c:strRef>
              <c:f>Sheet1!$A$34</c:f>
              <c:strCache>
                <c:ptCount val="1"/>
                <c:pt idx="0">
                  <c:v>Value 3</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Sheet1!$B$34:$K$34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24-F41B-4D10-8788-741DCDCC5B7F}"/>
            </c:ext>
          </c:extLst>
        </c:ser>
        <c:ser>
          <c:idx val="33"/>
          <c:order val="33"/>
          <c:tx>
            <c:strRef>
              <c:f>Sheet1!$A$35</c:f>
              <c:strCache>
                <c:ptCount val="1"/>
                <c:pt idx="0">
                  <c:v>Value 4</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Sheet1!$B$35:$K$35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25-F41B-4D10-8788-741DCDCC5B7F}"/>
            </c:ext>
          </c:extLst>
        </c:ser>
        <c:ser>
          <c:idx val="34"/>
          <c:order val="34"/>
          <c:tx>
            <c:strRef>
              <c:f>Sheet1!$A$36</c:f>
              <c:strCache>
                <c:ptCount val="1"/>
                <c:pt idx="0">
                  <c:v>Value 5</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Sheet1!$B$36:$K$36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26-F41B-4D10-8788-741DCDCC5B7F}"/>
            </c:ext>
          </c:extLst>
        </c:ser>
        <c:ser>
          <c:idx val="35"/>
          <c:order val="35"/>
          <c:tx>
            <c:strRef>
              <c:f>Sheet1!$A$37</c:f>
              <c:strCache>
                <c:ptCount val="1"/>
                <c:pt idx="0">
                  <c:v>Value 6</c:v>
                </c:pt>
              </c:strCache>
            </c:strRef>
          </c:tx>
          <c:spPr>
            <a:solidFill>
              <a:srgbClr val="C8C9C7"/>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Sheet1!$B$37:$K$37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27-F41B-4D10-8788-741DCDCC5B7F}"/>
            </c:ext>
          </c:extLst>
        </c:ser>
        <c:ser>
          <c:idx val="36"/>
          <c:order val="36"/>
          <c:tx>
            <c:strRef>
              <c:f>Sheet1!$A$38</c:f>
              <c:strCache>
                <c:ptCount val="1"/>
                <c:pt idx="0">
                  <c:v>Value 7</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Sheet1!$B$38:$K$38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28-F41B-4D10-8788-741DCDCC5B7F}"/>
            </c:ext>
          </c:extLst>
        </c:ser>
        <c:ser>
          <c:idx val="37"/>
          <c:order val="37"/>
          <c:tx>
            <c:strRef>
              <c:f>Sheet1!$A$39</c:f>
              <c:strCache>
                <c:ptCount val="1"/>
                <c:pt idx="0">
                  <c:v>Value 8</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Sheet1!$B$39:$K$39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29-F41B-4D10-8788-741DCDCC5B7F}"/>
            </c:ext>
          </c:extLst>
        </c:ser>
        <c:ser>
          <c:idx val="38"/>
          <c:order val="38"/>
          <c:tx>
            <c:strRef>
              <c:f>Sheet1!$A$40</c:f>
              <c:strCache>
                <c:ptCount val="1"/>
                <c:pt idx="0">
                  <c:v>Value 9</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Sheet1!$B$40:$K$40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2A-F41B-4D10-8788-741DCDCC5B7F}"/>
            </c:ext>
          </c:extLst>
        </c:ser>
        <c:ser>
          <c:idx val="39"/>
          <c:order val="39"/>
          <c:tx>
            <c:strRef>
              <c:f>Sheet1!$A$41</c:f>
              <c:strCache>
                <c:ptCount val="1"/>
                <c:pt idx="0">
                  <c:v>Value 10</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Sheet1!$B$41:$K$41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2B-F41B-4D10-8788-741DCDCC5B7F}"/>
            </c:ext>
          </c:extLst>
        </c:ser>
        <c:ser>
          <c:idx val="40"/>
          <c:order val="40"/>
          <c:tx>
            <c:strRef>
              <c:f>Sheet1!$A$42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Sheet1!$B$42:$K$42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2C-F41B-4D10-8788-741DCDCC5B7F}"/>
            </c:ext>
          </c:extLst>
        </c:ser>
        <c:ser>
          <c:idx val="41"/>
          <c:order val="41"/>
          <c:tx>
            <c:strRef>
              <c:f>Sheet1!$A$43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Sheet1!$B$43:$K$43</c:f>
              <c:numCache>
                <c:formatCode>0%</c:formatCode>
                <c:ptCount val="10"/>
                <c:pt idx="1">
                  <c:v>0</c:v>
                </c:pt>
              </c:numCache>
            </c:numRef>
          </c:val>
          <c:extLst xmlns:c16r2="http://schemas.microsoft.com/office/drawing/2015/06/chart">
            <c:ext xmlns:c16="http://schemas.microsoft.com/office/drawing/2014/chart" uri="{C3380CC4-5D6E-409C-BE32-E72D297353CC}">
              <c16:uniqueId val="{0000002D-F41B-4D10-8788-741DCDCC5B7F}"/>
            </c:ext>
          </c:extLst>
        </c:ser>
        <c:ser>
          <c:idx val="42"/>
          <c:order val="42"/>
          <c:tx>
            <c:strRef>
              <c:f>Sheet1!$A$44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Sheet1!$B$44:$K$44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2E-F41B-4D10-8788-741DCDCC5B7F}"/>
            </c:ext>
          </c:extLst>
        </c:ser>
        <c:ser>
          <c:idx val="43"/>
          <c:order val="43"/>
          <c:tx>
            <c:strRef>
              <c:f>Sheet1!$A$45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Sheet1!$B$45:$K$45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2F-F41B-4D10-8788-741DCDCC5B7F}"/>
            </c:ext>
          </c:extLst>
        </c:ser>
        <c:ser>
          <c:idx val="44"/>
          <c:order val="44"/>
          <c:tx>
            <c:strRef>
              <c:f>Sheet1!$A$46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Sheet1!$B$46:$K$46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30-F41B-4D10-8788-741DCDCC5B7F}"/>
            </c:ext>
          </c:extLst>
        </c:ser>
        <c:ser>
          <c:idx val="45"/>
          <c:order val="45"/>
          <c:tx>
            <c:strRef>
              <c:f>Sheet1!$A$47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Sheet1!$B$47:$K$47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31-F41B-4D10-8788-741DCDCC5B7F}"/>
            </c:ext>
          </c:extLst>
        </c:ser>
        <c:ser>
          <c:idx val="46"/>
          <c:order val="46"/>
          <c:tx>
            <c:strRef>
              <c:f>Sheet1!$A$48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Sheet1!$B$48:$K$48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32-F41B-4D10-8788-741DCDCC5B7F}"/>
            </c:ext>
          </c:extLst>
        </c:ser>
        <c:ser>
          <c:idx val="47"/>
          <c:order val="47"/>
          <c:tx>
            <c:strRef>
              <c:f>Sheet1!$A$49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Sheet1!$B$49:$K$49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33-F41B-4D10-8788-741DCDCC5B7F}"/>
            </c:ext>
          </c:extLst>
        </c:ser>
        <c:ser>
          <c:idx val="48"/>
          <c:order val="48"/>
          <c:tx>
            <c:strRef>
              <c:f>Sheet1!$A$50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Sheet1!$B$50:$K$50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34-F41B-4D10-8788-741DCDCC5B7F}"/>
            </c:ext>
          </c:extLst>
        </c:ser>
        <c:ser>
          <c:idx val="49"/>
          <c:order val="49"/>
          <c:tx>
            <c:strRef>
              <c:f>Sheet1!$A$51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Sheet1!$B$51:$K$51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35-F41B-4D10-8788-741DCDCC5B7F}"/>
            </c:ext>
          </c:extLst>
        </c:ser>
        <c:ser>
          <c:idx val="50"/>
          <c:order val="50"/>
          <c:tx>
            <c:strRef>
              <c:f>Sheet1!$A$52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Sheet1!$B$52:$K$52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36-F41B-4D10-8788-741DCDCC5B7F}"/>
            </c:ext>
          </c:extLst>
        </c:ser>
        <c:ser>
          <c:idx val="51"/>
          <c:order val="51"/>
          <c:tx>
            <c:strRef>
              <c:f>Sheet1!$A$53</c:f>
              <c:strCache>
                <c:ptCount val="1"/>
                <c:pt idx="0">
                  <c:v>Value 2</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Sheet1!$B$53:$K$53</c:f>
              <c:numCache>
                <c:formatCode>0%</c:formatCode>
                <c:ptCount val="10"/>
                <c:pt idx="1">
                  <c:v>0</c:v>
                </c:pt>
              </c:numCache>
            </c:numRef>
          </c:val>
          <c:extLst xmlns:c16r2="http://schemas.microsoft.com/office/drawing/2015/06/chart">
            <c:ext xmlns:c16="http://schemas.microsoft.com/office/drawing/2014/chart" uri="{C3380CC4-5D6E-409C-BE32-E72D297353CC}">
              <c16:uniqueId val="{00000037-F41B-4D10-8788-741DCDCC5B7F}"/>
            </c:ext>
          </c:extLst>
        </c:ser>
        <c:ser>
          <c:idx val="52"/>
          <c:order val="52"/>
          <c:tx>
            <c:strRef>
              <c:f>Sheet1!$A$54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Sheet1!$B$54:$K$54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38-F41B-4D10-8788-741DCDCC5B7F}"/>
            </c:ext>
          </c:extLst>
        </c:ser>
        <c:ser>
          <c:idx val="53"/>
          <c:order val="53"/>
          <c:tx>
            <c:strRef>
              <c:f>Sheet1!$A$55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Sheet1!$B$55:$K$55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39-F41B-4D10-8788-741DCDCC5B7F}"/>
            </c:ext>
          </c:extLst>
        </c:ser>
        <c:ser>
          <c:idx val="54"/>
          <c:order val="54"/>
          <c:tx>
            <c:strRef>
              <c:f>Sheet1!$A$56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Sheet1!$B$56:$K$56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3A-F41B-4D10-8788-741DCDCC5B7F}"/>
            </c:ext>
          </c:extLst>
        </c:ser>
        <c:ser>
          <c:idx val="55"/>
          <c:order val="55"/>
          <c:tx>
            <c:strRef>
              <c:f>Sheet1!$A$57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Sheet1!$B$57:$K$57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3B-F41B-4D10-8788-741DCDCC5B7F}"/>
            </c:ext>
          </c:extLst>
        </c:ser>
        <c:ser>
          <c:idx val="56"/>
          <c:order val="56"/>
          <c:tx>
            <c:strRef>
              <c:f>Sheet1!$A$58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Sheet1!$B$58:$K$58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3C-F41B-4D10-8788-741DCDCC5B7F}"/>
            </c:ext>
          </c:extLst>
        </c:ser>
        <c:ser>
          <c:idx val="57"/>
          <c:order val="57"/>
          <c:tx>
            <c:strRef>
              <c:f>Sheet1!$A$59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Sheet1!$B$59:$K$59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3D-F41B-4D10-8788-741DCDCC5B7F}"/>
            </c:ext>
          </c:extLst>
        </c:ser>
        <c:ser>
          <c:idx val="58"/>
          <c:order val="58"/>
          <c:tx>
            <c:strRef>
              <c:f>Sheet1!$A$60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Sheet1!$B$60:$K$60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3E-F41B-4D10-8788-741DCDCC5B7F}"/>
            </c:ext>
          </c:extLst>
        </c:ser>
        <c:ser>
          <c:idx val="59"/>
          <c:order val="59"/>
          <c:tx>
            <c:strRef>
              <c:f>Sheet1!$A$61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Sheet1!$B$61:$K$61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3F-F41B-4D10-8788-741DCDCC5B7F}"/>
            </c:ext>
          </c:extLst>
        </c:ser>
        <c:dLbls>
          <c:showLegendKey val="0"/>
          <c:showVal val="0"/>
          <c:showCatName val="0"/>
          <c:showSerName val="0"/>
          <c:showPercent val="0"/>
          <c:showBubbleSize val="0"/>
        </c:dLbls>
        <c:gapWidth val="0"/>
        <c:overlap val="100"/>
        <c:axId val="184343168"/>
        <c:axId val="184341632"/>
      </c:barChart>
      <c:catAx>
        <c:axId val="184330112"/>
        <c:scaling>
          <c:orientation val="minMax"/>
        </c:scaling>
        <c:delete val="1"/>
        <c:axPos val="l"/>
        <c:numFmt formatCode="General" sourceLinked="0"/>
        <c:majorTickMark val="out"/>
        <c:minorTickMark val="none"/>
        <c:tickLblPos val="nextTo"/>
        <c:crossAx val="184331648"/>
        <c:crosses val="autoZero"/>
        <c:auto val="1"/>
        <c:lblAlgn val="ctr"/>
        <c:lblOffset val="100"/>
        <c:noMultiLvlLbl val="0"/>
      </c:catAx>
      <c:valAx>
        <c:axId val="184331648"/>
        <c:scaling>
          <c:orientation val="minMax"/>
          <c:max val="0.1"/>
          <c:min val="0"/>
        </c:scaling>
        <c:delete val="1"/>
        <c:axPos val="b"/>
        <c:numFmt formatCode="0%" sourceLinked="1"/>
        <c:majorTickMark val="out"/>
        <c:minorTickMark val="none"/>
        <c:tickLblPos val="nextTo"/>
        <c:crossAx val="184330112"/>
        <c:crosses val="autoZero"/>
        <c:crossBetween val="between"/>
      </c:valAx>
      <c:valAx>
        <c:axId val="184341632"/>
        <c:scaling>
          <c:orientation val="minMax"/>
          <c:max val="0.1"/>
          <c:min val="0"/>
        </c:scaling>
        <c:delete val="1"/>
        <c:axPos val="t"/>
        <c:numFmt formatCode="0%" sourceLinked="1"/>
        <c:majorTickMark val="out"/>
        <c:minorTickMark val="none"/>
        <c:tickLblPos val="nextTo"/>
        <c:crossAx val="184343168"/>
        <c:crosses val="max"/>
        <c:crossBetween val="between"/>
        <c:majorUnit val="0.1"/>
        <c:minorUnit val="4.0000000000000008E-2"/>
      </c:valAx>
      <c:catAx>
        <c:axId val="184343168"/>
        <c:scaling>
          <c:orientation val="minMax"/>
        </c:scaling>
        <c:delete val="1"/>
        <c:axPos val="l"/>
        <c:numFmt formatCode="General" sourceLinked="0"/>
        <c:majorTickMark val="out"/>
        <c:minorTickMark val="none"/>
        <c:tickLblPos val="nextTo"/>
        <c:crossAx val="184341632"/>
        <c:crosses val="autoZero"/>
        <c:auto val="1"/>
        <c:lblAlgn val="ctr"/>
        <c:lblOffset val="100"/>
        <c:noMultiLvlLbl val="0"/>
      </c:catAx>
      <c:spPr>
        <a:solidFill>
          <a:srgbClr val="C8C9C7"/>
        </a:solidFill>
      </c:spPr>
    </c:plotArea>
    <c:plotVisOnly val="1"/>
    <c:dispBlanksAs val="gap"/>
    <c:showDLblsOverMax val="0"/>
  </c:chart>
  <c:spPr>
    <a:solidFill>
      <a:srgbClr val="74AA50"/>
    </a:solidFill>
  </c:spPr>
  <c:txPr>
    <a:bodyPr/>
    <a:lstStyle/>
    <a:p>
      <a:pPr>
        <a:defRPr sz="1800">
          <a:latin typeface="Segoe UI Light" panose="020B0502040204020203" pitchFamily="34" charset="0"/>
        </a:defRPr>
      </a:pPr>
      <a:endParaRPr lang="sr-Latn-R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clustered"/>
        <c:varyColors val="0"/>
        <c:ser>
          <c:idx val="1"/>
          <c:order val="1"/>
          <c:tx>
            <c:strRef>
              <c:f>Sheet1!$A$3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0.06</c:v>
                </c:pt>
              </c:numCache>
            </c:numRef>
          </c:val>
          <c:extLst xmlns:c16r2="http://schemas.microsoft.com/office/drawing/2015/06/chart">
            <c:ext xmlns:c16="http://schemas.microsoft.com/office/drawing/2014/chart" uri="{C3380CC4-5D6E-409C-BE32-E72D297353CC}">
              <c16:uniqueId val="{00000000-5DB9-418E-A08F-6A18E126F689}"/>
            </c:ext>
          </c:extLst>
        </c:ser>
        <c:ser>
          <c:idx val="2"/>
          <c:order val="2"/>
          <c:tx>
            <c:strRef>
              <c:f>Sheet1!$A$4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01-5DB9-418E-A08F-6A18E126F689}"/>
            </c:ext>
          </c:extLst>
        </c:ser>
        <c:ser>
          <c:idx val="3"/>
          <c:order val="3"/>
          <c:tx>
            <c:strRef>
              <c:f>Sheet1!$A$5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02-5DB9-418E-A08F-6A18E126F689}"/>
            </c:ext>
          </c:extLst>
        </c:ser>
        <c:ser>
          <c:idx val="4"/>
          <c:order val="4"/>
          <c:tx>
            <c:strRef>
              <c:f>Sheet1!$A$6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03-5DB9-418E-A08F-6A18E126F689}"/>
            </c:ext>
          </c:extLst>
        </c:ser>
        <c:ser>
          <c:idx val="5"/>
          <c:order val="5"/>
          <c:tx>
            <c:strRef>
              <c:f>Sheet1!$A$7</c:f>
              <c:strCache>
                <c:ptCount val="1"/>
                <c:pt idx="0">
                  <c:v>Value 6</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04-5DB9-418E-A08F-6A18E126F689}"/>
            </c:ext>
          </c:extLst>
        </c:ser>
        <c:ser>
          <c:idx val="6"/>
          <c:order val="6"/>
          <c:tx>
            <c:strRef>
              <c:f>Sheet1!$A$8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05-5DB9-418E-A08F-6A18E126F689}"/>
            </c:ext>
          </c:extLst>
        </c:ser>
        <c:ser>
          <c:idx val="7"/>
          <c:order val="7"/>
          <c:tx>
            <c:strRef>
              <c:f>Sheet1!$A$9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06-5DB9-418E-A08F-6A18E126F689}"/>
            </c:ext>
          </c:extLst>
        </c:ser>
        <c:ser>
          <c:idx val="8"/>
          <c:order val="8"/>
          <c:tx>
            <c:strRef>
              <c:f>Sheet1!$A$10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07-5DB9-418E-A08F-6A18E126F689}"/>
            </c:ext>
          </c:extLst>
        </c:ser>
        <c:ser>
          <c:idx val="9"/>
          <c:order val="9"/>
          <c:tx>
            <c:strRef>
              <c:f>Sheet1!$A$11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08-5DB9-418E-A08F-6A18E126F689}"/>
            </c:ext>
          </c:extLst>
        </c:ser>
        <c:ser>
          <c:idx val="0"/>
          <c:order val="0"/>
          <c:tx>
            <c:strRef>
              <c:f>Sheet1!$A$2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0.06</c:v>
                </c:pt>
              </c:numCache>
            </c:numRef>
          </c:val>
          <c:extLst xmlns:c16r2="http://schemas.microsoft.com/office/drawing/2015/06/chart">
            <c:ext xmlns:c16="http://schemas.microsoft.com/office/drawing/2014/chart" uri="{C3380CC4-5D6E-409C-BE32-E72D297353CC}">
              <c16:uniqueId val="{00000009-5DB9-418E-A08F-6A18E126F689}"/>
            </c:ext>
          </c:extLst>
        </c:ser>
        <c:dLbls>
          <c:showLegendKey val="0"/>
          <c:showVal val="0"/>
          <c:showCatName val="0"/>
          <c:showSerName val="0"/>
          <c:showPercent val="0"/>
          <c:showBubbleSize val="0"/>
        </c:dLbls>
        <c:gapWidth val="0"/>
        <c:overlap val="100"/>
        <c:axId val="184840192"/>
        <c:axId val="184841728"/>
      </c:barChart>
      <c:barChart>
        <c:barDir val="bar"/>
        <c:grouping val="clustered"/>
        <c:varyColors val="0"/>
        <c:ser>
          <c:idx val="10"/>
          <c:order val="10"/>
          <c:tx>
            <c:strRef>
              <c:f>Sheet1!$A$12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Sheet1!$B$12:$K$12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0A-5DB9-418E-A08F-6A18E126F689}"/>
            </c:ext>
          </c:extLst>
        </c:ser>
        <c:ser>
          <c:idx val="11"/>
          <c:order val="11"/>
          <c:tx>
            <c:strRef>
              <c:f>Sheet1!$A$13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Sheet1!$B$13:$K$13</c:f>
              <c:numCache>
                <c:formatCode>0%</c:formatCode>
                <c:ptCount val="10"/>
                <c:pt idx="1">
                  <c:v>0</c:v>
                </c:pt>
              </c:numCache>
            </c:numRef>
          </c:val>
          <c:extLst xmlns:c16r2="http://schemas.microsoft.com/office/drawing/2015/06/chart">
            <c:ext xmlns:c16="http://schemas.microsoft.com/office/drawing/2014/chart" uri="{C3380CC4-5D6E-409C-BE32-E72D297353CC}">
              <c16:uniqueId val="{0000000B-5DB9-418E-A08F-6A18E126F689}"/>
            </c:ext>
          </c:extLst>
        </c:ser>
        <c:ser>
          <c:idx val="12"/>
          <c:order val="12"/>
          <c:tx>
            <c:strRef>
              <c:f>Sheet1!$A$14</c:f>
              <c:strCache>
                <c:ptCount val="1"/>
                <c:pt idx="0">
                  <c:v>Value 3</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Sheet1!$B$14:$K$14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0C-5DB9-418E-A08F-6A18E126F689}"/>
            </c:ext>
          </c:extLst>
        </c:ser>
        <c:ser>
          <c:idx val="13"/>
          <c:order val="13"/>
          <c:tx>
            <c:strRef>
              <c:f>Sheet1!$A$15</c:f>
              <c:strCache>
                <c:ptCount val="1"/>
                <c:pt idx="0">
                  <c:v>Value 4</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Sheet1!$B$15:$K$15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0D-5DB9-418E-A08F-6A18E126F689}"/>
            </c:ext>
          </c:extLst>
        </c:ser>
        <c:ser>
          <c:idx val="14"/>
          <c:order val="14"/>
          <c:tx>
            <c:strRef>
              <c:f>Sheet1!$A$16</c:f>
              <c:strCache>
                <c:ptCount val="1"/>
                <c:pt idx="0">
                  <c:v>Value 5</c:v>
                </c:pt>
              </c:strCache>
            </c:strRef>
          </c:tx>
          <c:spPr>
            <a:solidFill>
              <a:srgbClr val="007681"/>
            </a:solidFill>
          </c:spPr>
          <c:invertIfNegative val="0"/>
          <c:dPt>
            <c:idx val="4"/>
            <c:invertIfNegative val="0"/>
            <c:bubble3D val="0"/>
            <c:extLst xmlns:c16r2="http://schemas.microsoft.com/office/drawing/2015/06/chart">
              <c:ext xmlns:c16="http://schemas.microsoft.com/office/drawing/2014/chart" uri="{C3380CC4-5D6E-409C-BE32-E72D297353CC}">
                <c16:uniqueId val="{0000000E-5DB9-418E-A08F-6A18E126F68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Sheet1!$B$16:$K$16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0F-5DB9-418E-A08F-6A18E126F689}"/>
            </c:ext>
          </c:extLst>
        </c:ser>
        <c:ser>
          <c:idx val="15"/>
          <c:order val="15"/>
          <c:tx>
            <c:strRef>
              <c:f>Sheet1!$A$17</c:f>
              <c:strCache>
                <c:ptCount val="1"/>
                <c:pt idx="0">
                  <c:v>Value 6</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Sheet1!$B$17:$K$17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10-5DB9-418E-A08F-6A18E126F689}"/>
            </c:ext>
          </c:extLst>
        </c:ser>
        <c:ser>
          <c:idx val="16"/>
          <c:order val="16"/>
          <c:tx>
            <c:strRef>
              <c:f>Sheet1!$A$18</c:f>
              <c:strCache>
                <c:ptCount val="1"/>
                <c:pt idx="0">
                  <c:v>Value 7</c:v>
                </c:pt>
              </c:strCache>
            </c:strRef>
          </c:tx>
          <c:spPr>
            <a:solidFill>
              <a:srgbClr val="007681"/>
            </a:solidFill>
          </c:spPr>
          <c:invertIfNegative val="0"/>
          <c:dPt>
            <c:idx val="6"/>
            <c:invertIfNegative val="0"/>
            <c:bubble3D val="0"/>
            <c:extLst xmlns:c16r2="http://schemas.microsoft.com/office/drawing/2015/06/chart">
              <c:ext xmlns:c16="http://schemas.microsoft.com/office/drawing/2014/chart" uri="{C3380CC4-5D6E-409C-BE32-E72D297353CC}">
                <c16:uniqueId val="{00000011-5DB9-418E-A08F-6A18E126F68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Sheet1!$B$18:$K$18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12-5DB9-418E-A08F-6A18E126F689}"/>
            </c:ext>
          </c:extLst>
        </c:ser>
        <c:ser>
          <c:idx val="17"/>
          <c:order val="17"/>
          <c:tx>
            <c:strRef>
              <c:f>Sheet1!$A$19</c:f>
              <c:strCache>
                <c:ptCount val="1"/>
                <c:pt idx="0">
                  <c:v>Value 8</c:v>
                </c:pt>
              </c:strCache>
            </c:strRef>
          </c:tx>
          <c:spPr>
            <a:solidFill>
              <a:srgbClr val="007681"/>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Sheet1!$B$19:$K$19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13-5DB9-418E-A08F-6A18E126F689}"/>
            </c:ext>
          </c:extLst>
        </c:ser>
        <c:ser>
          <c:idx val="18"/>
          <c:order val="18"/>
          <c:tx>
            <c:strRef>
              <c:f>Sheet1!$A$20</c:f>
              <c:strCache>
                <c:ptCount val="1"/>
                <c:pt idx="0">
                  <c:v>Value 9</c:v>
                </c:pt>
              </c:strCache>
            </c:strRef>
          </c:tx>
          <c:spPr>
            <a:solidFill>
              <a:srgbClr val="007681"/>
            </a:solidFill>
          </c:spPr>
          <c:invertIfNegative val="0"/>
          <c:dPt>
            <c:idx val="8"/>
            <c:invertIfNegative val="0"/>
            <c:bubble3D val="0"/>
            <c:extLst xmlns:c16r2="http://schemas.microsoft.com/office/drawing/2015/06/chart">
              <c:ext xmlns:c16="http://schemas.microsoft.com/office/drawing/2014/chart" uri="{C3380CC4-5D6E-409C-BE32-E72D297353CC}">
                <c16:uniqueId val="{00000014-5DB9-418E-A08F-6A18E126F68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Sheet1!$B$20:$K$20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15-5DB9-418E-A08F-6A18E126F689}"/>
            </c:ext>
          </c:extLst>
        </c:ser>
        <c:ser>
          <c:idx val="19"/>
          <c:order val="19"/>
          <c:tx>
            <c:strRef>
              <c:f>Sheet1!$A$21</c:f>
              <c:strCache>
                <c:ptCount val="1"/>
                <c:pt idx="0">
                  <c:v>Value 10</c:v>
                </c:pt>
              </c:strCache>
            </c:strRef>
          </c:tx>
          <c:spPr>
            <a:solidFill>
              <a:srgbClr val="007681"/>
            </a:solidFill>
          </c:spPr>
          <c:invertIfNegative val="0"/>
          <c:dPt>
            <c:idx val="9"/>
            <c:invertIfNegative val="0"/>
            <c:bubble3D val="0"/>
            <c:extLst xmlns:c16r2="http://schemas.microsoft.com/office/drawing/2015/06/chart">
              <c:ext xmlns:c16="http://schemas.microsoft.com/office/drawing/2014/chart" uri="{C3380CC4-5D6E-409C-BE32-E72D297353CC}">
                <c16:uniqueId val="{00000016-5DB9-418E-A08F-6A18E126F68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Sheet1!$B$21:$K$21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17-5DB9-418E-A08F-6A18E126F689}"/>
            </c:ext>
          </c:extLst>
        </c:ser>
        <c:ser>
          <c:idx val="20"/>
          <c:order val="20"/>
          <c:tx>
            <c:strRef>
              <c:f>Sheet1!$A$22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Sheet1!$B$22:$K$22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18-5DB9-418E-A08F-6A18E126F689}"/>
            </c:ext>
          </c:extLst>
        </c:ser>
        <c:ser>
          <c:idx val="21"/>
          <c:order val="21"/>
          <c:tx>
            <c:strRef>
              <c:f>Sheet1!$A$23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Sheet1!$B$23:$K$23</c:f>
              <c:numCache>
                <c:formatCode>0%</c:formatCode>
                <c:ptCount val="10"/>
                <c:pt idx="1">
                  <c:v>0</c:v>
                </c:pt>
              </c:numCache>
            </c:numRef>
          </c:val>
          <c:extLst xmlns:c16r2="http://schemas.microsoft.com/office/drawing/2015/06/chart">
            <c:ext xmlns:c16="http://schemas.microsoft.com/office/drawing/2014/chart" uri="{C3380CC4-5D6E-409C-BE32-E72D297353CC}">
              <c16:uniqueId val="{00000019-5DB9-418E-A08F-6A18E126F689}"/>
            </c:ext>
          </c:extLst>
        </c:ser>
        <c:ser>
          <c:idx val="22"/>
          <c:order val="22"/>
          <c:tx>
            <c:strRef>
              <c:f>Sheet1!$A$24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Sheet1!$B$24:$K$24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1A-5DB9-418E-A08F-6A18E126F689}"/>
            </c:ext>
          </c:extLst>
        </c:ser>
        <c:ser>
          <c:idx val="23"/>
          <c:order val="23"/>
          <c:tx>
            <c:strRef>
              <c:f>Sheet1!$A$25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Sheet1!$B$25:$K$25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1B-5DB9-418E-A08F-6A18E126F689}"/>
            </c:ext>
          </c:extLst>
        </c:ser>
        <c:ser>
          <c:idx val="24"/>
          <c:order val="24"/>
          <c:tx>
            <c:strRef>
              <c:f>Sheet1!$A$26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Sheet1!$B$26:$K$26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1C-5DB9-418E-A08F-6A18E126F689}"/>
            </c:ext>
          </c:extLst>
        </c:ser>
        <c:ser>
          <c:idx val="25"/>
          <c:order val="25"/>
          <c:tx>
            <c:strRef>
              <c:f>Sheet1!$A$27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Sheet1!$B$27:$K$27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1D-5DB9-418E-A08F-6A18E126F689}"/>
            </c:ext>
          </c:extLst>
        </c:ser>
        <c:ser>
          <c:idx val="26"/>
          <c:order val="26"/>
          <c:tx>
            <c:strRef>
              <c:f>Sheet1!$A$28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Sheet1!$B$28:$K$28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1E-5DB9-418E-A08F-6A18E126F689}"/>
            </c:ext>
          </c:extLst>
        </c:ser>
        <c:ser>
          <c:idx val="27"/>
          <c:order val="27"/>
          <c:tx>
            <c:strRef>
              <c:f>Sheet1!$A$29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Sheet1!$B$29:$K$29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1F-5DB9-418E-A08F-6A18E126F689}"/>
            </c:ext>
          </c:extLst>
        </c:ser>
        <c:ser>
          <c:idx val="28"/>
          <c:order val="28"/>
          <c:tx>
            <c:strRef>
              <c:f>Sheet1!$A$30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Sheet1!$B$30:$K$30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20-5DB9-418E-A08F-6A18E126F689}"/>
            </c:ext>
          </c:extLst>
        </c:ser>
        <c:ser>
          <c:idx val="29"/>
          <c:order val="29"/>
          <c:tx>
            <c:strRef>
              <c:f>Sheet1!$A$31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Sheet1!$B$31:$K$31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21-5DB9-418E-A08F-6A18E126F689}"/>
            </c:ext>
          </c:extLst>
        </c:ser>
        <c:ser>
          <c:idx val="30"/>
          <c:order val="30"/>
          <c:tx>
            <c:strRef>
              <c:f>Sheet1!$A$32</c:f>
              <c:strCache>
                <c:ptCount val="1"/>
                <c:pt idx="0">
                  <c:v>Value 1</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Sheet1!$B$32:$K$32</c:f>
              <c:numCache>
                <c:formatCode>General</c:formatCode>
                <c:ptCount val="10"/>
                <c:pt idx="0" formatCode="0%">
                  <c:v>5.2999999999999999E-2</c:v>
                </c:pt>
              </c:numCache>
            </c:numRef>
          </c:val>
          <c:extLst xmlns:c16r2="http://schemas.microsoft.com/office/drawing/2015/06/chart">
            <c:ext xmlns:c16="http://schemas.microsoft.com/office/drawing/2014/chart" uri="{C3380CC4-5D6E-409C-BE32-E72D297353CC}">
              <c16:uniqueId val="{00000022-5DB9-418E-A08F-6A18E126F689}"/>
            </c:ext>
          </c:extLst>
        </c:ser>
        <c:ser>
          <c:idx val="31"/>
          <c:order val="31"/>
          <c:tx>
            <c:strRef>
              <c:f>Sheet1!$A$33</c:f>
              <c:strCache>
                <c:ptCount val="1"/>
                <c:pt idx="0">
                  <c:v>Value 2</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Sheet1!$B$33:$K$33</c:f>
              <c:numCache>
                <c:formatCode>0%</c:formatCode>
                <c:ptCount val="10"/>
                <c:pt idx="1">
                  <c:v>0</c:v>
                </c:pt>
              </c:numCache>
            </c:numRef>
          </c:val>
          <c:extLst xmlns:c16r2="http://schemas.microsoft.com/office/drawing/2015/06/chart">
            <c:ext xmlns:c16="http://schemas.microsoft.com/office/drawing/2014/chart" uri="{C3380CC4-5D6E-409C-BE32-E72D297353CC}">
              <c16:uniqueId val="{00000023-5DB9-418E-A08F-6A18E126F689}"/>
            </c:ext>
          </c:extLst>
        </c:ser>
        <c:ser>
          <c:idx val="32"/>
          <c:order val="32"/>
          <c:tx>
            <c:strRef>
              <c:f>Sheet1!$A$34</c:f>
              <c:strCache>
                <c:ptCount val="1"/>
                <c:pt idx="0">
                  <c:v>Value 3</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Sheet1!$B$34:$K$34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24-5DB9-418E-A08F-6A18E126F689}"/>
            </c:ext>
          </c:extLst>
        </c:ser>
        <c:ser>
          <c:idx val="33"/>
          <c:order val="33"/>
          <c:tx>
            <c:strRef>
              <c:f>Sheet1!$A$35</c:f>
              <c:strCache>
                <c:ptCount val="1"/>
                <c:pt idx="0">
                  <c:v>Value 4</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Sheet1!$B$35:$K$35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25-5DB9-418E-A08F-6A18E126F689}"/>
            </c:ext>
          </c:extLst>
        </c:ser>
        <c:ser>
          <c:idx val="34"/>
          <c:order val="34"/>
          <c:tx>
            <c:strRef>
              <c:f>Sheet1!$A$36</c:f>
              <c:strCache>
                <c:ptCount val="1"/>
                <c:pt idx="0">
                  <c:v>Value 5</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Sheet1!$B$36:$K$36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26-5DB9-418E-A08F-6A18E126F689}"/>
            </c:ext>
          </c:extLst>
        </c:ser>
        <c:ser>
          <c:idx val="35"/>
          <c:order val="35"/>
          <c:tx>
            <c:strRef>
              <c:f>Sheet1!$A$37</c:f>
              <c:strCache>
                <c:ptCount val="1"/>
                <c:pt idx="0">
                  <c:v>Value 6</c:v>
                </c:pt>
              </c:strCache>
            </c:strRef>
          </c:tx>
          <c:spPr>
            <a:solidFill>
              <a:srgbClr val="C8C9C7"/>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Sheet1!$B$37:$K$37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27-5DB9-418E-A08F-6A18E126F689}"/>
            </c:ext>
          </c:extLst>
        </c:ser>
        <c:ser>
          <c:idx val="36"/>
          <c:order val="36"/>
          <c:tx>
            <c:strRef>
              <c:f>Sheet1!$A$38</c:f>
              <c:strCache>
                <c:ptCount val="1"/>
                <c:pt idx="0">
                  <c:v>Value 7</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Sheet1!$B$38:$K$38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28-5DB9-418E-A08F-6A18E126F689}"/>
            </c:ext>
          </c:extLst>
        </c:ser>
        <c:ser>
          <c:idx val="37"/>
          <c:order val="37"/>
          <c:tx>
            <c:strRef>
              <c:f>Sheet1!$A$39</c:f>
              <c:strCache>
                <c:ptCount val="1"/>
                <c:pt idx="0">
                  <c:v>Value 8</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Sheet1!$B$39:$K$39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29-5DB9-418E-A08F-6A18E126F689}"/>
            </c:ext>
          </c:extLst>
        </c:ser>
        <c:ser>
          <c:idx val="38"/>
          <c:order val="38"/>
          <c:tx>
            <c:strRef>
              <c:f>Sheet1!$A$40</c:f>
              <c:strCache>
                <c:ptCount val="1"/>
                <c:pt idx="0">
                  <c:v>Value 9</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Sheet1!$B$40:$K$40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2A-5DB9-418E-A08F-6A18E126F689}"/>
            </c:ext>
          </c:extLst>
        </c:ser>
        <c:ser>
          <c:idx val="39"/>
          <c:order val="39"/>
          <c:tx>
            <c:strRef>
              <c:f>Sheet1!$A$41</c:f>
              <c:strCache>
                <c:ptCount val="1"/>
                <c:pt idx="0">
                  <c:v>Value 10</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Sheet1!$B$41:$K$41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2B-5DB9-418E-A08F-6A18E126F689}"/>
            </c:ext>
          </c:extLst>
        </c:ser>
        <c:ser>
          <c:idx val="40"/>
          <c:order val="40"/>
          <c:tx>
            <c:strRef>
              <c:f>Sheet1!$A$42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Sheet1!$B$42:$K$42</c:f>
              <c:numCache>
                <c:formatCode>General</c:formatCode>
                <c:ptCount val="10"/>
                <c:pt idx="0" formatCode="0%">
                  <c:v>0</c:v>
                </c:pt>
              </c:numCache>
            </c:numRef>
          </c:val>
          <c:extLst xmlns:c16r2="http://schemas.microsoft.com/office/drawing/2015/06/chart">
            <c:ext xmlns:c16="http://schemas.microsoft.com/office/drawing/2014/chart" uri="{C3380CC4-5D6E-409C-BE32-E72D297353CC}">
              <c16:uniqueId val="{0000002C-5DB9-418E-A08F-6A18E126F689}"/>
            </c:ext>
          </c:extLst>
        </c:ser>
        <c:ser>
          <c:idx val="41"/>
          <c:order val="41"/>
          <c:tx>
            <c:strRef>
              <c:f>Sheet1!$A$43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Sheet1!$B$43:$K$43</c:f>
              <c:numCache>
                <c:formatCode>0%</c:formatCode>
                <c:ptCount val="10"/>
                <c:pt idx="1">
                  <c:v>0</c:v>
                </c:pt>
              </c:numCache>
            </c:numRef>
          </c:val>
          <c:extLst xmlns:c16r2="http://schemas.microsoft.com/office/drawing/2015/06/chart">
            <c:ext xmlns:c16="http://schemas.microsoft.com/office/drawing/2014/chart" uri="{C3380CC4-5D6E-409C-BE32-E72D297353CC}">
              <c16:uniqueId val="{0000002D-5DB9-418E-A08F-6A18E126F689}"/>
            </c:ext>
          </c:extLst>
        </c:ser>
        <c:ser>
          <c:idx val="42"/>
          <c:order val="42"/>
          <c:tx>
            <c:strRef>
              <c:f>Sheet1!$A$44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Sheet1!$B$44:$K$44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2E-5DB9-418E-A08F-6A18E126F689}"/>
            </c:ext>
          </c:extLst>
        </c:ser>
        <c:ser>
          <c:idx val="43"/>
          <c:order val="43"/>
          <c:tx>
            <c:strRef>
              <c:f>Sheet1!$A$45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Sheet1!$B$45:$K$45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2F-5DB9-418E-A08F-6A18E126F689}"/>
            </c:ext>
          </c:extLst>
        </c:ser>
        <c:ser>
          <c:idx val="44"/>
          <c:order val="44"/>
          <c:tx>
            <c:strRef>
              <c:f>Sheet1!$A$46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Sheet1!$B$46:$K$46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30-5DB9-418E-A08F-6A18E126F689}"/>
            </c:ext>
          </c:extLst>
        </c:ser>
        <c:ser>
          <c:idx val="45"/>
          <c:order val="45"/>
          <c:tx>
            <c:strRef>
              <c:f>Sheet1!$A$47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Sheet1!$B$47:$K$47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31-5DB9-418E-A08F-6A18E126F689}"/>
            </c:ext>
          </c:extLst>
        </c:ser>
        <c:ser>
          <c:idx val="46"/>
          <c:order val="46"/>
          <c:tx>
            <c:strRef>
              <c:f>Sheet1!$A$48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Sheet1!$B$48:$K$48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32-5DB9-418E-A08F-6A18E126F689}"/>
            </c:ext>
          </c:extLst>
        </c:ser>
        <c:ser>
          <c:idx val="47"/>
          <c:order val="47"/>
          <c:tx>
            <c:strRef>
              <c:f>Sheet1!$A$49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Sheet1!$B$49:$K$49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33-5DB9-418E-A08F-6A18E126F689}"/>
            </c:ext>
          </c:extLst>
        </c:ser>
        <c:ser>
          <c:idx val="48"/>
          <c:order val="48"/>
          <c:tx>
            <c:strRef>
              <c:f>Sheet1!$A$50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Sheet1!$B$50:$K$50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34-5DB9-418E-A08F-6A18E126F689}"/>
            </c:ext>
          </c:extLst>
        </c:ser>
        <c:ser>
          <c:idx val="49"/>
          <c:order val="49"/>
          <c:tx>
            <c:strRef>
              <c:f>Sheet1!$A$51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Sheet1!$B$51:$K$51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35-5DB9-418E-A08F-6A18E126F689}"/>
            </c:ext>
          </c:extLst>
        </c:ser>
        <c:ser>
          <c:idx val="50"/>
          <c:order val="50"/>
          <c:tx>
            <c:strRef>
              <c:f>Sheet1!$A$52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Sheet1!$B$52:$K$52</c:f>
              <c:numCache>
                <c:formatCode>General</c:formatCode>
                <c:ptCount val="10"/>
                <c:pt idx="0" formatCode="0%">
                  <c:v>5.6000000000000001E-2</c:v>
                </c:pt>
              </c:numCache>
            </c:numRef>
          </c:val>
          <c:extLst xmlns:c16r2="http://schemas.microsoft.com/office/drawing/2015/06/chart">
            <c:ext xmlns:c16="http://schemas.microsoft.com/office/drawing/2014/chart" uri="{C3380CC4-5D6E-409C-BE32-E72D297353CC}">
              <c16:uniqueId val="{00000036-5DB9-418E-A08F-6A18E126F689}"/>
            </c:ext>
          </c:extLst>
        </c:ser>
        <c:ser>
          <c:idx val="51"/>
          <c:order val="51"/>
          <c:tx>
            <c:strRef>
              <c:f>Sheet1!$A$53</c:f>
              <c:strCache>
                <c:ptCount val="1"/>
                <c:pt idx="0">
                  <c:v>Value 2</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Sheet1!$B$53:$K$53</c:f>
              <c:numCache>
                <c:formatCode>0%</c:formatCode>
                <c:ptCount val="10"/>
                <c:pt idx="1">
                  <c:v>0</c:v>
                </c:pt>
              </c:numCache>
            </c:numRef>
          </c:val>
          <c:extLst xmlns:c16r2="http://schemas.microsoft.com/office/drawing/2015/06/chart">
            <c:ext xmlns:c16="http://schemas.microsoft.com/office/drawing/2014/chart" uri="{C3380CC4-5D6E-409C-BE32-E72D297353CC}">
              <c16:uniqueId val="{00000037-5DB9-418E-A08F-6A18E126F689}"/>
            </c:ext>
          </c:extLst>
        </c:ser>
        <c:ser>
          <c:idx val="52"/>
          <c:order val="52"/>
          <c:tx>
            <c:strRef>
              <c:f>Sheet1!$A$54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Sheet1!$B$54:$K$54</c:f>
              <c:numCache>
                <c:formatCode>General</c:formatCode>
                <c:ptCount val="10"/>
                <c:pt idx="2" formatCode="0%">
                  <c:v>0</c:v>
                </c:pt>
              </c:numCache>
            </c:numRef>
          </c:val>
          <c:extLst xmlns:c16r2="http://schemas.microsoft.com/office/drawing/2015/06/chart">
            <c:ext xmlns:c16="http://schemas.microsoft.com/office/drawing/2014/chart" uri="{C3380CC4-5D6E-409C-BE32-E72D297353CC}">
              <c16:uniqueId val="{00000038-5DB9-418E-A08F-6A18E126F689}"/>
            </c:ext>
          </c:extLst>
        </c:ser>
        <c:ser>
          <c:idx val="53"/>
          <c:order val="53"/>
          <c:tx>
            <c:strRef>
              <c:f>Sheet1!$A$55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Sheet1!$B$55:$K$55</c:f>
              <c:numCache>
                <c:formatCode>General</c:formatCode>
                <c:ptCount val="10"/>
                <c:pt idx="3" formatCode="0%">
                  <c:v>0</c:v>
                </c:pt>
              </c:numCache>
            </c:numRef>
          </c:val>
          <c:extLst xmlns:c16r2="http://schemas.microsoft.com/office/drawing/2015/06/chart">
            <c:ext xmlns:c16="http://schemas.microsoft.com/office/drawing/2014/chart" uri="{C3380CC4-5D6E-409C-BE32-E72D297353CC}">
              <c16:uniqueId val="{00000039-5DB9-418E-A08F-6A18E126F689}"/>
            </c:ext>
          </c:extLst>
        </c:ser>
        <c:ser>
          <c:idx val="54"/>
          <c:order val="54"/>
          <c:tx>
            <c:strRef>
              <c:f>Sheet1!$A$56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Sheet1!$B$56:$K$56</c:f>
              <c:numCache>
                <c:formatCode>General</c:formatCode>
                <c:ptCount val="10"/>
                <c:pt idx="4" formatCode="0%">
                  <c:v>0</c:v>
                </c:pt>
              </c:numCache>
            </c:numRef>
          </c:val>
          <c:extLst xmlns:c16r2="http://schemas.microsoft.com/office/drawing/2015/06/chart">
            <c:ext xmlns:c16="http://schemas.microsoft.com/office/drawing/2014/chart" uri="{C3380CC4-5D6E-409C-BE32-E72D297353CC}">
              <c16:uniqueId val="{0000003A-5DB9-418E-A08F-6A18E126F689}"/>
            </c:ext>
          </c:extLst>
        </c:ser>
        <c:ser>
          <c:idx val="55"/>
          <c:order val="55"/>
          <c:tx>
            <c:strRef>
              <c:f>Sheet1!$A$57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Sheet1!$B$57:$K$57</c:f>
              <c:numCache>
                <c:formatCode>General</c:formatCode>
                <c:ptCount val="10"/>
                <c:pt idx="5" formatCode="0%">
                  <c:v>0</c:v>
                </c:pt>
              </c:numCache>
            </c:numRef>
          </c:val>
          <c:extLst xmlns:c16r2="http://schemas.microsoft.com/office/drawing/2015/06/chart">
            <c:ext xmlns:c16="http://schemas.microsoft.com/office/drawing/2014/chart" uri="{C3380CC4-5D6E-409C-BE32-E72D297353CC}">
              <c16:uniqueId val="{0000003B-5DB9-418E-A08F-6A18E126F689}"/>
            </c:ext>
          </c:extLst>
        </c:ser>
        <c:ser>
          <c:idx val="56"/>
          <c:order val="56"/>
          <c:tx>
            <c:strRef>
              <c:f>Sheet1!$A$58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Sheet1!$B$58:$K$58</c:f>
              <c:numCache>
                <c:formatCode>General</c:formatCode>
                <c:ptCount val="10"/>
                <c:pt idx="6" formatCode="0%">
                  <c:v>0</c:v>
                </c:pt>
              </c:numCache>
            </c:numRef>
          </c:val>
          <c:extLst xmlns:c16r2="http://schemas.microsoft.com/office/drawing/2015/06/chart">
            <c:ext xmlns:c16="http://schemas.microsoft.com/office/drawing/2014/chart" uri="{C3380CC4-5D6E-409C-BE32-E72D297353CC}">
              <c16:uniqueId val="{0000003C-5DB9-418E-A08F-6A18E126F689}"/>
            </c:ext>
          </c:extLst>
        </c:ser>
        <c:ser>
          <c:idx val="57"/>
          <c:order val="57"/>
          <c:tx>
            <c:strRef>
              <c:f>Sheet1!$A$59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Sheet1!$B$59:$K$59</c:f>
              <c:numCache>
                <c:formatCode>General</c:formatCode>
                <c:ptCount val="10"/>
                <c:pt idx="7" formatCode="0%">
                  <c:v>0</c:v>
                </c:pt>
              </c:numCache>
            </c:numRef>
          </c:val>
          <c:extLst xmlns:c16r2="http://schemas.microsoft.com/office/drawing/2015/06/chart">
            <c:ext xmlns:c16="http://schemas.microsoft.com/office/drawing/2014/chart" uri="{C3380CC4-5D6E-409C-BE32-E72D297353CC}">
              <c16:uniqueId val="{0000003D-5DB9-418E-A08F-6A18E126F689}"/>
            </c:ext>
          </c:extLst>
        </c:ser>
        <c:ser>
          <c:idx val="58"/>
          <c:order val="58"/>
          <c:tx>
            <c:strRef>
              <c:f>Sheet1!$A$60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Sheet1!$B$60:$K$60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3E-5DB9-418E-A08F-6A18E126F689}"/>
            </c:ext>
          </c:extLst>
        </c:ser>
        <c:ser>
          <c:idx val="59"/>
          <c:order val="59"/>
          <c:tx>
            <c:strRef>
              <c:f>Sheet1!$A$61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Sheet1!$B$61:$K$61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3F-5DB9-418E-A08F-6A18E126F689}"/>
            </c:ext>
          </c:extLst>
        </c:ser>
        <c:dLbls>
          <c:showLegendKey val="0"/>
          <c:showVal val="0"/>
          <c:showCatName val="0"/>
          <c:showSerName val="0"/>
          <c:showPercent val="0"/>
          <c:showBubbleSize val="0"/>
        </c:dLbls>
        <c:gapWidth val="0"/>
        <c:overlap val="100"/>
        <c:axId val="184853248"/>
        <c:axId val="184843264"/>
      </c:barChart>
      <c:catAx>
        <c:axId val="184840192"/>
        <c:scaling>
          <c:orientation val="minMax"/>
        </c:scaling>
        <c:delete val="1"/>
        <c:axPos val="l"/>
        <c:numFmt formatCode="General" sourceLinked="0"/>
        <c:majorTickMark val="out"/>
        <c:minorTickMark val="none"/>
        <c:tickLblPos val="nextTo"/>
        <c:crossAx val="184841728"/>
        <c:crosses val="autoZero"/>
        <c:auto val="1"/>
        <c:lblAlgn val="ctr"/>
        <c:lblOffset val="100"/>
        <c:noMultiLvlLbl val="0"/>
      </c:catAx>
      <c:valAx>
        <c:axId val="184841728"/>
        <c:scaling>
          <c:orientation val="minMax"/>
          <c:max val="0.1"/>
          <c:min val="0"/>
        </c:scaling>
        <c:delete val="1"/>
        <c:axPos val="b"/>
        <c:numFmt formatCode="0%" sourceLinked="1"/>
        <c:majorTickMark val="out"/>
        <c:minorTickMark val="none"/>
        <c:tickLblPos val="nextTo"/>
        <c:crossAx val="184840192"/>
        <c:crosses val="autoZero"/>
        <c:crossBetween val="between"/>
      </c:valAx>
      <c:valAx>
        <c:axId val="184843264"/>
        <c:scaling>
          <c:orientation val="minMax"/>
          <c:max val="0.1"/>
          <c:min val="0"/>
        </c:scaling>
        <c:delete val="1"/>
        <c:axPos val="t"/>
        <c:numFmt formatCode="0%" sourceLinked="1"/>
        <c:majorTickMark val="out"/>
        <c:minorTickMark val="none"/>
        <c:tickLblPos val="nextTo"/>
        <c:crossAx val="184853248"/>
        <c:crosses val="max"/>
        <c:crossBetween val="between"/>
        <c:majorUnit val="0.1"/>
        <c:minorUnit val="4.0000000000000008E-2"/>
      </c:valAx>
      <c:catAx>
        <c:axId val="184853248"/>
        <c:scaling>
          <c:orientation val="minMax"/>
        </c:scaling>
        <c:delete val="1"/>
        <c:axPos val="l"/>
        <c:numFmt formatCode="General" sourceLinked="0"/>
        <c:majorTickMark val="out"/>
        <c:minorTickMark val="none"/>
        <c:tickLblPos val="nextTo"/>
        <c:crossAx val="184843264"/>
        <c:crosses val="autoZero"/>
        <c:auto val="1"/>
        <c:lblAlgn val="ctr"/>
        <c:lblOffset val="100"/>
        <c:noMultiLvlLbl val="0"/>
      </c:catAx>
      <c:spPr>
        <a:solidFill>
          <a:srgbClr val="C8C9C7"/>
        </a:solidFill>
      </c:spPr>
    </c:plotArea>
    <c:plotVisOnly val="1"/>
    <c:dispBlanksAs val="gap"/>
    <c:showDLblsOverMax val="0"/>
  </c:chart>
  <c:spPr>
    <a:solidFill>
      <a:srgbClr val="74AA50"/>
    </a:solidFill>
  </c:spPr>
  <c:txPr>
    <a:bodyPr/>
    <a:lstStyle/>
    <a:p>
      <a:pPr>
        <a:defRPr sz="1800">
          <a:latin typeface="Segoe UI Light" panose="020B0502040204020203" pitchFamily="34" charset="0"/>
        </a:defRPr>
      </a:pPr>
      <a:endParaRPr lang="sr-Latn-R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40249347029802"/>
          <c:y val="0"/>
          <c:w val="0.76295768340150483"/>
          <c:h val="1"/>
        </c:manualLayout>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 samostalno</c:v>
                </c:pt>
                <c:pt idx="1">
                  <c:v>Da, kao član udruženja</c:v>
                </c:pt>
                <c:pt idx="2">
                  <c:v>Ne</c:v>
                </c:pt>
              </c:strCache>
            </c:strRef>
          </c:cat>
          <c:val>
            <c:numRef>
              <c:f>Sheet1!$B$2:$B$4</c:f>
              <c:numCache>
                <c:formatCode>General</c:formatCode>
                <c:ptCount val="3"/>
                <c:pt idx="0">
                  <c:v>10.6</c:v>
                </c:pt>
                <c:pt idx="1">
                  <c:v>12.8</c:v>
                </c:pt>
                <c:pt idx="2">
                  <c:v>76.900000000000006</c:v>
                </c:pt>
              </c:numCache>
            </c:numRef>
          </c:val>
          <c:extLst xmlns:c16r2="http://schemas.microsoft.com/office/drawing/2015/06/chart">
            <c:ext xmlns:c16="http://schemas.microsoft.com/office/drawing/2014/chart" uri="{C3380CC4-5D6E-409C-BE32-E72D297353CC}">
              <c16:uniqueId val="{00000000-A98D-4537-84A5-CC8758A290EB}"/>
            </c:ext>
          </c:extLst>
        </c:ser>
        <c:ser>
          <c:idx val="1"/>
          <c:order val="1"/>
          <c:tx>
            <c:strRef>
              <c:f>Sheet1!$C$1</c:f>
              <c:strCache>
                <c:ptCount val="1"/>
                <c:pt idx="0">
                  <c:v>2019</c:v>
                </c:pt>
              </c:strCache>
            </c:strRef>
          </c:tx>
          <c:spPr>
            <a:solidFill>
              <a:schemeClr val="accent4"/>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 samostalno</c:v>
                </c:pt>
                <c:pt idx="1">
                  <c:v>Da, kao član udruženja</c:v>
                </c:pt>
                <c:pt idx="2">
                  <c:v>Ne</c:v>
                </c:pt>
              </c:strCache>
            </c:strRef>
          </c:cat>
          <c:val>
            <c:numRef>
              <c:f>Sheet1!$C$2:$C$4</c:f>
              <c:numCache>
                <c:formatCode>General</c:formatCode>
                <c:ptCount val="3"/>
                <c:pt idx="0">
                  <c:v>8.6999999999999993</c:v>
                </c:pt>
                <c:pt idx="1">
                  <c:v>8.9</c:v>
                </c:pt>
                <c:pt idx="2">
                  <c:v>84</c:v>
                </c:pt>
              </c:numCache>
            </c:numRef>
          </c:val>
          <c:extLst xmlns:c16r2="http://schemas.microsoft.com/office/drawing/2015/06/chart">
            <c:ext xmlns:c16="http://schemas.microsoft.com/office/drawing/2014/chart" uri="{C3380CC4-5D6E-409C-BE32-E72D297353CC}">
              <c16:uniqueId val="{00000001-A98D-4537-84A5-CC8758A290EB}"/>
            </c:ext>
          </c:extLst>
        </c:ser>
        <c:ser>
          <c:idx val="2"/>
          <c:order val="2"/>
          <c:tx>
            <c:strRef>
              <c:f>Sheet1!$D$1</c:f>
              <c:strCache>
                <c:ptCount val="1"/>
                <c:pt idx="0">
                  <c:v>2020</c:v>
                </c:pt>
              </c:strCache>
            </c:strRef>
          </c:tx>
          <c:spPr>
            <a:solidFill>
              <a:srgbClr val="C0000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 samostalno</c:v>
                </c:pt>
                <c:pt idx="1">
                  <c:v>Da, kao član udruženja</c:v>
                </c:pt>
                <c:pt idx="2">
                  <c:v>Ne</c:v>
                </c:pt>
              </c:strCache>
            </c:strRef>
          </c:cat>
          <c:val>
            <c:numRef>
              <c:f>Sheet1!$D$2:$D$4</c:f>
              <c:numCache>
                <c:formatCode>General</c:formatCode>
                <c:ptCount val="3"/>
                <c:pt idx="0">
                  <c:v>6.3</c:v>
                </c:pt>
                <c:pt idx="1">
                  <c:v>5.6</c:v>
                </c:pt>
                <c:pt idx="2">
                  <c:v>88.6</c:v>
                </c:pt>
              </c:numCache>
            </c:numRef>
          </c:val>
          <c:extLst xmlns:c16r2="http://schemas.microsoft.com/office/drawing/2015/06/chart">
            <c:ext xmlns:c16="http://schemas.microsoft.com/office/drawing/2014/chart" uri="{C3380CC4-5D6E-409C-BE32-E72D297353CC}">
              <c16:uniqueId val="{00000000-0E39-4F20-8FB4-AAC3A14A53AD}"/>
            </c:ext>
          </c:extLst>
        </c:ser>
        <c:dLbls>
          <c:dLblPos val="ctr"/>
          <c:showLegendKey val="0"/>
          <c:showVal val="1"/>
          <c:showCatName val="0"/>
          <c:showSerName val="0"/>
          <c:showPercent val="0"/>
          <c:showBubbleSize val="0"/>
        </c:dLbls>
        <c:gapWidth val="40"/>
        <c:axId val="185406592"/>
        <c:axId val="185408128"/>
      </c:barChart>
      <c:catAx>
        <c:axId val="185406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crossAx val="185408128"/>
        <c:crosses val="autoZero"/>
        <c:auto val="1"/>
        <c:lblAlgn val="ctr"/>
        <c:lblOffset val="100"/>
        <c:noMultiLvlLbl val="0"/>
      </c:catAx>
      <c:valAx>
        <c:axId val="185408128"/>
        <c:scaling>
          <c:orientation val="minMax"/>
        </c:scaling>
        <c:delete val="1"/>
        <c:axPos val="t"/>
        <c:numFmt formatCode="General" sourceLinked="1"/>
        <c:majorTickMark val="none"/>
        <c:minorTickMark val="none"/>
        <c:tickLblPos val="nextTo"/>
        <c:crossAx val="185406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rgbClr val="6E6E71"/>
              </a:solidFill>
              <a:latin typeface="+mn-lt"/>
              <a:ea typeface="+mn-ea"/>
              <a:cs typeface="+mn-cs"/>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26899153106161E-2"/>
          <c:y val="0"/>
          <c:w val="0.81033231916667892"/>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7681"/>
              </a:solidFill>
              <a:ln>
                <a:solidFill>
                  <a:schemeClr val="bg1"/>
                </a:solidFill>
              </a:ln>
            </c:spPr>
            <c:extLst xmlns:c16r2="http://schemas.microsoft.com/office/drawing/2015/06/chart">
              <c:ext xmlns:c16="http://schemas.microsoft.com/office/drawing/2014/chart" uri="{C3380CC4-5D6E-409C-BE32-E72D297353CC}">
                <c16:uniqueId val="{00000001-8DB9-46F1-A3F4-11DECADC533B}"/>
              </c:ext>
            </c:extLst>
          </c:dPt>
          <c:dPt>
            <c:idx val="1"/>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3-8DB9-46F1-A3F4-11DECADC533B}"/>
              </c:ext>
            </c:extLst>
          </c:dPt>
          <c:dPt>
            <c:idx val="2"/>
            <c:bubble3D val="0"/>
            <c:spPr>
              <a:solidFill>
                <a:schemeClr val="bg1">
                  <a:lumMod val="65000"/>
                </a:schemeClr>
              </a:solidFill>
              <a:ln>
                <a:solidFill>
                  <a:schemeClr val="bg1"/>
                </a:solidFill>
              </a:ln>
            </c:spPr>
            <c:extLst xmlns:c16r2="http://schemas.microsoft.com/office/drawing/2015/06/chart">
              <c:ext xmlns:c16="http://schemas.microsoft.com/office/drawing/2014/chart" uri="{C3380CC4-5D6E-409C-BE32-E72D297353CC}">
                <c16:uniqueId val="{00000005-8DB9-46F1-A3F4-11DECADC533B}"/>
              </c:ext>
            </c:extLst>
          </c:dPt>
          <c:dPt>
            <c:idx val="3"/>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7-8DB9-46F1-A3F4-11DECADC533B}"/>
              </c:ext>
            </c:extLst>
          </c:dPt>
          <c:dPt>
            <c:idx val="4"/>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9-8DB9-46F1-A3F4-11DECADC533B}"/>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8DB9-46F1-A3F4-11DECADC533B}"/>
              </c:ext>
            </c:extLst>
          </c:dPt>
          <c:dLbls>
            <c:dLbl>
              <c:idx val="1"/>
              <c:layout>
                <c:manualLayout>
                  <c:x val="-5.0724451002677074E-3"/>
                  <c:y val="1.2762587730229043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DB9-46F1-A3F4-11DECADC533B}"/>
                </c:ext>
              </c:extLst>
            </c:dLbl>
            <c:dLbl>
              <c:idx val="2"/>
              <c:layout>
                <c:manualLayout>
                  <c:x val="-4.6496876283237673E-17"/>
                  <c:y val="-3.0311020243273042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8.8387355872163995E-2"/>
                      <c:h val="0.10401509000136669"/>
                    </c:manualLayout>
                  </c15:layout>
                </c:ext>
                <c:ext xmlns:c16="http://schemas.microsoft.com/office/drawing/2014/chart" uri="{C3380CC4-5D6E-409C-BE32-E72D297353CC}">
                  <c16:uniqueId val="{00000005-8DB9-46F1-A3F4-11DECADC533B}"/>
                </c:ext>
              </c:extLst>
            </c:dLbl>
            <c:spPr>
              <a:noFill/>
              <a:ln>
                <a:noFill/>
              </a:ln>
              <a:effectLst/>
            </c:spPr>
            <c:txPr>
              <a:bodyPr/>
              <a:lstStyle/>
              <a:p>
                <a:pPr>
                  <a:defRPr sz="2000" b="1">
                    <a:solidFill>
                      <a:schemeClr val="bg1"/>
                    </a:solidFill>
                    <a:effectLst/>
                    <a:latin typeface="Calibri" panose="020F0502020204030204" pitchFamily="34" charset="0"/>
                  </a:defRPr>
                </a:pPr>
                <a:endParaRPr lang="sr-Latn-R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Da</c:v>
                </c:pt>
                <c:pt idx="1">
                  <c:v>Ne</c:v>
                </c:pt>
              </c:strCache>
            </c:strRef>
          </c:cat>
          <c:val>
            <c:numRef>
              <c:f>Sheet1!$B$2:$B$3</c:f>
              <c:numCache>
                <c:formatCode>General</c:formatCode>
                <c:ptCount val="2"/>
                <c:pt idx="0">
                  <c:v>88.9</c:v>
                </c:pt>
                <c:pt idx="1">
                  <c:v>11.1</c:v>
                </c:pt>
              </c:numCache>
            </c:numRef>
          </c:val>
          <c:extLst xmlns:c16r2="http://schemas.microsoft.com/office/drawing/2015/06/chart">
            <c:ext xmlns:c16="http://schemas.microsoft.com/office/drawing/2014/chart" uri="{C3380CC4-5D6E-409C-BE32-E72D297353CC}">
              <c16:uniqueId val="{0000000C-8DB9-46F1-A3F4-11DECADC533B}"/>
            </c:ext>
          </c:extLst>
        </c:ser>
        <c:ser>
          <c:idx val="1"/>
          <c:order val="1"/>
          <c:tx>
            <c:v>Labels</c:v>
          </c:tx>
          <c:spPr>
            <a:noFill/>
            <a:ln>
              <a:noFill/>
            </a:ln>
          </c:spPr>
          <c:dLbls>
            <c:dLbl>
              <c:idx val="0"/>
              <c:layout>
                <c:manualLayout>
                  <c:x val="5.4876947413408469E-2"/>
                  <c:y val="6.115018357367847E-3"/>
                </c:manualLayout>
              </c:layout>
              <c:spPr/>
              <c:txPr>
                <a:bodyPr rot="0" vert="horz" lIns="38100" tIns="19050" rIns="38100" bIns="19050">
                  <a:spAutoFit/>
                </a:bodyPr>
                <a:lstStyle/>
                <a:p>
                  <a:pPr>
                    <a:defRPr sz="20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DB9-46F1-A3F4-11DECADC533B}"/>
                </c:ext>
              </c:extLst>
            </c:dLbl>
            <c:dLbl>
              <c:idx val="1"/>
              <c:layout>
                <c:manualLayout>
                  <c:x val="-4.6307978104313981E-2"/>
                  <c:y val="1.2199150675663408E-2"/>
                </c:manualLayout>
              </c:layout>
              <c:spPr/>
              <c:txPr>
                <a:bodyPr rot="0" vert="horz" lIns="38100" tIns="19050" rIns="38100" bIns="19050">
                  <a:spAutoFit/>
                </a:bodyPr>
                <a:lstStyle/>
                <a:p>
                  <a:pPr>
                    <a:defRPr sz="20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DB9-46F1-A3F4-11DECADC533B}"/>
                </c:ext>
              </c:extLst>
            </c:dLbl>
            <c:dLbl>
              <c:idx val="2"/>
              <c:layout>
                <c:manualLayout>
                  <c:x val="1.9283279483537172E-2"/>
                  <c:y val="-1.3236662593357835E-2"/>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30121437131536288"/>
                      <c:h val="8.3594949633000237E-2"/>
                    </c:manualLayout>
                  </c15:layout>
                </c:ext>
                <c:ext xmlns:c16="http://schemas.microsoft.com/office/drawing/2014/chart" uri="{C3380CC4-5D6E-409C-BE32-E72D297353CC}">
                  <c16:uniqueId val="{0000000F-8DB9-46F1-A3F4-11DECADC533B}"/>
                </c:ext>
              </c:extLst>
            </c:dLbl>
            <c:dLbl>
              <c:idx val="3"/>
              <c:layout>
                <c:manualLayout>
                  <c:x val="-4.4504383007417402E-2"/>
                  <c:y val="-2.49006770909786E-17"/>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DB9-46F1-A3F4-11DECADC533B}"/>
                </c:ext>
              </c:extLst>
            </c:dLbl>
            <c:dLbl>
              <c:idx val="4"/>
              <c:layout>
                <c:manualLayout>
                  <c:x val="-6.8779501011463295E-2"/>
                  <c:y val="-1.0865875525406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DB9-46F1-A3F4-11DECADC533B}"/>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DB9-46F1-A3F4-11DECADC533B}"/>
                </c:ext>
              </c:extLst>
            </c:dLbl>
            <c:spPr>
              <a:noFill/>
              <a:ln>
                <a:noFill/>
              </a:ln>
              <a:effectLst/>
            </c:spPr>
            <c:txPr>
              <a:bodyPr rot="0" vert="horz" lIns="38100" tIns="19050" rIns="38100" bIns="19050">
                <a:spAutoFit/>
              </a:bodyPr>
              <a:lstStyle/>
              <a:p>
                <a:pPr>
                  <a:defRPr sz="2000">
                    <a:latin typeface="Calibri" panose="020F0502020204030204" pitchFamily="34" charset="0"/>
                  </a:defRPr>
                </a:pPr>
                <a:endParaRPr lang="sr-Latn-R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Da</c:v>
                </c:pt>
                <c:pt idx="1">
                  <c:v>Ne</c:v>
                </c:pt>
              </c:strCache>
            </c:strRef>
          </c:cat>
          <c:val>
            <c:numRef>
              <c:f>Sheet1!$GL$2:$GL$6</c:f>
              <c:numCache>
                <c:formatCode>General</c:formatCode>
                <c:ptCount val="5"/>
                <c:pt idx="0">
                  <c:v>88.9</c:v>
                </c:pt>
                <c:pt idx="1">
                  <c:v>11.1</c:v>
                </c:pt>
                <c:pt idx="2">
                  <c:v>0</c:v>
                </c:pt>
                <c:pt idx="3">
                  <c:v>0</c:v>
                </c:pt>
                <c:pt idx="4">
                  <c:v>0</c:v>
                </c:pt>
              </c:numCache>
            </c:numRef>
          </c:val>
          <c:extLst xmlns:c16r2="http://schemas.microsoft.com/office/drawing/2015/06/chart">
            <c:ext xmlns:c16="http://schemas.microsoft.com/office/drawing/2014/chart" uri="{C3380CC4-5D6E-409C-BE32-E72D297353CC}">
              <c16:uniqueId val="{00000013-8DB9-46F1-A3F4-11DECADC533B}"/>
            </c:ext>
          </c:extLst>
        </c:ser>
        <c:dLbls>
          <c:showLegendKey val="0"/>
          <c:showVal val="0"/>
          <c:showCatName val="0"/>
          <c:showSerName val="0"/>
          <c:showPercent val="1"/>
          <c:showBubbleSize val="0"/>
          <c:showLeaderLines val="0"/>
        </c:dLbls>
        <c:firstSliceAng val="0"/>
        <c:holeSize val="30"/>
      </c:doughnutChart>
    </c:plotArea>
    <c:plotVisOnly val="1"/>
    <c:dispBlanksAs val="gap"/>
    <c:showDLblsOverMax val="0"/>
  </c:chart>
  <c:txPr>
    <a:bodyPr/>
    <a:lstStyle/>
    <a:p>
      <a:pPr>
        <a:defRPr sz="1800"/>
      </a:pPr>
      <a:endParaRPr lang="sr-Latn-R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50960740123815773"/>
          <c:h val="0.88685746477397043"/>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anchorCtr="0"/>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Javne rasprave</c:v>
                </c:pt>
                <c:pt idx="1">
                  <c:v>Radne grupe</c:v>
                </c:pt>
              </c:strCache>
            </c:strRef>
          </c:cat>
          <c:val>
            <c:numRef>
              <c:f>Sheet1!$B$2:$C$2</c:f>
              <c:numCache>
                <c:formatCode>General</c:formatCode>
                <c:ptCount val="2"/>
                <c:pt idx="0">
                  <c:v>22.5</c:v>
                </c:pt>
                <c:pt idx="1">
                  <c:v>12.5</c:v>
                </c:pt>
              </c:numCache>
            </c:numRef>
          </c:val>
          <c:extLst xmlns:c16r2="http://schemas.microsoft.com/office/drawing/2015/06/chart">
            <c:ext xmlns:c16="http://schemas.microsoft.com/office/drawing/2014/chart" uri="{C3380CC4-5D6E-409C-BE32-E72D297353CC}">
              <c16:uniqueId val="{00000000-DFE3-4A48-AE18-6828BFA3EDFE}"/>
            </c:ext>
          </c:extLst>
        </c:ser>
        <c:ser>
          <c:idx val="1"/>
          <c:order val="1"/>
          <c:tx>
            <c:strRef>
              <c:f>Sheet1!$A$3</c:f>
              <c:strCache>
                <c:ptCount val="1"/>
                <c:pt idx="0">
                  <c:v>Ne, ni za jedan propis</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Javne rasprave</c:v>
                </c:pt>
                <c:pt idx="1">
                  <c:v>Radne grupe</c:v>
                </c:pt>
              </c:strCache>
            </c:strRef>
          </c:cat>
          <c:val>
            <c:numRef>
              <c:f>Sheet1!$B$3:$C$3</c:f>
              <c:numCache>
                <c:formatCode>General</c:formatCode>
                <c:ptCount val="2"/>
                <c:pt idx="0">
                  <c:v>15</c:v>
                </c:pt>
                <c:pt idx="1">
                  <c:v>7.5</c:v>
                </c:pt>
              </c:numCache>
            </c:numRef>
          </c:val>
          <c:extLst xmlns:c16r2="http://schemas.microsoft.com/office/drawing/2015/06/chart">
            <c:ext xmlns:c16="http://schemas.microsoft.com/office/drawing/2014/chart" uri="{C3380CC4-5D6E-409C-BE32-E72D297353CC}">
              <c16:uniqueId val="{00000001-DFE3-4A48-AE18-6828BFA3EDFE}"/>
            </c:ext>
          </c:extLst>
        </c:ser>
        <c:ser>
          <c:idx val="2"/>
          <c:order val="2"/>
          <c:tx>
            <c:strRef>
              <c:f>Sheet1!$A$4</c:f>
              <c:strCache>
                <c:ptCount val="1"/>
                <c:pt idx="0">
                  <c:v>Da, ali samo za neke propise</c:v>
                </c:pt>
              </c:strCache>
            </c:strRef>
          </c:tx>
          <c:spPr>
            <a:solidFill>
              <a:schemeClr val="accent3"/>
            </a:solidFill>
            <a:ln>
              <a:solidFill>
                <a:schemeClr val="bg1"/>
              </a:solidFill>
            </a:ln>
          </c:spPr>
          <c:invertIfNegative val="0"/>
          <c:dLbls>
            <c:dLbl>
              <c:idx val="0"/>
              <c:layout>
                <c:manualLayout>
                  <c:x val="0"/>
                  <c:y val="-6.655443248589976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15-4C9C-9CE9-D31DABF52261}"/>
                </c:ext>
              </c:extLst>
            </c:dLbl>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Javne rasprave</c:v>
                </c:pt>
                <c:pt idx="1">
                  <c:v>Radne grupe</c:v>
                </c:pt>
              </c:strCache>
            </c:strRef>
          </c:cat>
          <c:val>
            <c:numRef>
              <c:f>Sheet1!$B$4:$C$4</c:f>
              <c:numCache>
                <c:formatCode>General</c:formatCode>
                <c:ptCount val="2"/>
                <c:pt idx="0">
                  <c:v>12.5</c:v>
                </c:pt>
                <c:pt idx="1">
                  <c:v>17.5</c:v>
                </c:pt>
              </c:numCache>
            </c:numRef>
          </c:val>
          <c:extLst xmlns:c16r2="http://schemas.microsoft.com/office/drawing/2015/06/chart">
            <c:ext xmlns:c16="http://schemas.microsoft.com/office/drawing/2014/chart" uri="{C3380CC4-5D6E-409C-BE32-E72D297353CC}">
              <c16:uniqueId val="{00000002-DFE3-4A48-AE18-6828BFA3EDFE}"/>
            </c:ext>
          </c:extLst>
        </c:ser>
        <c:ser>
          <c:idx val="3"/>
          <c:order val="3"/>
          <c:tx>
            <c:strRef>
              <c:f>Sheet1!$A$5</c:f>
              <c:strCache>
                <c:ptCount val="1"/>
                <c:pt idx="0">
                  <c:v>Da, za većinu propisa</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Javne rasprave</c:v>
                </c:pt>
                <c:pt idx="1">
                  <c:v>Radne grupe</c:v>
                </c:pt>
              </c:strCache>
            </c:strRef>
          </c:cat>
          <c:val>
            <c:numRef>
              <c:f>Sheet1!$B$5:$C$5</c:f>
              <c:numCache>
                <c:formatCode>General</c:formatCode>
                <c:ptCount val="2"/>
                <c:pt idx="0">
                  <c:v>15</c:v>
                </c:pt>
                <c:pt idx="1">
                  <c:v>25</c:v>
                </c:pt>
              </c:numCache>
            </c:numRef>
          </c:val>
          <c:extLst xmlns:c16r2="http://schemas.microsoft.com/office/drawing/2015/06/chart">
            <c:ext xmlns:c16="http://schemas.microsoft.com/office/drawing/2014/chart" uri="{C3380CC4-5D6E-409C-BE32-E72D297353CC}">
              <c16:uniqueId val="{00000003-DFE3-4A48-AE18-6828BFA3EDFE}"/>
            </c:ext>
          </c:extLst>
        </c:ser>
        <c:ser>
          <c:idx val="4"/>
          <c:order val="4"/>
          <c:tx>
            <c:strRef>
              <c:f>Sheet1!$A$6</c:f>
              <c:strCache>
                <c:ptCount val="1"/>
                <c:pt idx="0">
                  <c:v>Da, za sve propise</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Javne rasprave</c:v>
                </c:pt>
                <c:pt idx="1">
                  <c:v>Radne grupe</c:v>
                </c:pt>
              </c:strCache>
            </c:strRef>
          </c:cat>
          <c:val>
            <c:numRef>
              <c:f>Sheet1!$B$6:$C$6</c:f>
              <c:numCache>
                <c:formatCode>General</c:formatCode>
                <c:ptCount val="2"/>
                <c:pt idx="0">
                  <c:v>35</c:v>
                </c:pt>
                <c:pt idx="1">
                  <c:v>37.5</c:v>
                </c:pt>
              </c:numCache>
            </c:numRef>
          </c:val>
          <c:extLst xmlns:c16r2="http://schemas.microsoft.com/office/drawing/2015/06/chart">
            <c:ext xmlns:c16="http://schemas.microsoft.com/office/drawing/2014/chart" uri="{C3380CC4-5D6E-409C-BE32-E72D297353CC}">
              <c16:uniqueId val="{00000004-DFE3-4A48-AE18-6828BFA3EDFE}"/>
            </c:ext>
          </c:extLst>
        </c:ser>
        <c:dLbls>
          <c:showLegendKey val="0"/>
          <c:showVal val="0"/>
          <c:showCatName val="0"/>
          <c:showSerName val="0"/>
          <c:showPercent val="0"/>
          <c:showBubbleSize val="0"/>
        </c:dLbls>
        <c:gapWidth val="50"/>
        <c:overlap val="100"/>
        <c:axId val="185255424"/>
        <c:axId val="185256960"/>
      </c:barChart>
      <c:catAx>
        <c:axId val="185255424"/>
        <c:scaling>
          <c:orientation val="minMax"/>
        </c:scaling>
        <c:delete val="0"/>
        <c:axPos val="b"/>
        <c:numFmt formatCode="General" sourceLinked="0"/>
        <c:majorTickMark val="out"/>
        <c:minorTickMark val="none"/>
        <c:tickLblPos val="nextTo"/>
        <c:spPr>
          <a:noFill/>
          <a:ln>
            <a:noFill/>
          </a:ln>
        </c:spPr>
        <c:txPr>
          <a:bodyPr/>
          <a:lstStyle/>
          <a:p>
            <a:pPr>
              <a:defRPr sz="1800" b="1">
                <a:latin typeface="Calibri" panose="020F0502020204030204" pitchFamily="34" charset="0"/>
                <a:cs typeface="Calibri" panose="020F0502020204030204" pitchFamily="34" charset="0"/>
              </a:defRPr>
            </a:pPr>
            <a:endParaRPr lang="sr-Latn-RS"/>
          </a:p>
        </c:txPr>
        <c:crossAx val="185256960"/>
        <c:crosses val="autoZero"/>
        <c:auto val="1"/>
        <c:lblAlgn val="ctr"/>
        <c:lblOffset val="100"/>
        <c:noMultiLvlLbl val="0"/>
      </c:catAx>
      <c:valAx>
        <c:axId val="185256960"/>
        <c:scaling>
          <c:orientation val="minMax"/>
          <c:max val="100"/>
          <c:min val="0"/>
        </c:scaling>
        <c:delete val="1"/>
        <c:axPos val="r"/>
        <c:numFmt formatCode="0%" sourceLinked="0"/>
        <c:majorTickMark val="out"/>
        <c:minorTickMark val="none"/>
        <c:tickLblPos val="nextTo"/>
        <c:crossAx val="185255424"/>
        <c:crosses val="max"/>
        <c:crossBetween val="between"/>
        <c:majorUnit val="20"/>
        <c:minorUnit val="3"/>
      </c:valAx>
    </c:plotArea>
    <c:legend>
      <c:legendPos val="r"/>
      <c:layout>
        <c:manualLayout>
          <c:xMode val="edge"/>
          <c:yMode val="edge"/>
          <c:x val="0.49871351454102303"/>
          <c:y val="0"/>
          <c:w val="0.50128648545897692"/>
          <c:h val="1"/>
        </c:manualLayout>
      </c:layout>
      <c:overlay val="0"/>
      <c:txPr>
        <a:bodyPr/>
        <a:lstStyle/>
        <a:p>
          <a:pPr>
            <a:defRPr sz="18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97511387623598"/>
          <c:y val="0"/>
          <c:w val="0.52602488612376408"/>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6"/>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5-C214-448C-8B99-0DF383D650A9}"/>
              </c:ext>
            </c:extLst>
          </c:dPt>
          <c:dPt>
            <c:idx val="7"/>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1-3298-4F45-9E6C-E0F02AC0C0A0}"/>
              </c:ext>
            </c:extLst>
          </c:dPt>
          <c:dPt>
            <c:idx val="8"/>
            <c:invertIfNegative val="0"/>
            <c:bubble3D val="0"/>
            <c:spPr>
              <a:solidFill>
                <a:srgbClr val="C00000"/>
              </a:solidFill>
              <a:ln>
                <a:solidFill>
                  <a:schemeClr val="bg1"/>
                </a:solidFill>
              </a:ln>
              <a:effectLst/>
            </c:spPr>
            <c:extLst xmlns:c16r2="http://schemas.microsoft.com/office/drawing/2015/06/chart">
              <c:ext xmlns:c16="http://schemas.microsoft.com/office/drawing/2014/chart" uri="{C3380CC4-5D6E-409C-BE32-E72D297353CC}">
                <c16:uniqueId val="{00000004-3298-4F45-9E6C-E0F02AC0C0A0}"/>
              </c:ext>
            </c:extLst>
          </c:dPt>
          <c:dPt>
            <c:idx val="9"/>
            <c:invertIfNegative val="0"/>
            <c:bubble3D val="0"/>
            <c:spPr>
              <a:solidFill>
                <a:sysClr val="window" lastClr="FFFFFF">
                  <a:lumMod val="65000"/>
                </a:sysClr>
              </a:solidFill>
              <a:ln>
                <a:solidFill>
                  <a:schemeClr val="bg1"/>
                </a:solidFill>
              </a:ln>
              <a:effectLst/>
            </c:spPr>
            <c:extLst xmlns:c16r2="http://schemas.microsoft.com/office/drawing/2015/06/chart">
              <c:ext xmlns:c16="http://schemas.microsoft.com/office/drawing/2014/chart" uri="{C3380CC4-5D6E-409C-BE32-E72D297353CC}">
                <c16:uniqueId val="{00000002-3298-4F45-9E6C-E0F02AC0C0A0}"/>
              </c:ext>
            </c:extLst>
          </c:dPt>
          <c:dLbls>
            <c:dLbl>
              <c:idx val="7"/>
              <c:tx>
                <c:rich>
                  <a:bodyPr/>
                  <a:lstStyle/>
                  <a:p>
                    <a:fld id="{05E2CBB6-0F53-40D6-9F80-ECEEE22A1895}" type="VALUE">
                      <a:rPr lang="en-US" smtClean="0"/>
                      <a:pPr/>
                      <a:t>[VALUE]</a:t>
                    </a:fld>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298-4F45-9E6C-E0F02AC0C0A0}"/>
                </c:ext>
              </c:extLst>
            </c:dLbl>
            <c:dLbl>
              <c:idx val="8"/>
              <c:tx>
                <c:rich>
                  <a:bodyPr/>
                  <a:lstStyle/>
                  <a:p>
                    <a:r>
                      <a:rPr lang="en-US"/>
                      <a:t>0</a:t>
                    </a:r>
                    <a:fld id="{2CCFA76A-4962-4790-AFB3-2C718B21D036}" type="VALUE">
                      <a:rPr lang="en-US" smtClean="0"/>
                      <a:pPr/>
                      <a:t>[VALUE]</a:t>
                    </a:fld>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3298-4F45-9E6C-E0F02AC0C0A0}"/>
                </c:ext>
              </c:extLst>
            </c:dLbl>
            <c:dLbl>
              <c:idx val="9"/>
              <c:tx>
                <c:rich>
                  <a:bodyPr/>
                  <a:lstStyle/>
                  <a:p>
                    <a:r>
                      <a:rPr lang="en-US"/>
                      <a:t>0</a:t>
                    </a:r>
                    <a:fld id="{9E139793-1813-4379-93C5-D32BB631BD2A}" type="VALUE">
                      <a:rPr lang="en-US" smtClean="0"/>
                      <a:pPr/>
                      <a:t>[VALUE]</a:t>
                    </a:fld>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3298-4F45-9E6C-E0F02AC0C0A0}"/>
                </c:ext>
              </c:extLst>
            </c:dLbl>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Oblast je takva da nema dovoljno interesovanja aktera van sistema državne uprave</c:v>
                </c:pt>
                <c:pt idx="1">
                  <c:v>Već smo dovoljno obavešteni o stavovima zainteresovane javnosti (na osnovu dopisa od strane pravnih i fizičkih lica,</c:v>
                </c:pt>
                <c:pt idx="2">
                  <c:v>Nemamo dovoljno ljudskih i materijalnih resursa za organizovanje aktivnosti u okviru javno privatnog dijaloga</c:v>
                </c:pt>
                <c:pt idx="3">
                  <c:v>Oblast je takva da akteri van državne uprave nemaju dovoljno znanja da doprinesu procesu konsultacija</c:v>
                </c:pt>
                <c:pt idx="4">
                  <c:v>Nije bilo dovoljno vremena</c:v>
                </c:pt>
                <c:pt idx="5">
                  <c:v>Drugo</c:v>
                </c:pt>
                <c:pt idx="6">
                  <c:v>Ne znam</c:v>
                </c:pt>
                <c:pt idx="7">
                  <c:v>Odbija da odgovori</c:v>
                </c:pt>
              </c:strCache>
            </c:strRef>
          </c:cat>
          <c:val>
            <c:numRef>
              <c:f>Sheet1!$B$2:$B$9</c:f>
              <c:numCache>
                <c:formatCode>General</c:formatCode>
                <c:ptCount val="8"/>
                <c:pt idx="0">
                  <c:v>27.3</c:v>
                </c:pt>
                <c:pt idx="1">
                  <c:v>22.7</c:v>
                </c:pt>
                <c:pt idx="2">
                  <c:v>13.6</c:v>
                </c:pt>
                <c:pt idx="3">
                  <c:v>13.6</c:v>
                </c:pt>
                <c:pt idx="4">
                  <c:v>4.5</c:v>
                </c:pt>
                <c:pt idx="5">
                  <c:v>13.6</c:v>
                </c:pt>
                <c:pt idx="6">
                  <c:v>31.8</c:v>
                </c:pt>
                <c:pt idx="7">
                  <c:v>4.5</c:v>
                </c:pt>
              </c:numCache>
            </c:numRef>
          </c:val>
          <c:extLst xmlns:c16r2="http://schemas.microsoft.com/office/drawing/2015/06/chart">
            <c:ext xmlns:c16="http://schemas.microsoft.com/office/drawing/2014/chart" uri="{C3380CC4-5D6E-409C-BE32-E72D297353CC}">
              <c16:uniqueId val="{00000003-3298-4F45-9E6C-E0F02AC0C0A0}"/>
            </c:ext>
          </c:extLst>
        </c:ser>
        <c:dLbls>
          <c:showLegendKey val="0"/>
          <c:showVal val="0"/>
          <c:showCatName val="0"/>
          <c:showSerName val="0"/>
          <c:showPercent val="0"/>
          <c:showBubbleSize val="0"/>
        </c:dLbls>
        <c:gapWidth val="20"/>
        <c:axId val="185381632"/>
        <c:axId val="185383168"/>
      </c:barChart>
      <c:catAx>
        <c:axId val="185381632"/>
        <c:scaling>
          <c:orientation val="maxMin"/>
        </c:scaling>
        <c:delete val="0"/>
        <c:axPos val="l"/>
        <c:numFmt formatCode="General" sourceLinked="0"/>
        <c:majorTickMark val="out"/>
        <c:minorTickMark val="none"/>
        <c:tickLblPos val="nextTo"/>
        <c:spPr>
          <a:ln>
            <a:noFill/>
          </a:ln>
        </c:spPr>
        <c:txPr>
          <a:bodyPr/>
          <a:lstStyle/>
          <a:p>
            <a:pPr>
              <a:defRPr sz="1600" cap="none" baseline="0">
                <a:latin typeface="Calibri" panose="020F0502020204030204" pitchFamily="34" charset="0"/>
              </a:defRPr>
            </a:pPr>
            <a:endParaRPr lang="sr-Latn-RS"/>
          </a:p>
        </c:txPr>
        <c:crossAx val="185383168"/>
        <c:crosses val="autoZero"/>
        <c:auto val="1"/>
        <c:lblAlgn val="ctr"/>
        <c:lblOffset val="100"/>
        <c:noMultiLvlLbl val="0"/>
      </c:catAx>
      <c:valAx>
        <c:axId val="185383168"/>
        <c:scaling>
          <c:orientation val="minMax"/>
          <c:max val="60"/>
        </c:scaling>
        <c:delete val="1"/>
        <c:axPos val="b"/>
        <c:numFmt formatCode="General" sourceLinked="1"/>
        <c:majorTickMark val="out"/>
        <c:minorTickMark val="none"/>
        <c:tickLblPos val="nextTo"/>
        <c:crossAx val="185381632"/>
        <c:crosses val="max"/>
        <c:crossBetween val="between"/>
      </c:valAx>
    </c:plotArea>
    <c:plotVisOnly val="1"/>
    <c:dispBlanksAs val="gap"/>
    <c:showDLblsOverMax val="0"/>
  </c:chart>
  <c:txPr>
    <a:bodyPr/>
    <a:lstStyle/>
    <a:p>
      <a:pPr>
        <a:defRPr sz="1800"/>
      </a:pPr>
      <a:endParaRPr lang="sr-Latn-R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4869021287196"/>
          <c:y val="0"/>
          <c:w val="0.49651309787128028"/>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extLst xmlns:c16r2="http://schemas.microsoft.com/office/drawing/2015/06/chart">
              <c:ext xmlns:c16="http://schemas.microsoft.com/office/drawing/2014/chart" uri="{C3380CC4-5D6E-409C-BE32-E72D297353CC}">
                <c16:uniqueId val="{00000001-3298-4F45-9E6C-E0F02AC0C0A0}"/>
              </c:ext>
            </c:extLst>
          </c:dPt>
          <c:dPt>
            <c:idx val="8"/>
            <c:invertIfNegative val="0"/>
            <c:bubble3D val="0"/>
            <c:extLst xmlns:c16r2="http://schemas.microsoft.com/office/drawing/2015/06/chart">
              <c:ext xmlns:c16="http://schemas.microsoft.com/office/drawing/2014/chart" uri="{C3380CC4-5D6E-409C-BE32-E72D297353CC}">
                <c16:uniqueId val="{00000004-3298-4F45-9E6C-E0F02AC0C0A0}"/>
              </c:ext>
            </c:extLst>
          </c:dPt>
          <c:dPt>
            <c:idx val="9"/>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2-3298-4F45-9E6C-E0F02AC0C0A0}"/>
              </c:ext>
            </c:extLst>
          </c:dPt>
          <c:dPt>
            <c:idx val="10"/>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7-9918-448A-9920-27B08A50E43A}"/>
              </c:ext>
            </c:extLst>
          </c:dPt>
          <c:dPt>
            <c:idx val="11"/>
            <c:invertIfNegative val="0"/>
            <c:bubble3D val="0"/>
            <c:spPr>
              <a:solidFill>
                <a:srgbClr val="79797C"/>
              </a:solidFill>
              <a:ln>
                <a:solidFill>
                  <a:schemeClr val="bg1"/>
                </a:solidFill>
              </a:ln>
              <a:effectLst/>
            </c:spPr>
            <c:extLst xmlns:c16r2="http://schemas.microsoft.com/office/drawing/2015/06/chart">
              <c:ext xmlns:c16="http://schemas.microsoft.com/office/drawing/2014/chart" uri="{C3380CC4-5D6E-409C-BE32-E72D297353CC}">
                <c16:uniqueId val="{00000004-821C-4A55-B66E-2992A0A5055B}"/>
              </c:ext>
            </c:extLst>
          </c:dPt>
          <c:dPt>
            <c:idx val="12"/>
            <c:invertIfNegative val="0"/>
            <c:bubble3D val="0"/>
            <c:spPr>
              <a:solidFill>
                <a:srgbClr val="79797C"/>
              </a:solidFill>
              <a:ln>
                <a:solidFill>
                  <a:schemeClr val="bg1"/>
                </a:solidFill>
              </a:ln>
              <a:effectLst/>
            </c:spPr>
            <c:extLst xmlns:c16r2="http://schemas.microsoft.com/office/drawing/2015/06/chart">
              <c:ext xmlns:c16="http://schemas.microsoft.com/office/drawing/2014/chart" uri="{C3380CC4-5D6E-409C-BE32-E72D297353CC}">
                <c16:uniqueId val="{00000006-821C-4A55-B66E-2992A0A5055B}"/>
              </c:ext>
            </c:extLst>
          </c:dPt>
          <c:dLbls>
            <c:numFmt formatCode="#&quot;%&quot;" sourceLinked="0"/>
            <c:spPr>
              <a:noFill/>
              <a:ln>
                <a:noFill/>
              </a:ln>
              <a:effectLst/>
            </c:spPr>
            <c:txPr>
              <a:bodyPr/>
              <a:lstStyle/>
              <a:p>
                <a:pPr>
                  <a:defRPr b="1"/>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Kroz pitanja od strane privrede o primeni propisa</c:v>
                </c:pt>
                <c:pt idx="1">
                  <c:v>Kroz organizaciju skupova (okruglih stolova, konferencija) u sklopu javne rasprave</c:v>
                </c:pt>
                <c:pt idx="2">
                  <c:v>Kroz dostavljanje stavova i inicijativa relevantnih udruženja i privrednika</c:v>
                </c:pt>
                <c:pt idx="3">
                  <c:v>Preko on-line portala (za pitanja i komentare)</c:v>
                </c:pt>
                <c:pt idx="4">
                  <c:v>Putem nezvaničnih sastanaka sa predstavnicima velikih kompanija, poslovnih, strukovnih i drugih udruženja, zaposlenima u lokalnoj samoupravi itd.</c:v>
                </c:pt>
                <c:pt idx="5">
                  <c:v>Kroz davanje komentara na nacrte propisa tokom javne rasprave</c:v>
                </c:pt>
                <c:pt idx="6">
                  <c:v>Putem seminara o primeni propisa</c:v>
                </c:pt>
                <c:pt idx="7">
                  <c:v>Kroz dostavljanje analiza i istraživanja sprovedenih od strane privrede</c:v>
                </c:pt>
                <c:pt idx="8">
                  <c:v>Kroz skupštinske odbore (kokuse)</c:v>
                </c:pt>
                <c:pt idx="9">
                  <c:v>Drugo</c:v>
                </c:pt>
                <c:pt idx="10">
                  <c:v>Ne znam</c:v>
                </c:pt>
              </c:strCache>
            </c:strRef>
          </c:cat>
          <c:val>
            <c:numRef>
              <c:f>Sheet1!$B$2:$B$12</c:f>
              <c:numCache>
                <c:formatCode>General</c:formatCode>
                <c:ptCount val="11"/>
                <c:pt idx="0">
                  <c:v>29.3</c:v>
                </c:pt>
                <c:pt idx="1">
                  <c:v>23.7</c:v>
                </c:pt>
                <c:pt idx="2">
                  <c:v>23.2</c:v>
                </c:pt>
                <c:pt idx="3">
                  <c:v>22.1</c:v>
                </c:pt>
                <c:pt idx="4">
                  <c:v>19.8</c:v>
                </c:pt>
                <c:pt idx="5">
                  <c:v>16.5</c:v>
                </c:pt>
                <c:pt idx="6">
                  <c:v>8.5</c:v>
                </c:pt>
                <c:pt idx="7">
                  <c:v>3.5</c:v>
                </c:pt>
                <c:pt idx="8">
                  <c:v>1.2</c:v>
                </c:pt>
                <c:pt idx="9">
                  <c:v>6.3</c:v>
                </c:pt>
                <c:pt idx="10">
                  <c:v>2.9</c:v>
                </c:pt>
              </c:numCache>
            </c:numRef>
          </c:val>
          <c:extLst xmlns:c16r2="http://schemas.microsoft.com/office/drawing/2015/06/chart">
            <c:ext xmlns:c16="http://schemas.microsoft.com/office/drawing/2014/chart" uri="{C3380CC4-5D6E-409C-BE32-E72D297353CC}">
              <c16:uniqueId val="{00000003-3298-4F45-9E6C-E0F02AC0C0A0}"/>
            </c:ext>
          </c:extLst>
        </c:ser>
        <c:dLbls>
          <c:showLegendKey val="0"/>
          <c:showVal val="0"/>
          <c:showCatName val="0"/>
          <c:showSerName val="0"/>
          <c:showPercent val="0"/>
          <c:showBubbleSize val="0"/>
        </c:dLbls>
        <c:gapWidth val="20"/>
        <c:axId val="185800960"/>
        <c:axId val="185810944"/>
      </c:barChart>
      <c:catAx>
        <c:axId val="185800960"/>
        <c:scaling>
          <c:orientation val="maxMin"/>
        </c:scaling>
        <c:delete val="0"/>
        <c:axPos val="l"/>
        <c:numFmt formatCode="General" sourceLinked="0"/>
        <c:majorTickMark val="out"/>
        <c:minorTickMark val="none"/>
        <c:tickLblPos val="nextTo"/>
        <c:spPr>
          <a:ln>
            <a:noFill/>
          </a:ln>
        </c:spPr>
        <c:txPr>
          <a:bodyPr/>
          <a:lstStyle/>
          <a:p>
            <a:pPr>
              <a:defRPr sz="1400" cap="none" baseline="0">
                <a:latin typeface="Calibri" panose="020F0502020204030204" pitchFamily="34" charset="0"/>
              </a:defRPr>
            </a:pPr>
            <a:endParaRPr lang="sr-Latn-RS"/>
          </a:p>
        </c:txPr>
        <c:crossAx val="185810944"/>
        <c:crosses val="autoZero"/>
        <c:auto val="1"/>
        <c:lblAlgn val="ctr"/>
        <c:lblOffset val="100"/>
        <c:noMultiLvlLbl val="0"/>
      </c:catAx>
      <c:valAx>
        <c:axId val="185810944"/>
        <c:scaling>
          <c:orientation val="minMax"/>
        </c:scaling>
        <c:delete val="1"/>
        <c:axPos val="b"/>
        <c:numFmt formatCode="General" sourceLinked="1"/>
        <c:majorTickMark val="out"/>
        <c:minorTickMark val="none"/>
        <c:tickLblPos val="nextTo"/>
        <c:crossAx val="185800960"/>
        <c:crosses val="max"/>
        <c:crossBetween val="between"/>
      </c:valAx>
    </c:plotArea>
    <c:plotVisOnly val="1"/>
    <c:dispBlanksAs val="gap"/>
    <c:showDLblsOverMax val="0"/>
  </c:chart>
  <c:txPr>
    <a:bodyPr/>
    <a:lstStyle/>
    <a:p>
      <a:pPr>
        <a:defRPr sz="1800"/>
      </a:pPr>
      <a:endParaRPr lang="sr-Latn-R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700280776883379"/>
          <c:y val="0"/>
          <c:w val="0.47299719223116615"/>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extLst xmlns:c16r2="http://schemas.microsoft.com/office/drawing/2015/06/chart">
              <c:ext xmlns:c16="http://schemas.microsoft.com/office/drawing/2014/chart" uri="{C3380CC4-5D6E-409C-BE32-E72D297353CC}">
                <c16:uniqueId val="{00000001-3298-4F45-9E6C-E0F02AC0C0A0}"/>
              </c:ext>
            </c:extLst>
          </c:dPt>
          <c:dPt>
            <c:idx val="8"/>
            <c:invertIfNegative val="0"/>
            <c:bubble3D val="0"/>
            <c:extLst xmlns:c16r2="http://schemas.microsoft.com/office/drawing/2015/06/chart">
              <c:ext xmlns:c16="http://schemas.microsoft.com/office/drawing/2014/chart" uri="{C3380CC4-5D6E-409C-BE32-E72D297353CC}">
                <c16:uniqueId val="{00000004-3298-4F45-9E6C-E0F02AC0C0A0}"/>
              </c:ext>
            </c:extLst>
          </c:dPt>
          <c:dPt>
            <c:idx val="9"/>
            <c:invertIfNegative val="0"/>
            <c:bubble3D val="0"/>
            <c:extLst xmlns:c16r2="http://schemas.microsoft.com/office/drawing/2015/06/chart">
              <c:ext xmlns:c16="http://schemas.microsoft.com/office/drawing/2014/chart" uri="{C3380CC4-5D6E-409C-BE32-E72D297353CC}">
                <c16:uniqueId val="{00000002-3298-4F45-9E6C-E0F02AC0C0A0}"/>
              </c:ext>
            </c:extLst>
          </c:dPt>
          <c:dPt>
            <c:idx val="11"/>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3-D620-480D-8D55-CEB1EE484CF7}"/>
              </c:ext>
            </c:extLst>
          </c:dPt>
          <c:dPt>
            <c:idx val="12"/>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4-D620-480D-8D55-CEB1EE484CF7}"/>
              </c:ext>
            </c:extLst>
          </c:dPt>
          <c:dLbls>
            <c:numFmt formatCode="#&quot;%&quot;" sourceLinked="0"/>
            <c:spPr>
              <a:noFill/>
              <a:ln>
                <a:noFill/>
              </a:ln>
              <a:effectLst/>
            </c:spPr>
            <c:txPr>
              <a:bodyPr/>
              <a:lstStyle/>
              <a:p>
                <a:pPr>
                  <a:defRPr b="1"/>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Kroz dostavljanje stavova i inicijativa relevantnih udruženja i privrednika</c:v>
                </c:pt>
                <c:pt idx="1">
                  <c:v>Kroz davanje komentara na nacrte propisa tokom javne rasprave</c:v>
                </c:pt>
                <c:pt idx="2">
                  <c:v>Putem nezvaničnih sastanaka sa predstavnicima velikih kompanija, poslovnih, strukovnih i drugih udruženja, zaposlenima</c:v>
                </c:pt>
                <c:pt idx="3">
                  <c:v>Kroz organizaciju skupova (okruglih stolova, konferencija) u sklopu javne rasprave</c:v>
                </c:pt>
                <c:pt idx="4">
                  <c:v>Uključivanjem predstavnika zainteresovane javnosti u radne grupe za izradu propisa</c:v>
                </c:pt>
                <c:pt idx="5">
                  <c:v>Putem seminara o primeni propisa</c:v>
                </c:pt>
                <c:pt idx="6">
                  <c:v>Kroz dostavljanje analiza i istraživanja sprovedenih od strane privrede</c:v>
                </c:pt>
                <c:pt idx="7">
                  <c:v>Preko on-line portala (za pitanja i komentare)</c:v>
                </c:pt>
                <c:pt idx="8">
                  <c:v>Kroz pitanja od strane privrede o primeni propisa</c:v>
                </c:pt>
                <c:pt idx="9">
                  <c:v>Kroz javna slušanja u parlamentu</c:v>
                </c:pt>
                <c:pt idx="10">
                  <c:v>Kroz skupštinske odbore (kokuse)</c:v>
                </c:pt>
                <c:pt idx="11">
                  <c:v>Drugo</c:v>
                </c:pt>
                <c:pt idx="12">
                  <c:v>Ne znam</c:v>
                </c:pt>
              </c:strCache>
            </c:strRef>
          </c:cat>
          <c:val>
            <c:numRef>
              <c:f>Sheet1!$B$2:$B$14</c:f>
              <c:numCache>
                <c:formatCode>General</c:formatCode>
                <c:ptCount val="13"/>
                <c:pt idx="0">
                  <c:v>80</c:v>
                </c:pt>
                <c:pt idx="1">
                  <c:v>76</c:v>
                </c:pt>
                <c:pt idx="2">
                  <c:v>64</c:v>
                </c:pt>
                <c:pt idx="3">
                  <c:v>64</c:v>
                </c:pt>
                <c:pt idx="4">
                  <c:v>48</c:v>
                </c:pt>
                <c:pt idx="5">
                  <c:v>44</c:v>
                </c:pt>
                <c:pt idx="6">
                  <c:v>40</c:v>
                </c:pt>
                <c:pt idx="7">
                  <c:v>28</c:v>
                </c:pt>
                <c:pt idx="8">
                  <c:v>28</c:v>
                </c:pt>
                <c:pt idx="9">
                  <c:v>20</c:v>
                </c:pt>
                <c:pt idx="10">
                  <c:v>20</c:v>
                </c:pt>
                <c:pt idx="11">
                  <c:v>4</c:v>
                </c:pt>
                <c:pt idx="12">
                  <c:v>4</c:v>
                </c:pt>
              </c:numCache>
            </c:numRef>
          </c:val>
          <c:extLst xmlns:c16r2="http://schemas.microsoft.com/office/drawing/2015/06/chart">
            <c:ext xmlns:c16="http://schemas.microsoft.com/office/drawing/2014/chart" uri="{C3380CC4-5D6E-409C-BE32-E72D297353CC}">
              <c16:uniqueId val="{00000003-3298-4F45-9E6C-E0F02AC0C0A0}"/>
            </c:ext>
          </c:extLst>
        </c:ser>
        <c:dLbls>
          <c:showLegendKey val="0"/>
          <c:showVal val="0"/>
          <c:showCatName val="0"/>
          <c:showSerName val="0"/>
          <c:showPercent val="0"/>
          <c:showBubbleSize val="0"/>
        </c:dLbls>
        <c:gapWidth val="20"/>
        <c:axId val="185649408"/>
        <c:axId val="185651200"/>
      </c:barChart>
      <c:catAx>
        <c:axId val="185649408"/>
        <c:scaling>
          <c:orientation val="maxMin"/>
        </c:scaling>
        <c:delete val="0"/>
        <c:axPos val="l"/>
        <c:numFmt formatCode="General" sourceLinked="0"/>
        <c:majorTickMark val="out"/>
        <c:minorTickMark val="none"/>
        <c:tickLblPos val="nextTo"/>
        <c:spPr>
          <a:ln>
            <a:noFill/>
          </a:ln>
        </c:spPr>
        <c:txPr>
          <a:bodyPr/>
          <a:lstStyle/>
          <a:p>
            <a:pPr>
              <a:defRPr sz="1100" cap="none" baseline="0">
                <a:latin typeface="Calibri" panose="020F0502020204030204" pitchFamily="34" charset="0"/>
              </a:defRPr>
            </a:pPr>
            <a:endParaRPr lang="sr-Latn-RS"/>
          </a:p>
        </c:txPr>
        <c:crossAx val="185651200"/>
        <c:crosses val="autoZero"/>
        <c:auto val="1"/>
        <c:lblAlgn val="ctr"/>
        <c:lblOffset val="100"/>
        <c:noMultiLvlLbl val="0"/>
      </c:catAx>
      <c:valAx>
        <c:axId val="185651200"/>
        <c:scaling>
          <c:orientation val="minMax"/>
        </c:scaling>
        <c:delete val="1"/>
        <c:axPos val="b"/>
        <c:numFmt formatCode="General" sourceLinked="1"/>
        <c:majorTickMark val="out"/>
        <c:minorTickMark val="none"/>
        <c:tickLblPos val="nextTo"/>
        <c:crossAx val="185649408"/>
        <c:crosses val="max"/>
        <c:crossBetween val="between"/>
      </c:valAx>
    </c:plotArea>
    <c:plotVisOnly val="1"/>
    <c:dispBlanksAs val="gap"/>
    <c:showDLblsOverMax val="0"/>
  </c:chart>
  <c:txPr>
    <a:bodyPr/>
    <a:lstStyle/>
    <a:p>
      <a:pPr>
        <a:defRPr sz="1800"/>
      </a:pPr>
      <a:endParaRPr lang="sr-Latn-R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48690212871972"/>
          <c:y val="0"/>
          <c:w val="0.49651309787128028"/>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extLst xmlns:c16r2="http://schemas.microsoft.com/office/drawing/2015/06/chart">
              <c:ext xmlns:c16="http://schemas.microsoft.com/office/drawing/2014/chart" uri="{C3380CC4-5D6E-409C-BE32-E72D297353CC}">
                <c16:uniqueId val="{00000001-3298-4F45-9E6C-E0F02AC0C0A0}"/>
              </c:ext>
            </c:extLst>
          </c:dPt>
          <c:dPt>
            <c:idx val="8"/>
            <c:invertIfNegative val="0"/>
            <c:bubble3D val="0"/>
            <c:extLst xmlns:c16r2="http://schemas.microsoft.com/office/drawing/2015/06/chart">
              <c:ext xmlns:c16="http://schemas.microsoft.com/office/drawing/2014/chart" uri="{C3380CC4-5D6E-409C-BE32-E72D297353CC}">
                <c16:uniqueId val="{00000004-3298-4F45-9E6C-E0F02AC0C0A0}"/>
              </c:ext>
            </c:extLst>
          </c:dPt>
          <c:dPt>
            <c:idx val="9"/>
            <c:invertIfNegative val="0"/>
            <c:bubble3D val="0"/>
            <c:extLst xmlns:c16r2="http://schemas.microsoft.com/office/drawing/2015/06/chart">
              <c:ext xmlns:c16="http://schemas.microsoft.com/office/drawing/2014/chart" uri="{C3380CC4-5D6E-409C-BE32-E72D297353CC}">
                <c16:uniqueId val="{00000002-3298-4F45-9E6C-E0F02AC0C0A0}"/>
              </c:ext>
            </c:extLst>
          </c:dPt>
          <c:dPt>
            <c:idx val="11"/>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3-F080-4B4E-A754-A1C7A37F723B}"/>
              </c:ext>
            </c:extLst>
          </c:dPt>
          <c:dPt>
            <c:idx val="12"/>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4-F080-4B4E-A754-A1C7A37F723B}"/>
              </c:ext>
            </c:extLst>
          </c:dPt>
          <c:dLbls>
            <c:numFmt formatCode="#&quot;%&quot;" sourceLinked="0"/>
            <c:spPr>
              <a:noFill/>
              <a:ln>
                <a:noFill/>
              </a:ln>
              <a:effectLst/>
            </c:spPr>
            <c:txPr>
              <a:bodyPr/>
              <a:lstStyle/>
              <a:p>
                <a:pPr>
                  <a:defRPr b="1"/>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Preko on-line portala (za pitanja i komentare)</c:v>
                </c:pt>
                <c:pt idx="1">
                  <c:v>Kroz organizaciju skupova (okruglih stolova, konferencija) u sklopu javne rasprave</c:v>
                </c:pt>
                <c:pt idx="2">
                  <c:v>Kroz davanje komentara na nacrte propisa tokom javne rasprave</c:v>
                </c:pt>
                <c:pt idx="3">
                  <c:v>Kroz dostavljanje stavova i inicijativa relevantnih udruženja i privrednika</c:v>
                </c:pt>
                <c:pt idx="4">
                  <c:v>Putem seminara o primeni propisa</c:v>
                </c:pt>
                <c:pt idx="5">
                  <c:v>Putem nezvaničnih sastanaka sa predstavnicima velikih kompanija, poslovnih, strukovnih i drugih udruženja, zaposlenima u lokalnoj samoupravi itd.</c:v>
                </c:pt>
                <c:pt idx="6">
                  <c:v>Kroz pitanja od strane privrede o primeni propisa</c:v>
                </c:pt>
                <c:pt idx="7">
                  <c:v>Kroz dostavljanje analiza i istraživanja sprovedenih od strane privrede</c:v>
                </c:pt>
                <c:pt idx="8">
                  <c:v>Uključivanjem predstavnika zainteresovane javnosti u radne grupe za izradu propisa</c:v>
                </c:pt>
                <c:pt idx="9">
                  <c:v>Kroz skupštinske odbore (kokuse)</c:v>
                </c:pt>
                <c:pt idx="10">
                  <c:v>Kroz javna slušanja u parlamentu</c:v>
                </c:pt>
                <c:pt idx="11">
                  <c:v>Drugo</c:v>
                </c:pt>
                <c:pt idx="12">
                  <c:v>Ne znam</c:v>
                </c:pt>
              </c:strCache>
            </c:strRef>
          </c:cat>
          <c:val>
            <c:numRef>
              <c:f>Sheet1!$B$2:$B$14</c:f>
              <c:numCache>
                <c:formatCode>General</c:formatCode>
                <c:ptCount val="13"/>
                <c:pt idx="0">
                  <c:v>21.8</c:v>
                </c:pt>
                <c:pt idx="1">
                  <c:v>18.5</c:v>
                </c:pt>
                <c:pt idx="2">
                  <c:v>8.9</c:v>
                </c:pt>
                <c:pt idx="3">
                  <c:v>7.6</c:v>
                </c:pt>
                <c:pt idx="4">
                  <c:v>7.3</c:v>
                </c:pt>
                <c:pt idx="5">
                  <c:v>6.4</c:v>
                </c:pt>
                <c:pt idx="6">
                  <c:v>6.4</c:v>
                </c:pt>
                <c:pt idx="7">
                  <c:v>6.1</c:v>
                </c:pt>
                <c:pt idx="8">
                  <c:v>4.9000000000000004</c:v>
                </c:pt>
                <c:pt idx="9">
                  <c:v>0.8</c:v>
                </c:pt>
                <c:pt idx="10">
                  <c:v>0.1</c:v>
                </c:pt>
                <c:pt idx="11">
                  <c:v>1.9</c:v>
                </c:pt>
                <c:pt idx="12">
                  <c:v>9.1</c:v>
                </c:pt>
              </c:numCache>
            </c:numRef>
          </c:val>
          <c:extLst xmlns:c16r2="http://schemas.microsoft.com/office/drawing/2015/06/chart">
            <c:ext xmlns:c16="http://schemas.microsoft.com/office/drawing/2014/chart" uri="{C3380CC4-5D6E-409C-BE32-E72D297353CC}">
              <c16:uniqueId val="{00000003-3298-4F45-9E6C-E0F02AC0C0A0}"/>
            </c:ext>
          </c:extLst>
        </c:ser>
        <c:dLbls>
          <c:dLblPos val="outEnd"/>
          <c:showLegendKey val="0"/>
          <c:showVal val="1"/>
          <c:showCatName val="0"/>
          <c:showSerName val="0"/>
          <c:showPercent val="0"/>
          <c:showBubbleSize val="0"/>
        </c:dLbls>
        <c:gapWidth val="20"/>
        <c:axId val="185725312"/>
        <c:axId val="185741312"/>
      </c:barChart>
      <c:catAx>
        <c:axId val="185725312"/>
        <c:scaling>
          <c:orientation val="maxMin"/>
        </c:scaling>
        <c:delete val="0"/>
        <c:axPos val="l"/>
        <c:numFmt formatCode="General" sourceLinked="0"/>
        <c:majorTickMark val="out"/>
        <c:minorTickMark val="none"/>
        <c:tickLblPos val="nextTo"/>
        <c:spPr>
          <a:ln>
            <a:noFill/>
          </a:ln>
        </c:spPr>
        <c:txPr>
          <a:bodyPr/>
          <a:lstStyle/>
          <a:p>
            <a:pPr>
              <a:defRPr sz="1100" cap="none" baseline="0">
                <a:latin typeface="Calibri" panose="020F0502020204030204" pitchFamily="34" charset="0"/>
              </a:defRPr>
            </a:pPr>
            <a:endParaRPr lang="sr-Latn-RS"/>
          </a:p>
        </c:txPr>
        <c:crossAx val="185741312"/>
        <c:crosses val="autoZero"/>
        <c:auto val="1"/>
        <c:lblAlgn val="ctr"/>
        <c:lblOffset val="100"/>
        <c:noMultiLvlLbl val="0"/>
      </c:catAx>
      <c:valAx>
        <c:axId val="185741312"/>
        <c:scaling>
          <c:orientation val="minMax"/>
        </c:scaling>
        <c:delete val="1"/>
        <c:axPos val="b"/>
        <c:numFmt formatCode="General" sourceLinked="1"/>
        <c:majorTickMark val="out"/>
        <c:minorTickMark val="none"/>
        <c:tickLblPos val="nextTo"/>
        <c:crossAx val="185725312"/>
        <c:crosses val="max"/>
        <c:crossBetween val="between"/>
      </c:valAx>
    </c:plotArea>
    <c:plotVisOnly val="1"/>
    <c:dispBlanksAs val="gap"/>
    <c:showDLblsOverMax val="0"/>
  </c:chart>
  <c:txPr>
    <a:bodyPr/>
    <a:lstStyle/>
    <a:p>
      <a:pPr>
        <a:defRPr sz="1800"/>
      </a:pPr>
      <a:endParaRPr lang="sr-Latn-R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427553504156104"/>
          <c:y val="0"/>
          <c:w val="0.5221668530086252"/>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extLst xmlns:c16r2="http://schemas.microsoft.com/office/drawing/2015/06/chart">
              <c:ext xmlns:c16="http://schemas.microsoft.com/office/drawing/2014/chart" uri="{C3380CC4-5D6E-409C-BE32-E72D297353CC}">
                <c16:uniqueId val="{00000001-3298-4F45-9E6C-E0F02AC0C0A0}"/>
              </c:ext>
            </c:extLst>
          </c:dPt>
          <c:dPt>
            <c:idx val="8"/>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4-3298-4F45-9E6C-E0F02AC0C0A0}"/>
              </c:ext>
            </c:extLst>
          </c:dPt>
          <c:dPt>
            <c:idx val="9"/>
            <c:invertIfNegative val="0"/>
            <c:bubble3D val="0"/>
            <c:extLst xmlns:c16r2="http://schemas.microsoft.com/office/drawing/2015/06/chart">
              <c:ext xmlns:c16="http://schemas.microsoft.com/office/drawing/2014/chart" uri="{C3380CC4-5D6E-409C-BE32-E72D297353CC}">
                <c16:uniqueId val="{00000002-3298-4F45-9E6C-E0F02AC0C0A0}"/>
              </c:ext>
            </c:extLst>
          </c:dPt>
          <c:dLbls>
            <c:numFmt formatCode="#&quot;%&quot;" sourceLinked="0"/>
            <c:spPr>
              <a:noFill/>
              <a:ln>
                <a:noFill/>
              </a:ln>
              <a:effectLst/>
            </c:spPr>
            <c:txPr>
              <a:bodyPr/>
              <a:lstStyle/>
              <a:p>
                <a:pPr>
                  <a:defRPr b="1"/>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Uključivanjem predstavnika zainteresovane javnosti u radne grupe za izradu propisa</c:v>
                </c:pt>
                <c:pt idx="1">
                  <c:v>Kroz organizaciju skupova (okruglih stolova, konferencija) u sklopu javne rasprave</c:v>
                </c:pt>
                <c:pt idx="2">
                  <c:v>Kroz dostavljanje stavova i inicijativa relevantnih udruženja i privrednika</c:v>
                </c:pt>
                <c:pt idx="3">
                  <c:v>Kroz dostavljanje analiza i istraživanja sprovedenih od strane privrede</c:v>
                </c:pt>
                <c:pt idx="4">
                  <c:v>Putem nezvaničnih sastanaka sa predstavnicima velikih kompanija, poslovnih, strukovnih i drugih udruženja, zaposlenima</c:v>
                </c:pt>
                <c:pt idx="5">
                  <c:v>Putem seminara o primeni propisa</c:v>
                </c:pt>
                <c:pt idx="6">
                  <c:v>Kroz javna slušanja u parlamentu</c:v>
                </c:pt>
                <c:pt idx="7">
                  <c:v>Kroz pitanja od strane privrede o primeni propisa</c:v>
                </c:pt>
                <c:pt idx="8">
                  <c:v>Drugo</c:v>
                </c:pt>
              </c:strCache>
            </c:strRef>
          </c:cat>
          <c:val>
            <c:numRef>
              <c:f>Sheet1!$B$2:$B$10</c:f>
              <c:numCache>
                <c:formatCode>General</c:formatCode>
                <c:ptCount val="9"/>
                <c:pt idx="0">
                  <c:v>22.5</c:v>
                </c:pt>
                <c:pt idx="1">
                  <c:v>20</c:v>
                </c:pt>
                <c:pt idx="2">
                  <c:v>17.5</c:v>
                </c:pt>
                <c:pt idx="3">
                  <c:v>10</c:v>
                </c:pt>
                <c:pt idx="4">
                  <c:v>10</c:v>
                </c:pt>
                <c:pt idx="5">
                  <c:v>7.5</c:v>
                </c:pt>
                <c:pt idx="6">
                  <c:v>5</c:v>
                </c:pt>
                <c:pt idx="7">
                  <c:v>2.5</c:v>
                </c:pt>
                <c:pt idx="8">
                  <c:v>5</c:v>
                </c:pt>
              </c:numCache>
            </c:numRef>
          </c:val>
          <c:extLst xmlns:c16r2="http://schemas.microsoft.com/office/drawing/2015/06/chart">
            <c:ext xmlns:c16="http://schemas.microsoft.com/office/drawing/2014/chart" uri="{C3380CC4-5D6E-409C-BE32-E72D297353CC}">
              <c16:uniqueId val="{00000003-3298-4F45-9E6C-E0F02AC0C0A0}"/>
            </c:ext>
          </c:extLst>
        </c:ser>
        <c:dLbls>
          <c:showLegendKey val="0"/>
          <c:showVal val="0"/>
          <c:showCatName val="0"/>
          <c:showSerName val="0"/>
          <c:showPercent val="0"/>
          <c:showBubbleSize val="0"/>
        </c:dLbls>
        <c:gapWidth val="20"/>
        <c:axId val="186229888"/>
        <c:axId val="186231424"/>
      </c:barChart>
      <c:catAx>
        <c:axId val="186229888"/>
        <c:scaling>
          <c:orientation val="maxMin"/>
        </c:scaling>
        <c:delete val="0"/>
        <c:axPos val="l"/>
        <c:numFmt formatCode="General" sourceLinked="0"/>
        <c:majorTickMark val="out"/>
        <c:minorTickMark val="none"/>
        <c:tickLblPos val="nextTo"/>
        <c:spPr>
          <a:ln>
            <a:noFill/>
          </a:ln>
        </c:spPr>
        <c:txPr>
          <a:bodyPr/>
          <a:lstStyle/>
          <a:p>
            <a:pPr>
              <a:defRPr sz="1200" cap="none" baseline="0">
                <a:latin typeface="Calibri" panose="020F0502020204030204" pitchFamily="34" charset="0"/>
              </a:defRPr>
            </a:pPr>
            <a:endParaRPr lang="sr-Latn-RS"/>
          </a:p>
        </c:txPr>
        <c:crossAx val="186231424"/>
        <c:crosses val="autoZero"/>
        <c:auto val="1"/>
        <c:lblAlgn val="ctr"/>
        <c:lblOffset val="100"/>
        <c:noMultiLvlLbl val="0"/>
      </c:catAx>
      <c:valAx>
        <c:axId val="186231424"/>
        <c:scaling>
          <c:orientation val="minMax"/>
        </c:scaling>
        <c:delete val="1"/>
        <c:axPos val="b"/>
        <c:numFmt formatCode="General" sourceLinked="1"/>
        <c:majorTickMark val="out"/>
        <c:minorTickMark val="none"/>
        <c:tickLblPos val="nextTo"/>
        <c:crossAx val="186229888"/>
        <c:crosses val="max"/>
        <c:crossBetween val="between"/>
      </c:valAx>
    </c:plotArea>
    <c:plotVisOnly val="1"/>
    <c:dispBlanksAs val="gap"/>
    <c:showDLblsOverMax val="0"/>
  </c:chart>
  <c:txPr>
    <a:bodyPr/>
    <a:lstStyle/>
    <a:p>
      <a:pPr>
        <a:defRPr sz="1800"/>
      </a:pPr>
      <a:endParaRPr lang="sr-Latn-R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7499999999999E-2"/>
          <c:y val="2.5316455696202531E-2"/>
          <c:w val="0.97968750000000004"/>
          <c:h val="0.86014516787256812"/>
        </c:manualLayout>
      </c:layout>
      <c:barChart>
        <c:barDir val="col"/>
        <c:grouping val="stacked"/>
        <c:varyColors val="0"/>
        <c:ser>
          <c:idx val="4"/>
          <c:order val="0"/>
          <c:tx>
            <c:strRef>
              <c:f>Sheet1!$A$2</c:f>
              <c:strCache>
                <c:ptCount val="1"/>
                <c:pt idx="0">
                  <c:v>Uopšte nisam upoznat/a</c:v>
                </c:pt>
              </c:strCache>
            </c:strRef>
          </c:tx>
          <c:spPr>
            <a:solidFill>
              <a:srgbClr val="FF585D"/>
            </a:solidFill>
            <a:ln w="12628">
              <a:solidFill>
                <a:srgbClr val="FFFFFF"/>
              </a:solidFill>
              <a:prstDash val="solid"/>
            </a:ln>
          </c:spPr>
          <c:invertIfNegative val="0"/>
          <c:dLbls>
            <c:dLbl>
              <c:idx val="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6FD-449D-A264-CE44C9EC3B34}"/>
                </c:ext>
              </c:extLst>
            </c:dLbl>
            <c:numFmt formatCode="0;0;\-" sourceLinked="0"/>
            <c:spPr>
              <a:noFill/>
              <a:ln w="25257">
                <a:noFill/>
              </a:ln>
            </c:spPr>
            <c:txPr>
              <a:bodyPr/>
              <a:lstStyle/>
              <a:p>
                <a:pPr>
                  <a:defRPr sz="1800" b="1" i="0" u="none" strike="noStrike" baseline="0">
                    <a:solidFill>
                      <a:schemeClr val="bg1"/>
                    </a:solidFill>
                    <a:latin typeface="+mj-lt"/>
                    <a:ea typeface="Calibri"/>
                    <a:cs typeface="Calibri"/>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Sheet1!$B$2:$D$2</c:f>
              <c:numCache>
                <c:formatCode>General</c:formatCode>
                <c:ptCount val="3"/>
                <c:pt idx="0">
                  <c:v>-43.3</c:v>
                </c:pt>
                <c:pt idx="1">
                  <c:v>-15</c:v>
                </c:pt>
              </c:numCache>
            </c:numRef>
          </c:val>
          <c:extLst xmlns:c16r2="http://schemas.microsoft.com/office/drawing/2015/06/chart">
            <c:ext xmlns:c16="http://schemas.microsoft.com/office/drawing/2014/chart" uri="{C3380CC4-5D6E-409C-BE32-E72D297353CC}">
              <c16:uniqueId val="{00000000-26E5-4B38-9ECC-8CBAC1C615FD}"/>
            </c:ext>
          </c:extLst>
        </c:ser>
        <c:ser>
          <c:idx val="0"/>
          <c:order val="1"/>
          <c:tx>
            <c:strRef>
              <c:f>Sheet1!$A$3</c:f>
              <c:strCache>
                <c:ptCount val="1"/>
                <c:pt idx="0">
                  <c:v>Nedovoljno sam upoznat/a</c:v>
                </c:pt>
              </c:strCache>
            </c:strRef>
          </c:tx>
          <c:spPr>
            <a:solidFill>
              <a:srgbClr val="CB333B"/>
            </a:solidFill>
            <a:ln w="12628">
              <a:solidFill>
                <a:srgbClr val="FFFFFF"/>
              </a:solidFill>
              <a:prstDash val="solid"/>
            </a:ln>
          </c:spPr>
          <c:invertIfNegative val="0"/>
          <c:dLbls>
            <c:dLbl>
              <c:idx val="1"/>
              <c:numFmt formatCode="0;0;\-" sourceLinked="0"/>
              <c:spPr>
                <a:noFill/>
                <a:ln w="25257">
                  <a:noFill/>
                </a:ln>
              </c:spPr>
              <c:txPr>
                <a:bodyPr/>
                <a:lstStyle/>
                <a:p>
                  <a:pPr>
                    <a:defRPr sz="1800" b="1" i="0" u="none" strike="noStrike" baseline="0">
                      <a:solidFill>
                        <a:schemeClr val="tx1"/>
                      </a:solidFill>
                      <a:latin typeface="+mj-lt"/>
                      <a:ea typeface="Calibri"/>
                      <a:cs typeface="Calibri"/>
                    </a:defRPr>
                  </a:pPr>
                  <a:endParaRPr lang="sr-Latn-RS"/>
                </a:p>
              </c:txPr>
              <c:dLblPos val="ctr"/>
              <c:showLegendKey val="0"/>
              <c:showVal val="1"/>
              <c:showCatName val="0"/>
              <c:showSerName val="0"/>
              <c:showPercent val="0"/>
              <c:showBubbleSize val="0"/>
            </c:dLbl>
            <c:numFmt formatCode="0;0;\-" sourceLinked="0"/>
            <c:spPr>
              <a:noFill/>
              <a:ln w="25257">
                <a:noFill/>
              </a:ln>
            </c:spPr>
            <c:txPr>
              <a:bodyPr/>
              <a:lstStyle/>
              <a:p>
                <a:pPr>
                  <a:defRPr sz="1800" b="1" i="0" u="none" strike="noStrike" baseline="0">
                    <a:solidFill>
                      <a:srgbClr val="FFFFFF"/>
                    </a:solidFill>
                    <a:latin typeface="+mj-lt"/>
                    <a:ea typeface="Calibri"/>
                    <a:cs typeface="Calibri"/>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Sheet1!$B$3:$D$3</c:f>
              <c:numCache>
                <c:formatCode>General</c:formatCode>
                <c:ptCount val="3"/>
                <c:pt idx="0">
                  <c:v>-25.7</c:v>
                </c:pt>
                <c:pt idx="1">
                  <c:v>-2.5</c:v>
                </c:pt>
                <c:pt idx="2">
                  <c:v>-22.2</c:v>
                </c:pt>
              </c:numCache>
            </c:numRef>
          </c:val>
          <c:extLst xmlns:c16r2="http://schemas.microsoft.com/office/drawing/2015/06/chart">
            <c:ext xmlns:c16="http://schemas.microsoft.com/office/drawing/2014/chart" uri="{C3380CC4-5D6E-409C-BE32-E72D297353CC}">
              <c16:uniqueId val="{00000001-26E5-4B38-9ECC-8CBAC1C615FD}"/>
            </c:ext>
          </c:extLst>
        </c:ser>
        <c:ser>
          <c:idx val="1"/>
          <c:order val="2"/>
          <c:tx>
            <c:strRef>
              <c:f>Sheet1!$A$4</c:f>
              <c:strCache>
                <c:ptCount val="1"/>
                <c:pt idx="0">
                  <c:v>Bottom 2 Box</c:v>
                </c:pt>
              </c:strCache>
            </c:strRef>
          </c:tx>
          <c:spPr>
            <a:noFill/>
            <a:ln w="25257">
              <a:noFill/>
            </a:ln>
          </c:spPr>
          <c:invertIfNegative val="0"/>
          <c:dLbls>
            <c:dLbl>
              <c:idx val="1"/>
              <c:numFmt formatCode="0;0;\-" sourceLinked="0"/>
              <c:spPr/>
              <c:txPr>
                <a:bodyPr/>
                <a:lstStyle/>
                <a:p>
                  <a:pPr>
                    <a:defRPr sz="1800">
                      <a:solidFill>
                        <a:srgbClr val="FF585D"/>
                      </a:solidFill>
                      <a:latin typeface="+mn-lt"/>
                    </a:defRPr>
                  </a:pPr>
                  <a:endParaRPr lang="sr-Latn-RS"/>
                </a:p>
              </c:txPr>
              <c:dLblPos val="inBase"/>
              <c:showLegendKey val="0"/>
              <c:showVal val="1"/>
              <c:showCatName val="0"/>
              <c:showSerName val="0"/>
              <c:showPercent val="0"/>
              <c:showBubbleSize val="0"/>
            </c:dLbl>
            <c:dLbl>
              <c:idx val="2"/>
              <c:numFmt formatCode="0;0;\-" sourceLinked="0"/>
              <c:spPr/>
              <c:txPr>
                <a:bodyPr/>
                <a:lstStyle/>
                <a:p>
                  <a:pPr algn="ctr">
                    <a:defRPr lang="en-US" sz="1800" b="1" i="0" u="none" strike="noStrike" kern="1200" baseline="0">
                      <a:solidFill>
                        <a:srgbClr val="FF585D"/>
                      </a:solidFill>
                      <a:latin typeface="+mn-lt"/>
                      <a:ea typeface="Calibri"/>
                      <a:cs typeface="Calibri"/>
                    </a:defRPr>
                  </a:pPr>
                  <a:endParaRPr lang="sr-Latn-R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Sheet1!$B$4:$D$4</c:f>
              <c:numCache>
                <c:formatCode>General</c:formatCode>
                <c:ptCount val="3"/>
                <c:pt idx="0">
                  <c:v>-69</c:v>
                </c:pt>
                <c:pt idx="1">
                  <c:v>-17.5</c:v>
                </c:pt>
                <c:pt idx="2">
                  <c:v>-22.2</c:v>
                </c:pt>
              </c:numCache>
            </c:numRef>
          </c:val>
          <c:extLst xmlns:c16r2="http://schemas.microsoft.com/office/drawing/2015/06/chart">
            <c:ext xmlns:c16="http://schemas.microsoft.com/office/drawing/2014/chart" uri="{C3380CC4-5D6E-409C-BE32-E72D297353CC}">
              <c16:uniqueId val="{00000002-26E5-4B38-9ECC-8CBAC1C615FD}"/>
            </c:ext>
          </c:extLst>
        </c:ser>
        <c:ser>
          <c:idx val="2"/>
          <c:order val="3"/>
          <c:tx>
            <c:strRef>
              <c:f>Sheet1!$A$5</c:f>
              <c:strCache>
                <c:ptCount val="1"/>
                <c:pt idx="0">
                  <c:v>Donekle sam upoznat/a</c:v>
                </c:pt>
              </c:strCache>
            </c:strRef>
          </c:tx>
          <c:spPr>
            <a:solidFill>
              <a:srgbClr val="9DC482"/>
            </a:solidFill>
            <a:ln w="12628">
              <a:solidFill>
                <a:srgbClr val="FFFFFF"/>
              </a:solidFill>
              <a:prstDash val="solid"/>
            </a:ln>
          </c:spPr>
          <c:invertIfNegative val="0"/>
          <c:dLbls>
            <c:numFmt formatCode="#,##0" sourceLinked="0"/>
            <c:spPr>
              <a:noFill/>
              <a:ln w="25257">
                <a:noFill/>
              </a:ln>
            </c:spPr>
            <c:txPr>
              <a:bodyPr anchorCtr="0"/>
              <a:lstStyle/>
              <a:p>
                <a:pPr algn="ctr">
                  <a:defRPr lang="en-US" sz="1800" b="1" i="0" u="none" strike="noStrike" kern="1200" baseline="0">
                    <a:solidFill>
                      <a:schemeClr val="tx1"/>
                    </a:solidFill>
                    <a:latin typeface="+mj-lt"/>
                    <a:ea typeface="Calibri"/>
                    <a:cs typeface="Calibri"/>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Sheet1!$B$5:$D$5</c:f>
              <c:numCache>
                <c:formatCode>General</c:formatCode>
                <c:ptCount val="3"/>
                <c:pt idx="0">
                  <c:v>28.8</c:v>
                </c:pt>
                <c:pt idx="1">
                  <c:v>62.5</c:v>
                </c:pt>
                <c:pt idx="2">
                  <c:v>20</c:v>
                </c:pt>
              </c:numCache>
            </c:numRef>
          </c:val>
          <c:extLst xmlns:c16r2="http://schemas.microsoft.com/office/drawing/2015/06/chart">
            <c:ext xmlns:c16="http://schemas.microsoft.com/office/drawing/2014/chart" uri="{C3380CC4-5D6E-409C-BE32-E72D297353CC}">
              <c16:uniqueId val="{00000003-26E5-4B38-9ECC-8CBAC1C615FD}"/>
            </c:ext>
          </c:extLst>
        </c:ser>
        <c:ser>
          <c:idx val="3"/>
          <c:order val="4"/>
          <c:tx>
            <c:strRef>
              <c:f>Sheet1!$A$6</c:f>
              <c:strCache>
                <c:ptCount val="1"/>
                <c:pt idx="0">
                  <c:v>U potpunosti sam upoznat/a</c:v>
                </c:pt>
              </c:strCache>
            </c:strRef>
          </c:tx>
          <c:spPr>
            <a:solidFill>
              <a:srgbClr val="74AA50"/>
            </a:solidFill>
            <a:ln w="12628">
              <a:solidFill>
                <a:srgbClr val="FFFFFF"/>
              </a:solidFill>
              <a:prstDash val="solid"/>
            </a:ln>
          </c:spPr>
          <c:invertIfNegative val="0"/>
          <c:dLbls>
            <c:dLbl>
              <c:idx val="0"/>
              <c:numFmt formatCode="#,##0" sourceLinked="0"/>
              <c:spPr>
                <a:noFill/>
                <a:ln w="25257">
                  <a:noFill/>
                </a:ln>
              </c:spPr>
              <c:txPr>
                <a:bodyPr anchorCtr="0"/>
                <a:lstStyle/>
                <a:p>
                  <a:pPr algn="ctr">
                    <a:defRPr lang="en-US" sz="1800" b="1" i="0" u="none" strike="noStrike"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sr-Latn-RS"/>
                </a:p>
              </c:txPr>
              <c:dLblPos val="ctr"/>
              <c:showLegendKey val="0"/>
              <c:showVal val="1"/>
              <c:showCatName val="0"/>
              <c:showSerName val="0"/>
              <c:showPercent val="0"/>
              <c:showBubbleSize val="0"/>
            </c:dLbl>
            <c:numFmt formatCode="#,##0" sourceLinked="0"/>
            <c:spPr>
              <a:noFill/>
              <a:ln w="25257">
                <a:noFill/>
              </a:ln>
            </c:spPr>
            <c:txPr>
              <a:bodyPr anchorCtr="0"/>
              <a:lstStyle/>
              <a:p>
                <a:pPr algn="ctr">
                  <a:defRPr lang="en-US" sz="1800" b="1" i="0" u="none" strike="noStrike" kern="1200" baseline="0">
                    <a:solidFill>
                      <a:srgbClr val="FFFFFF"/>
                    </a:solidFill>
                    <a:latin typeface="Segoe UI" panose="020B0502040204020203" pitchFamily="34" charset="0"/>
                    <a:ea typeface="Segoe UI" panose="020B0502040204020203" pitchFamily="34" charset="0"/>
                    <a:cs typeface="Segoe UI" panose="020B0502040204020203" pitchFamily="34" charset="0"/>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Sheet1!$B$6:$D$6</c:f>
              <c:numCache>
                <c:formatCode>General</c:formatCode>
                <c:ptCount val="3"/>
                <c:pt idx="0">
                  <c:v>1.3</c:v>
                </c:pt>
                <c:pt idx="1">
                  <c:v>20</c:v>
                </c:pt>
                <c:pt idx="2">
                  <c:v>55.6</c:v>
                </c:pt>
              </c:numCache>
            </c:numRef>
          </c:val>
          <c:extLst xmlns:c16r2="http://schemas.microsoft.com/office/drawing/2015/06/chart">
            <c:ext xmlns:c16="http://schemas.microsoft.com/office/drawing/2014/chart" uri="{C3380CC4-5D6E-409C-BE32-E72D297353CC}">
              <c16:uniqueId val="{00000004-26E5-4B38-9ECC-8CBAC1C615FD}"/>
            </c:ext>
          </c:extLst>
        </c:ser>
        <c:ser>
          <c:idx val="5"/>
          <c:order val="5"/>
          <c:tx>
            <c:strRef>
              <c:f>Sheet1!$A$7</c:f>
              <c:strCache>
                <c:ptCount val="1"/>
                <c:pt idx="0">
                  <c:v>Top 2 Box</c:v>
                </c:pt>
              </c:strCache>
            </c:strRef>
          </c:tx>
          <c:spPr>
            <a:noFill/>
            <a:ln w="25257">
              <a:noFill/>
            </a:ln>
          </c:spPr>
          <c:invertIfNegative val="0"/>
          <c:dLbls>
            <c:numFmt formatCode="#,##0" sourceLinked="0"/>
            <c:spPr>
              <a:noFill/>
              <a:ln w="25257">
                <a:noFill/>
              </a:ln>
            </c:spPr>
            <c:txPr>
              <a:bodyPr/>
              <a:lstStyle/>
              <a:p>
                <a:pPr>
                  <a:defRPr sz="1800" b="1" i="0" u="none" strike="noStrike" baseline="0">
                    <a:solidFill>
                      <a:srgbClr val="74AA50"/>
                    </a:solidFill>
                    <a:latin typeface="+mj-lt"/>
                    <a:ea typeface="Calibri"/>
                    <a:cs typeface="Calibri"/>
                  </a:defRPr>
                </a:pPr>
                <a:endParaRPr lang="sr-Latn-R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Sheet1!$B$7:$D$7</c:f>
              <c:numCache>
                <c:formatCode>General</c:formatCode>
                <c:ptCount val="3"/>
                <c:pt idx="0">
                  <c:v>30.2</c:v>
                </c:pt>
                <c:pt idx="1">
                  <c:v>82.5</c:v>
                </c:pt>
                <c:pt idx="2">
                  <c:v>75.599999999999994</c:v>
                </c:pt>
              </c:numCache>
            </c:numRef>
          </c:val>
          <c:extLst xmlns:c16r2="http://schemas.microsoft.com/office/drawing/2015/06/chart">
            <c:ext xmlns:c16="http://schemas.microsoft.com/office/drawing/2014/chart" uri="{C3380CC4-5D6E-409C-BE32-E72D297353CC}">
              <c16:uniqueId val="{00000005-26E5-4B38-9ECC-8CBAC1C615FD}"/>
            </c:ext>
          </c:extLst>
        </c:ser>
        <c:dLbls>
          <c:dLblPos val="ctr"/>
          <c:showLegendKey val="0"/>
          <c:showVal val="1"/>
          <c:showCatName val="0"/>
          <c:showSerName val="0"/>
          <c:showPercent val="0"/>
          <c:showBubbleSize val="0"/>
        </c:dLbls>
        <c:gapWidth val="37"/>
        <c:overlap val="100"/>
        <c:axId val="176337280"/>
        <c:axId val="176338816"/>
      </c:barChart>
      <c:catAx>
        <c:axId val="176337280"/>
        <c:scaling>
          <c:orientation val="minMax"/>
        </c:scaling>
        <c:delete val="0"/>
        <c:axPos val="b"/>
        <c:numFmt formatCode="General" sourceLinked="1"/>
        <c:majorTickMark val="none"/>
        <c:minorTickMark val="none"/>
        <c:tickLblPos val="none"/>
        <c:spPr>
          <a:ln w="25400">
            <a:solidFill>
              <a:schemeClr val="bg1">
                <a:lumMod val="75000"/>
              </a:schemeClr>
            </a:solidFill>
            <a:prstDash val="solid"/>
          </a:ln>
        </c:spPr>
        <c:crossAx val="176338816"/>
        <c:crossesAt val="0"/>
        <c:auto val="1"/>
        <c:lblAlgn val="ctr"/>
        <c:lblOffset val="100"/>
        <c:tickLblSkip val="1"/>
        <c:tickMarkSkip val="1"/>
        <c:noMultiLvlLbl val="0"/>
      </c:catAx>
      <c:valAx>
        <c:axId val="176338816"/>
        <c:scaling>
          <c:orientation val="minMax"/>
          <c:max val="100"/>
          <c:min val="-60"/>
        </c:scaling>
        <c:delete val="1"/>
        <c:axPos val="l"/>
        <c:numFmt formatCode="General" sourceLinked="1"/>
        <c:majorTickMark val="out"/>
        <c:minorTickMark val="none"/>
        <c:tickLblPos val="nextTo"/>
        <c:crossAx val="176337280"/>
        <c:crosses val="autoZero"/>
        <c:crossBetween val="between"/>
        <c:majorUnit val="10"/>
        <c:minorUnit val="5"/>
      </c:valAx>
      <c:spPr>
        <a:noFill/>
        <a:ln w="25257">
          <a:noFill/>
        </a:ln>
      </c:spPr>
    </c:plotArea>
    <c:plotVisOnly val="1"/>
    <c:dispBlanksAs val="gap"/>
    <c:showDLblsOverMax val="0"/>
  </c:chart>
  <c:spPr>
    <a:noFill/>
    <a:ln>
      <a:noFill/>
    </a:ln>
  </c:spPr>
  <c:txPr>
    <a:bodyPr/>
    <a:lstStyle/>
    <a:p>
      <a:pPr>
        <a:defRPr sz="1392" b="1" i="0" u="none" strike="noStrike" baseline="0">
          <a:solidFill>
            <a:schemeClr val="tx1"/>
          </a:solidFill>
          <a:latin typeface="Calibri"/>
          <a:ea typeface="Calibri"/>
          <a:cs typeface="Calibri"/>
        </a:defRPr>
      </a:pPr>
      <a:endParaRPr lang="sr-Latn-R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11485213764127"/>
          <c:y val="2.5906837687748193E-3"/>
          <c:w val="0.59978862828372603"/>
          <c:h val="0.99740920667499799"/>
        </c:manualLayout>
      </c:layout>
      <c:barChart>
        <c:barDir val="bar"/>
        <c:grouping val="clustered"/>
        <c:varyColors val="0"/>
        <c:ser>
          <c:idx val="0"/>
          <c:order val="0"/>
          <c:tx>
            <c:strRef>
              <c:f>Sheet1!$B$1</c:f>
              <c:strCache>
                <c:ptCount val="1"/>
                <c:pt idx="0">
                  <c:v>Series 1</c:v>
                </c:pt>
              </c:strCache>
            </c:strRef>
          </c:tx>
          <c:spPr>
            <a:solidFill>
              <a:srgbClr val="007681"/>
            </a:solidFill>
          </c:spPr>
          <c:invertIfNegative val="0"/>
          <c:dPt>
            <c:idx val="4"/>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2-60D7-41EE-9343-14BD899D00AB}"/>
              </c:ext>
            </c:extLst>
          </c:dPt>
          <c:dPt>
            <c:idx val="1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0-C08E-463E-A6DF-9EE70EDB3C24}"/>
              </c:ext>
            </c:extLst>
          </c:dPt>
          <c:dLbls>
            <c:numFmt formatCode="#&quot;%&quot;" sourceLinked="0"/>
            <c:spPr>
              <a:noFill/>
              <a:ln>
                <a:noFill/>
              </a:ln>
              <a:effectLst/>
            </c:spPr>
            <c:txPr>
              <a:bodyPr/>
              <a:lstStyle/>
              <a:p>
                <a:pPr>
                  <a:defRPr sz="1800" b="1"/>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Privredna komora Srbije</c:v>
                </c:pt>
                <c:pt idx="1">
                  <c:v>Opština</c:v>
                </c:pt>
                <c:pt idx="2">
                  <c:v>Vlada</c:v>
                </c:pt>
                <c:pt idx="3">
                  <c:v>Drugo</c:v>
                </c:pt>
                <c:pt idx="4">
                  <c:v>Ne zna</c:v>
                </c:pt>
              </c:strCache>
            </c:strRef>
          </c:cat>
          <c:val>
            <c:numRef>
              <c:f>Sheet1!$B$2:$B$6</c:f>
              <c:numCache>
                <c:formatCode>General</c:formatCode>
                <c:ptCount val="5"/>
                <c:pt idx="0">
                  <c:v>26.6</c:v>
                </c:pt>
                <c:pt idx="1">
                  <c:v>9.1</c:v>
                </c:pt>
                <c:pt idx="2">
                  <c:v>7.3</c:v>
                </c:pt>
                <c:pt idx="3">
                  <c:v>19.899999999999999</c:v>
                </c:pt>
                <c:pt idx="4">
                  <c:v>37.1</c:v>
                </c:pt>
              </c:numCache>
            </c:numRef>
          </c:val>
          <c:extLst xmlns:c16r2="http://schemas.microsoft.com/office/drawing/2015/06/chart">
            <c:ext xmlns:c16="http://schemas.microsoft.com/office/drawing/2014/chart" uri="{C3380CC4-5D6E-409C-BE32-E72D297353CC}">
              <c16:uniqueId val="{00000000-DB79-489B-A7CF-6BA2CC46B563}"/>
            </c:ext>
          </c:extLst>
        </c:ser>
        <c:dLbls>
          <c:showLegendKey val="0"/>
          <c:showVal val="0"/>
          <c:showCatName val="0"/>
          <c:showSerName val="0"/>
          <c:showPercent val="0"/>
          <c:showBubbleSize val="0"/>
        </c:dLbls>
        <c:gapWidth val="30"/>
        <c:axId val="186159104"/>
        <c:axId val="186160640"/>
      </c:barChart>
      <c:catAx>
        <c:axId val="186159104"/>
        <c:scaling>
          <c:orientation val="maxMin"/>
        </c:scaling>
        <c:delete val="0"/>
        <c:axPos val="l"/>
        <c:numFmt formatCode="General" sourceLinked="0"/>
        <c:majorTickMark val="out"/>
        <c:minorTickMark val="none"/>
        <c:tickLblPos val="nextTo"/>
        <c:spPr>
          <a:ln>
            <a:noFill/>
          </a:ln>
        </c:spPr>
        <c:txPr>
          <a:bodyPr/>
          <a:lstStyle/>
          <a:p>
            <a:pPr>
              <a:defRPr sz="1600"/>
            </a:pPr>
            <a:endParaRPr lang="sr-Latn-RS"/>
          </a:p>
        </c:txPr>
        <c:crossAx val="186160640"/>
        <c:crosses val="autoZero"/>
        <c:auto val="1"/>
        <c:lblAlgn val="ctr"/>
        <c:lblOffset val="100"/>
        <c:noMultiLvlLbl val="0"/>
      </c:catAx>
      <c:valAx>
        <c:axId val="186160640"/>
        <c:scaling>
          <c:orientation val="minMax"/>
        </c:scaling>
        <c:delete val="1"/>
        <c:axPos val="b"/>
        <c:numFmt formatCode="0%" sourceLinked="0"/>
        <c:majorTickMark val="out"/>
        <c:minorTickMark val="none"/>
        <c:tickLblPos val="nextTo"/>
        <c:crossAx val="186159104"/>
        <c:crosses val="max"/>
        <c:crossBetween val="between"/>
      </c:valAx>
    </c:plotArea>
    <c:plotVisOnly val="1"/>
    <c:dispBlanksAs val="gap"/>
    <c:showDLblsOverMax val="0"/>
  </c:chart>
  <c:txPr>
    <a:bodyPr/>
    <a:lstStyle/>
    <a:p>
      <a:pPr>
        <a:defRPr sz="2000">
          <a:latin typeface="Calibri" panose="020F0502020204030204" pitchFamily="34" charset="0"/>
        </a:defRPr>
      </a:pPr>
      <a:endParaRPr lang="sr-Latn-R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Preduzeća</c:v>
                </c:pt>
              </c:strCache>
            </c:strRef>
          </c:tx>
          <c:spPr>
            <a:solidFill>
              <a:srgbClr val="006666"/>
            </a:solidFill>
            <a:ln>
              <a:noFill/>
            </a:ln>
            <a:effectLst/>
          </c:spPr>
          <c:invertIfNegative val="0"/>
          <c:dPt>
            <c:idx val="4"/>
            <c:invertIfNegative val="0"/>
            <c:bubble3D val="0"/>
            <c:spPr>
              <a:solidFill>
                <a:srgbClr val="FF585D"/>
              </a:solidFill>
              <a:ln>
                <a:noFill/>
              </a:ln>
              <a:effectLst/>
            </c:spPr>
            <c:extLst xmlns:c16r2="http://schemas.microsoft.com/office/drawing/2015/06/chart">
              <c:ext xmlns:c16="http://schemas.microsoft.com/office/drawing/2014/chart" uri="{C3380CC4-5D6E-409C-BE32-E72D297353CC}">
                <c16:uniqueId val="{00000003-5031-4FFA-849C-62E1E5160FB8}"/>
              </c:ext>
            </c:extLst>
          </c:dPt>
          <c:dPt>
            <c:idx val="5"/>
            <c:invertIfNegative val="0"/>
            <c:bubble3D val="0"/>
            <c:spPr>
              <a:solidFill>
                <a:srgbClr val="A6A6A6"/>
              </a:solidFill>
              <a:ln>
                <a:noFill/>
              </a:ln>
              <a:effectLst/>
            </c:spPr>
            <c:extLst xmlns:c16r2="http://schemas.microsoft.com/office/drawing/2015/06/chart">
              <c:ext xmlns:c16="http://schemas.microsoft.com/office/drawing/2014/chart" uri="{C3380CC4-5D6E-409C-BE32-E72D297353CC}">
                <c16:uniqueId val="{00000004-5031-4FFA-849C-62E1E5160FB8}"/>
              </c:ext>
            </c:extLst>
          </c:dPt>
          <c:dLbls>
            <c:dLbl>
              <c:idx val="0"/>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sr-Latn-R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031-4FFA-849C-62E1E5160FB8}"/>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 pristao bih da učestvujem samostalno</c:v>
                </c:pt>
                <c:pt idx="1">
                  <c:v>Da, pristao bih preko Privredne komore Srbije</c:v>
                </c:pt>
                <c:pt idx="2">
                  <c:v>Da, pristao bih preko poslovnog udruženja</c:v>
                </c:pt>
                <c:pt idx="3">
                  <c:v>Da, na drugi način</c:v>
                </c:pt>
                <c:pt idx="4">
                  <c:v>Ne, ne bih pristao</c:v>
                </c:pt>
                <c:pt idx="5">
                  <c:v>Ne znam</c:v>
                </c:pt>
              </c:strCache>
            </c:strRef>
          </c:cat>
          <c:val>
            <c:numRef>
              <c:f>Sheet1!$B$2:$B$7</c:f>
              <c:numCache>
                <c:formatCode>General</c:formatCode>
                <c:ptCount val="6"/>
                <c:pt idx="0">
                  <c:v>41.9</c:v>
                </c:pt>
                <c:pt idx="1">
                  <c:v>28.3</c:v>
                </c:pt>
                <c:pt idx="2">
                  <c:v>14.5</c:v>
                </c:pt>
                <c:pt idx="3">
                  <c:v>1.1000000000000001</c:v>
                </c:pt>
                <c:pt idx="4">
                  <c:v>22.8</c:v>
                </c:pt>
                <c:pt idx="5">
                  <c:v>8.8000000000000007</c:v>
                </c:pt>
              </c:numCache>
            </c:numRef>
          </c:val>
          <c:extLst xmlns:c16r2="http://schemas.microsoft.com/office/drawing/2015/06/chart">
            <c:ext xmlns:c16="http://schemas.microsoft.com/office/drawing/2014/chart" uri="{C3380CC4-5D6E-409C-BE32-E72D297353CC}">
              <c16:uniqueId val="{00000000-5031-4FFA-849C-62E1E5160FB8}"/>
            </c:ext>
          </c:extLst>
        </c:ser>
        <c:dLbls>
          <c:showLegendKey val="0"/>
          <c:showVal val="0"/>
          <c:showCatName val="0"/>
          <c:showSerName val="0"/>
          <c:showPercent val="0"/>
          <c:showBubbleSize val="0"/>
        </c:dLbls>
        <c:gapWidth val="20"/>
        <c:axId val="186441728"/>
        <c:axId val="186443264"/>
      </c:barChart>
      <c:catAx>
        <c:axId val="186441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crossAx val="186443264"/>
        <c:crosses val="autoZero"/>
        <c:auto val="1"/>
        <c:lblAlgn val="ctr"/>
        <c:lblOffset val="100"/>
        <c:noMultiLvlLbl val="0"/>
      </c:catAx>
      <c:valAx>
        <c:axId val="186443264"/>
        <c:scaling>
          <c:orientation val="minMax"/>
        </c:scaling>
        <c:delete val="1"/>
        <c:axPos val="t"/>
        <c:numFmt formatCode="General" sourceLinked="1"/>
        <c:majorTickMark val="none"/>
        <c:minorTickMark val="none"/>
        <c:tickLblPos val="nextTo"/>
        <c:crossAx val="186441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6666"/>
            </a:solidFill>
            <a:ln>
              <a:noFill/>
            </a:ln>
            <a:effectLst/>
          </c:spPr>
          <c:invertIfNegative val="0"/>
          <c:dPt>
            <c:idx val="2"/>
            <c:invertIfNegative val="0"/>
            <c:bubble3D val="0"/>
            <c:spPr>
              <a:solidFill>
                <a:srgbClr val="FF585D"/>
              </a:solidFill>
              <a:ln>
                <a:noFill/>
              </a:ln>
              <a:effectLst/>
            </c:spPr>
            <c:extLst xmlns:c16r2="http://schemas.microsoft.com/office/drawing/2015/06/chart">
              <c:ext xmlns:c16="http://schemas.microsoft.com/office/drawing/2014/chart" uri="{C3380CC4-5D6E-409C-BE32-E72D297353CC}">
                <c16:uniqueId val="{00000003-FB49-45B5-84A9-2A9CC65A9BEF}"/>
              </c:ext>
            </c:extLst>
          </c:dPt>
          <c:dPt>
            <c:idx val="3"/>
            <c:invertIfNegative val="0"/>
            <c:bubble3D val="0"/>
            <c:spPr>
              <a:solidFill>
                <a:srgbClr val="A6A6A6"/>
              </a:solidFill>
              <a:ln>
                <a:noFill/>
              </a:ln>
              <a:effectLst/>
            </c:spPr>
            <c:extLst xmlns:c16r2="http://schemas.microsoft.com/office/drawing/2015/06/chart">
              <c:ext xmlns:c16="http://schemas.microsoft.com/office/drawing/2014/chart" uri="{C3380CC4-5D6E-409C-BE32-E72D297353CC}">
                <c16:uniqueId val="{00000004-FB49-45B5-84A9-2A9CC65A9BEF}"/>
              </c:ext>
            </c:extLst>
          </c:dPt>
          <c:dLbls>
            <c:dLbl>
              <c:idx val="0"/>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sr-Latn-R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B49-45B5-84A9-2A9CC65A9BEF}"/>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 pristao bih da učestvujem samostalno</c:v>
                </c:pt>
                <c:pt idx="1">
                  <c:v>Da, na drugi način</c:v>
                </c:pt>
                <c:pt idx="2">
                  <c:v>Ne, ne bih pristao</c:v>
                </c:pt>
                <c:pt idx="3">
                  <c:v>Ne znam</c:v>
                </c:pt>
              </c:strCache>
            </c:strRef>
          </c:cat>
          <c:val>
            <c:numRef>
              <c:f>Sheet1!$B$2:$B$5</c:f>
              <c:numCache>
                <c:formatCode>General</c:formatCode>
                <c:ptCount val="4"/>
                <c:pt idx="0">
                  <c:v>85</c:v>
                </c:pt>
                <c:pt idx="1">
                  <c:v>17.5</c:v>
                </c:pt>
                <c:pt idx="2">
                  <c:v>5</c:v>
                </c:pt>
                <c:pt idx="3">
                  <c:v>5</c:v>
                </c:pt>
              </c:numCache>
            </c:numRef>
          </c:val>
          <c:extLst xmlns:c16r2="http://schemas.microsoft.com/office/drawing/2015/06/chart">
            <c:ext xmlns:c16="http://schemas.microsoft.com/office/drawing/2014/chart" uri="{C3380CC4-5D6E-409C-BE32-E72D297353CC}">
              <c16:uniqueId val="{00000000-FB49-45B5-84A9-2A9CC65A9BEF}"/>
            </c:ext>
          </c:extLst>
        </c:ser>
        <c:dLbls>
          <c:showLegendKey val="0"/>
          <c:showVal val="0"/>
          <c:showCatName val="0"/>
          <c:showSerName val="0"/>
          <c:showPercent val="0"/>
          <c:showBubbleSize val="0"/>
        </c:dLbls>
        <c:gapWidth val="20"/>
        <c:axId val="186356096"/>
        <c:axId val="186357632"/>
      </c:barChart>
      <c:catAx>
        <c:axId val="186356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crossAx val="186357632"/>
        <c:crosses val="autoZero"/>
        <c:auto val="1"/>
        <c:lblAlgn val="ctr"/>
        <c:lblOffset val="100"/>
        <c:noMultiLvlLbl val="0"/>
      </c:catAx>
      <c:valAx>
        <c:axId val="186357632"/>
        <c:scaling>
          <c:orientation val="minMax"/>
        </c:scaling>
        <c:delete val="1"/>
        <c:axPos val="t"/>
        <c:numFmt formatCode="General" sourceLinked="1"/>
        <c:majorTickMark val="none"/>
        <c:minorTickMark val="none"/>
        <c:tickLblPos val="nextTo"/>
        <c:crossAx val="186356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81715562952666E-3"/>
          <c:y val="2.2089117677048618E-4"/>
          <c:w val="0.67052417395821806"/>
          <c:h val="0.9046223633019248"/>
        </c:manualLayout>
      </c:layout>
      <c:barChart>
        <c:barDir val="col"/>
        <c:grouping val="percentStacked"/>
        <c:varyColors val="0"/>
        <c:ser>
          <c:idx val="0"/>
          <c:order val="0"/>
          <c:tx>
            <c:strRef>
              <c:f>Sheet1!$A$2</c:f>
              <c:strCache>
                <c:ptCount val="1"/>
                <c:pt idx="0">
                  <c:v>Drugo</c:v>
                </c:pt>
              </c:strCache>
            </c:strRef>
          </c:tx>
          <c:spPr>
            <a:solidFill>
              <a:schemeClr val="bg1">
                <a:lumMod val="65000"/>
              </a:schemeClr>
            </a:solidFill>
            <a:ln w="12700">
              <a:solidFill>
                <a:schemeClr val="bg1"/>
              </a:solid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8E9-4A6F-A9E7-A9E1D0097B13}"/>
                </c:ext>
              </c:extLst>
            </c:dLbl>
            <c:numFmt formatCode="#&quot;%&quot;" sourceLinked="0"/>
            <c:spPr>
              <a:noFill/>
              <a:ln>
                <a:noFill/>
              </a:ln>
              <a:effectLst/>
            </c:spPr>
            <c:txPr>
              <a:bodyPr anchorCtr="0"/>
              <a:lstStyle/>
              <a:p>
                <a:pPr algn="ctr" rtl="0">
                  <a:defRPr lang="en-US" sz="1800" b="1" i="0" u="none" strike="noStrike" kern="1200" baseline="0">
                    <a:solidFill>
                      <a:srgbClr val="000000"/>
                    </a:solidFill>
                    <a:latin typeface="Calibri" panose="020F0502020204030204"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Sheet1!$B$2:$D$2</c:f>
              <c:numCache>
                <c:formatCode>General</c:formatCode>
                <c:ptCount val="3"/>
                <c:pt idx="0">
                  <c:v>0.7</c:v>
                </c:pt>
                <c:pt idx="2" formatCode="0">
                  <c:v>2.2000000000000002</c:v>
                </c:pt>
              </c:numCache>
            </c:numRef>
          </c:val>
          <c:extLst xmlns:c16r2="http://schemas.microsoft.com/office/drawing/2015/06/chart">
            <c:ext xmlns:c16="http://schemas.microsoft.com/office/drawing/2014/chart" uri="{C3380CC4-5D6E-409C-BE32-E72D297353CC}">
              <c16:uniqueId val="{00000000-7289-4341-A34E-588F52835BDD}"/>
            </c:ext>
          </c:extLst>
        </c:ser>
        <c:ser>
          <c:idx val="1"/>
          <c:order val="1"/>
          <c:tx>
            <c:strRef>
              <c:f>Sheet1!$A$3</c:f>
              <c:strCache>
                <c:ptCount val="1"/>
                <c:pt idx="0">
                  <c:v>Ne znam</c:v>
                </c:pt>
              </c:strCache>
            </c:strRef>
          </c:tx>
          <c:spPr>
            <a:solidFill>
              <a:srgbClr val="CB333B"/>
            </a:solidFill>
            <a:ln w="12700">
              <a:solidFill>
                <a:schemeClr val="bg1"/>
              </a:solidFill>
            </a:ln>
          </c:spPr>
          <c:invertIfNegative val="0"/>
          <c:dLbls>
            <c:dLbl>
              <c:idx val="0"/>
              <c:layout>
                <c:manualLayout>
                  <c:x val="0"/>
                  <c:y val="1.794993200630367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E9-4A6F-A9E7-A9E1D0097B13}"/>
                </c:ext>
              </c:extLst>
            </c:dLbl>
            <c:numFmt formatCode="#&quot;%&quot;" sourceLinked="0"/>
            <c:spPr>
              <a:noFill/>
              <a:ln>
                <a:noFill/>
              </a:ln>
              <a:effectLst/>
            </c:spPr>
            <c:txPr>
              <a:bodyPr anchorCtr="0"/>
              <a:lstStyle/>
              <a:p>
                <a:pPr algn="ctr" rtl="0">
                  <a:defRPr lang="en-US" sz="1800" b="1" i="0" u="none" strike="noStrike" kern="1200" baseline="0">
                    <a:solidFill>
                      <a:srgbClr val="000000"/>
                    </a:solidFill>
                    <a:latin typeface="Calibri" panose="020F0502020204030204"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Sheet1!$B$3:$D$3</c:f>
              <c:numCache>
                <c:formatCode>General</c:formatCode>
                <c:ptCount val="3"/>
                <c:pt idx="0">
                  <c:v>3.1</c:v>
                </c:pt>
                <c:pt idx="2" formatCode="0">
                  <c:v>2.2000000000000002</c:v>
                </c:pt>
              </c:numCache>
            </c:numRef>
          </c:val>
          <c:extLst xmlns:c16r2="http://schemas.microsoft.com/office/drawing/2015/06/chart">
            <c:ext xmlns:c16="http://schemas.microsoft.com/office/drawing/2014/chart" uri="{C3380CC4-5D6E-409C-BE32-E72D297353CC}">
              <c16:uniqueId val="{00000001-7289-4341-A34E-588F52835BDD}"/>
            </c:ext>
          </c:extLst>
        </c:ser>
        <c:ser>
          <c:idx val="2"/>
          <c:order val="2"/>
          <c:tx>
            <c:strRef>
              <c:f>Sheet1!$A$4</c:f>
              <c:strCache>
                <c:ptCount val="1"/>
                <c:pt idx="0">
                  <c:v>Neposredno nakon usvajanja propisa na vladi</c:v>
                </c:pt>
              </c:strCache>
            </c:strRef>
          </c:tx>
          <c:spPr>
            <a:solidFill>
              <a:srgbClr val="FF585D"/>
            </a:solidFill>
            <a:ln w="12700">
              <a:solidFill>
                <a:schemeClr val="bg1"/>
              </a:solidFill>
            </a:ln>
          </c:spPr>
          <c:invertIfNegative val="0"/>
          <c:dLbls>
            <c:dLbl>
              <c:idx val="0"/>
              <c:layout>
                <c:manualLayout>
                  <c:x val="-2.0363431125905332E-3"/>
                  <c:y val="7.6926260912054418E-3"/>
                </c:manualLayout>
              </c:layout>
              <c:numFmt formatCode="#&quot;%&quot;" sourceLinked="0"/>
              <c:spPr>
                <a:noFill/>
                <a:ln>
                  <a:noFill/>
                </a:ln>
                <a:effectLst/>
              </c:spPr>
              <c:txPr>
                <a:bodyPr anchorCtr="0"/>
                <a:lstStyle/>
                <a:p>
                  <a:pPr algn="ctr" rtl="0">
                    <a:defRPr lang="en-US" sz="1800" b="1" i="0" u="none" strike="noStrike" kern="1200" baseline="0">
                      <a:solidFill>
                        <a:srgbClr val="000000"/>
                      </a:solidFill>
                      <a:latin typeface="Calibri" panose="020F0502020204030204"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8E9-4A6F-A9E7-A9E1D0097B13}"/>
                </c:ext>
              </c:extLst>
            </c:dLbl>
            <c:numFmt formatCode="#,##0" sourceLinked="0"/>
            <c:spPr>
              <a:noFill/>
              <a:ln>
                <a:noFill/>
              </a:ln>
              <a:effectLst/>
            </c:spPr>
            <c:txPr>
              <a:bodyPr anchorCtr="0"/>
              <a:lstStyle/>
              <a:p>
                <a:pPr algn="ctr" rtl="0">
                  <a:defRPr lang="en-US" sz="1800" b="1" i="0" u="none" strike="noStrike" kern="1200" baseline="0">
                    <a:solidFill>
                      <a:srgbClr val="000000"/>
                    </a:solidFill>
                    <a:latin typeface="Calibri" panose="020F0502020204030204"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Sheet1!$B$4:$D$4</c:f>
              <c:numCache>
                <c:formatCode>General</c:formatCode>
                <c:ptCount val="3"/>
                <c:pt idx="0">
                  <c:v>0.7</c:v>
                </c:pt>
              </c:numCache>
            </c:numRef>
          </c:val>
          <c:extLst xmlns:c16r2="http://schemas.microsoft.com/office/drawing/2015/06/chart">
            <c:ext xmlns:c16="http://schemas.microsoft.com/office/drawing/2014/chart" uri="{C3380CC4-5D6E-409C-BE32-E72D297353CC}">
              <c16:uniqueId val="{00000002-7289-4341-A34E-588F52835BDD}"/>
            </c:ext>
          </c:extLst>
        </c:ser>
        <c:ser>
          <c:idx val="3"/>
          <c:order val="3"/>
          <c:tx>
            <c:strRef>
              <c:f>Sheet1!$A$5</c:f>
              <c:strCache>
                <c:ptCount val="1"/>
                <c:pt idx="0">
                  <c:v>Tokom skupštinke rasprave</c:v>
                </c:pt>
              </c:strCache>
            </c:strRef>
          </c:tx>
          <c:spPr>
            <a:solidFill>
              <a:schemeClr val="accent4">
                <a:lumMod val="60000"/>
                <a:lumOff val="40000"/>
              </a:schemeClr>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b="1">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Sheet1!$B$5:$D$5</c:f>
              <c:numCache>
                <c:formatCode>General</c:formatCode>
                <c:ptCount val="3"/>
                <c:pt idx="0">
                  <c:v>1.6</c:v>
                </c:pt>
              </c:numCache>
            </c:numRef>
          </c:val>
          <c:extLst xmlns:c16r2="http://schemas.microsoft.com/office/drawing/2015/06/chart">
            <c:ext xmlns:c16="http://schemas.microsoft.com/office/drawing/2014/chart" uri="{C3380CC4-5D6E-409C-BE32-E72D297353CC}">
              <c16:uniqueId val="{00000016-9243-4289-8DED-214239EE61F4}"/>
            </c:ext>
          </c:extLst>
        </c:ser>
        <c:ser>
          <c:idx val="4"/>
          <c:order val="4"/>
          <c:tx>
            <c:strRef>
              <c:f>Sheet1!$A$6</c:f>
              <c:strCache>
                <c:ptCount val="1"/>
                <c:pt idx="0">
                  <c:v>Tokom javne rasprave o nacrtima propisa</c:v>
                </c:pt>
              </c:strCache>
            </c:strRef>
          </c:tx>
          <c:spPr>
            <a:solidFill>
              <a:schemeClr val="accent4"/>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Sheet1!$B$6:$D$6</c:f>
              <c:numCache>
                <c:formatCode>General</c:formatCode>
                <c:ptCount val="3"/>
                <c:pt idx="0">
                  <c:v>10.199999999999999</c:v>
                </c:pt>
                <c:pt idx="2">
                  <c:v>4.4000000000000004</c:v>
                </c:pt>
              </c:numCache>
            </c:numRef>
          </c:val>
          <c:extLst xmlns:c16r2="http://schemas.microsoft.com/office/drawing/2015/06/chart">
            <c:ext xmlns:c16="http://schemas.microsoft.com/office/drawing/2014/chart" uri="{C3380CC4-5D6E-409C-BE32-E72D297353CC}">
              <c16:uniqueId val="{00000017-9243-4289-8DED-214239EE61F4}"/>
            </c:ext>
          </c:extLst>
        </c:ser>
        <c:ser>
          <c:idx val="5"/>
          <c:order val="5"/>
          <c:tx>
            <c:strRef>
              <c:f>Sheet1!$A$7</c:f>
              <c:strCache>
                <c:ptCount val="1"/>
                <c:pt idx="0">
                  <c:v>Tokom prikupljanja informacija o iskustvima primene važećih propisa</c:v>
                </c:pt>
              </c:strCache>
            </c:strRef>
          </c:tx>
          <c:spPr>
            <a:solidFill>
              <a:srgbClr val="3D87A1"/>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Sheet1!$B$7:$D$7</c:f>
              <c:numCache>
                <c:formatCode>General</c:formatCode>
                <c:ptCount val="3"/>
                <c:pt idx="0">
                  <c:v>10.9</c:v>
                </c:pt>
                <c:pt idx="1">
                  <c:v>15</c:v>
                </c:pt>
                <c:pt idx="2">
                  <c:v>15.6</c:v>
                </c:pt>
              </c:numCache>
            </c:numRef>
          </c:val>
          <c:extLst xmlns:c16r2="http://schemas.microsoft.com/office/drawing/2015/06/chart">
            <c:ext xmlns:c16="http://schemas.microsoft.com/office/drawing/2014/chart" uri="{C3380CC4-5D6E-409C-BE32-E72D297353CC}">
              <c16:uniqueId val="{00000018-9243-4289-8DED-214239EE61F4}"/>
            </c:ext>
          </c:extLst>
        </c:ser>
        <c:ser>
          <c:idx val="6"/>
          <c:order val="6"/>
          <c:tx>
            <c:strRef>
              <c:f>Sheet1!$A$8</c:f>
              <c:strCache>
                <c:ptCount val="1"/>
                <c:pt idx="0">
                  <c:v>Tokom izrade nacrta propisa, odnosno tokom rada radne grupe</c:v>
                </c:pt>
              </c:strCache>
            </c:strRef>
          </c:tx>
          <c:spPr>
            <a:solidFill>
              <a:srgbClr val="007681"/>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Sheet1!$B$8:$D$8</c:f>
              <c:numCache>
                <c:formatCode>General</c:formatCode>
                <c:ptCount val="3"/>
                <c:pt idx="0">
                  <c:v>22.4</c:v>
                </c:pt>
                <c:pt idx="1">
                  <c:v>25</c:v>
                </c:pt>
                <c:pt idx="2">
                  <c:v>35.6</c:v>
                </c:pt>
              </c:numCache>
            </c:numRef>
          </c:val>
          <c:extLst xmlns:c16r2="http://schemas.microsoft.com/office/drawing/2015/06/chart">
            <c:ext xmlns:c16="http://schemas.microsoft.com/office/drawing/2014/chart" uri="{C3380CC4-5D6E-409C-BE32-E72D297353CC}">
              <c16:uniqueId val="{00000019-9243-4289-8DED-214239EE61F4}"/>
            </c:ext>
          </c:extLst>
        </c:ser>
        <c:ser>
          <c:idx val="7"/>
          <c:order val="7"/>
          <c:tx>
            <c:strRef>
              <c:f>Sheet1!$A$9</c:f>
              <c:strCache>
                <c:ptCount val="1"/>
                <c:pt idx="0">
                  <c:v>Tokom planiranja izmena postojećih propisa</c:v>
                </c:pt>
              </c:strCache>
            </c:strRef>
          </c:tx>
          <c:spPr>
            <a:solidFill>
              <a:srgbClr val="004644"/>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Sheet1!$B$9:$D$9</c:f>
              <c:numCache>
                <c:formatCode>General</c:formatCode>
                <c:ptCount val="3"/>
                <c:pt idx="0">
                  <c:v>50.3</c:v>
                </c:pt>
                <c:pt idx="1">
                  <c:v>60</c:v>
                </c:pt>
                <c:pt idx="2">
                  <c:v>40</c:v>
                </c:pt>
              </c:numCache>
            </c:numRef>
          </c:val>
          <c:extLst xmlns:c16r2="http://schemas.microsoft.com/office/drawing/2015/06/chart">
            <c:ext xmlns:c16="http://schemas.microsoft.com/office/drawing/2014/chart" uri="{C3380CC4-5D6E-409C-BE32-E72D297353CC}">
              <c16:uniqueId val="{0000001A-9243-4289-8DED-214239EE61F4}"/>
            </c:ext>
          </c:extLst>
        </c:ser>
        <c:dLbls>
          <c:showLegendKey val="0"/>
          <c:showVal val="1"/>
          <c:showCatName val="0"/>
          <c:showSerName val="0"/>
          <c:showPercent val="0"/>
          <c:showBubbleSize val="0"/>
        </c:dLbls>
        <c:gapWidth val="50"/>
        <c:overlap val="100"/>
        <c:axId val="186509568"/>
        <c:axId val="185937920"/>
      </c:barChart>
      <c:catAx>
        <c:axId val="186509568"/>
        <c:scaling>
          <c:orientation val="minMax"/>
        </c:scaling>
        <c:delete val="0"/>
        <c:axPos val="b"/>
        <c:numFmt formatCode="General" sourceLinked="0"/>
        <c:majorTickMark val="none"/>
        <c:minorTickMark val="none"/>
        <c:tickLblPos val="nextTo"/>
        <c:spPr>
          <a:ln>
            <a:noFill/>
          </a:ln>
        </c:spPr>
        <c:txPr>
          <a:bodyPr/>
          <a:lstStyle/>
          <a:p>
            <a:pPr>
              <a:defRPr sz="2000" b="1">
                <a:latin typeface="Calibri" panose="020F0502020204030204" pitchFamily="34" charset="0"/>
              </a:defRPr>
            </a:pPr>
            <a:endParaRPr lang="sr-Latn-RS"/>
          </a:p>
        </c:txPr>
        <c:crossAx val="185937920"/>
        <c:crosses val="autoZero"/>
        <c:auto val="1"/>
        <c:lblAlgn val="ctr"/>
        <c:lblOffset val="100"/>
        <c:noMultiLvlLbl val="0"/>
      </c:catAx>
      <c:valAx>
        <c:axId val="185937920"/>
        <c:scaling>
          <c:orientation val="minMax"/>
        </c:scaling>
        <c:delete val="1"/>
        <c:axPos val="l"/>
        <c:numFmt formatCode="0%" sourceLinked="1"/>
        <c:majorTickMark val="out"/>
        <c:minorTickMark val="none"/>
        <c:tickLblPos val="nextTo"/>
        <c:crossAx val="186509568"/>
        <c:crosses val="autoZero"/>
        <c:crossBetween val="between"/>
      </c:valAx>
      <c:spPr>
        <a:ln w="6350">
          <a:noFill/>
        </a:ln>
      </c:spPr>
    </c:plotArea>
    <c:legend>
      <c:legendPos val="r"/>
      <c:legendEntry>
        <c:idx val="1"/>
        <c:txPr>
          <a:bodyPr/>
          <a:lstStyle/>
          <a:p>
            <a:pPr rtl="0">
              <a:defRPr sz="1700">
                <a:latin typeface="Calibri" panose="020F0502020204030204" pitchFamily="34" charset="0"/>
              </a:defRPr>
            </a:pPr>
            <a:endParaRPr lang="sr-Latn-RS"/>
          </a:p>
        </c:txPr>
      </c:legendEntry>
      <c:layout>
        <c:manualLayout>
          <c:xMode val="edge"/>
          <c:yMode val="edge"/>
          <c:x val="0.63463984483383085"/>
          <c:y val="0"/>
          <c:w val="0.36536012006407265"/>
          <c:h val="0.96501272104155944"/>
        </c:manualLayout>
      </c:layout>
      <c:overlay val="0"/>
      <c:txPr>
        <a:bodyPr/>
        <a:lstStyle/>
        <a:p>
          <a:pPr rtl="0">
            <a:defRPr sz="1700">
              <a:latin typeface="Calibri" panose="020F0502020204030204" pitchFamily="34" charset="0"/>
            </a:defRPr>
          </a:pPr>
          <a:endParaRPr lang="sr-Latn-RS"/>
        </a:p>
      </c:txPr>
    </c:legend>
    <c:plotVisOnly val="1"/>
    <c:dispBlanksAs val="gap"/>
    <c:showDLblsOverMax val="0"/>
  </c:chart>
  <c:txPr>
    <a:bodyPr/>
    <a:lstStyle/>
    <a:p>
      <a:pPr>
        <a:defRPr sz="1800">
          <a:solidFill>
            <a:schemeClr val="tx1"/>
          </a:solidFill>
          <a:latin typeface="Segoe UI Light" panose="020B0502040204020203" pitchFamily="34" charset="0"/>
        </a:defRPr>
      </a:pPr>
      <a:endParaRPr lang="sr-Latn-R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61645334620615566"/>
          <c:h val="0.80975265750855729"/>
        </c:manualLayout>
      </c:layout>
      <c:barChart>
        <c:barDir val="col"/>
        <c:grouping val="percentStacked"/>
        <c:varyColors val="0"/>
        <c:ser>
          <c:idx val="0"/>
          <c:order val="0"/>
          <c:tx>
            <c:strRef>
              <c:f>Sheet1!$A$2</c:f>
              <c:strCache>
                <c:ptCount val="1"/>
                <c:pt idx="0">
                  <c:v>Ne znam</c:v>
                </c:pt>
              </c:strCache>
            </c:strRef>
          </c:tx>
          <c:spPr>
            <a:solidFill>
              <a:schemeClr val="bg1">
                <a:lumMod val="65000"/>
              </a:schemeClr>
            </a:solidFill>
            <a:ln w="12700">
              <a:solidFill>
                <a:schemeClr val="bg1"/>
              </a:solidFill>
            </a:ln>
          </c:spPr>
          <c:invertIfNegative val="0"/>
          <c:dLbls>
            <c:numFmt formatCode="#&quot;%&quot;" sourceLinked="0"/>
            <c:spPr>
              <a:noFill/>
              <a:ln>
                <a:noFill/>
              </a:ln>
              <a:effectLst/>
            </c:spPr>
            <c:txPr>
              <a:bodyPr anchorCtr="0"/>
              <a:lstStyle/>
              <a:p>
                <a:pPr algn="ctr" rtl="0">
                  <a:defRPr lang="en-US" sz="1800" b="1" i="0" u="none" strike="noStrike" kern="1200" baseline="0">
                    <a:solidFill>
                      <a:schemeClr val="bg1"/>
                    </a:solidFill>
                    <a:latin typeface="Calibri" panose="020F0502020204030204"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U kojoj fazi je najefikasnije uspostaviti dijalog</c:v>
                </c:pt>
                <c:pt idx="1">
                  <c:v>U kom trenutku ste najčešće uspostavljali dijalog </c:v>
                </c:pt>
              </c:strCache>
            </c:strRef>
          </c:cat>
          <c:val>
            <c:numRef>
              <c:f>Sheet1!$B$2:$C$2</c:f>
              <c:numCache>
                <c:formatCode>General</c:formatCode>
                <c:ptCount val="2"/>
                <c:pt idx="0">
                  <c:v>2.2000000000000002</c:v>
                </c:pt>
                <c:pt idx="1">
                  <c:v>10.5</c:v>
                </c:pt>
              </c:numCache>
            </c:numRef>
          </c:val>
          <c:extLst xmlns:c16r2="http://schemas.microsoft.com/office/drawing/2015/06/chart">
            <c:ext xmlns:c16="http://schemas.microsoft.com/office/drawing/2014/chart" uri="{C3380CC4-5D6E-409C-BE32-E72D297353CC}">
              <c16:uniqueId val="{00000000-DE58-4A7B-AC0C-44E3C35F15AA}"/>
            </c:ext>
          </c:extLst>
        </c:ser>
        <c:ser>
          <c:idx val="1"/>
          <c:order val="1"/>
          <c:tx>
            <c:strRef>
              <c:f>Sheet1!$A$3</c:f>
              <c:strCache>
                <c:ptCount val="1"/>
                <c:pt idx="0">
                  <c:v>Drugo</c:v>
                </c:pt>
              </c:strCache>
            </c:strRef>
          </c:tx>
          <c:spPr>
            <a:solidFill>
              <a:srgbClr val="3D87A1"/>
            </a:solidFill>
            <a:ln w="12700">
              <a:solidFill>
                <a:schemeClr val="bg1"/>
              </a:solidFill>
            </a:ln>
          </c:spPr>
          <c:invertIfNegative val="0"/>
          <c:dLbls>
            <c:numFmt formatCode="#&quot;%&quot;" sourceLinked="0"/>
            <c:spPr>
              <a:noFill/>
              <a:ln>
                <a:noFill/>
              </a:ln>
              <a:effectLst/>
            </c:spPr>
            <c:txPr>
              <a:bodyPr anchorCtr="0"/>
              <a:lstStyle/>
              <a:p>
                <a:pPr algn="ctr" rtl="0">
                  <a:defRPr lang="en-US" sz="1800" b="1" i="0" u="none" strike="noStrike" kern="1200" baseline="0">
                    <a:solidFill>
                      <a:schemeClr val="bg1"/>
                    </a:solidFill>
                    <a:latin typeface="Calibri" panose="020F0502020204030204"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U kojoj fazi je najefikasnije uspostaviti dijalog</c:v>
                </c:pt>
                <c:pt idx="1">
                  <c:v>U kom trenutku ste najčešće uspostavljali dijalog </c:v>
                </c:pt>
              </c:strCache>
            </c:strRef>
          </c:cat>
          <c:val>
            <c:numRef>
              <c:f>Sheet1!$B$3:$C$3</c:f>
              <c:numCache>
                <c:formatCode>General</c:formatCode>
                <c:ptCount val="2"/>
                <c:pt idx="0">
                  <c:v>2.2000000000000002</c:v>
                </c:pt>
                <c:pt idx="1">
                  <c:v>2.6</c:v>
                </c:pt>
              </c:numCache>
            </c:numRef>
          </c:val>
          <c:extLst xmlns:c16r2="http://schemas.microsoft.com/office/drawing/2015/06/chart">
            <c:ext xmlns:c16="http://schemas.microsoft.com/office/drawing/2014/chart" uri="{C3380CC4-5D6E-409C-BE32-E72D297353CC}">
              <c16:uniqueId val="{00000001-DE58-4A7B-AC0C-44E3C35F15AA}"/>
            </c:ext>
          </c:extLst>
        </c:ser>
        <c:ser>
          <c:idx val="2"/>
          <c:order val="2"/>
          <c:tx>
            <c:strRef>
              <c:f>Sheet1!$A$4</c:f>
              <c:strCache>
                <c:ptCount val="1"/>
                <c:pt idx="0">
                  <c:v>Neposredno nakon usvajanja propisa na vladi</c:v>
                </c:pt>
              </c:strCache>
            </c:strRef>
          </c:tx>
          <c:spPr>
            <a:solidFill>
              <a:srgbClr val="007681"/>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U kojoj fazi je najefikasnije uspostaviti dijalog</c:v>
                </c:pt>
                <c:pt idx="1">
                  <c:v>U kom trenutku ste najčešće uspostavljali dijalog </c:v>
                </c:pt>
              </c:strCache>
            </c:strRef>
          </c:cat>
          <c:val>
            <c:numRef>
              <c:f>Sheet1!$B$4:$C$4</c:f>
              <c:numCache>
                <c:formatCode>General</c:formatCode>
                <c:ptCount val="2"/>
                <c:pt idx="0">
                  <c:v>0</c:v>
                </c:pt>
                <c:pt idx="1">
                  <c:v>2.6</c:v>
                </c:pt>
              </c:numCache>
            </c:numRef>
          </c:val>
          <c:extLst xmlns:c16r2="http://schemas.microsoft.com/office/drawing/2015/06/chart">
            <c:ext xmlns:c16="http://schemas.microsoft.com/office/drawing/2014/chart" uri="{C3380CC4-5D6E-409C-BE32-E72D297353CC}">
              <c16:uniqueId val="{00000000-8096-4D69-A1A5-808D94A9D7F9}"/>
            </c:ext>
          </c:extLst>
        </c:ser>
        <c:ser>
          <c:idx val="3"/>
          <c:order val="3"/>
          <c:tx>
            <c:strRef>
              <c:f>Sheet1!$A$5</c:f>
              <c:strCache>
                <c:ptCount val="1"/>
                <c:pt idx="0">
                  <c:v>Tokom javne rasprave o nacrtima propisa</c:v>
                </c:pt>
              </c:strCache>
            </c:strRef>
          </c:tx>
          <c:spPr>
            <a:solidFill>
              <a:srgbClr val="004644"/>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U kojoj fazi je najefikasnije uspostaviti dijalog</c:v>
                </c:pt>
                <c:pt idx="1">
                  <c:v>U kom trenutku ste najčešće uspostavljali dijalog </c:v>
                </c:pt>
              </c:strCache>
            </c:strRef>
          </c:cat>
          <c:val>
            <c:numRef>
              <c:f>Sheet1!$B$5:$C$5</c:f>
              <c:numCache>
                <c:formatCode>General</c:formatCode>
                <c:ptCount val="2"/>
                <c:pt idx="0">
                  <c:v>4.4000000000000004</c:v>
                </c:pt>
                <c:pt idx="1">
                  <c:v>21.1</c:v>
                </c:pt>
              </c:numCache>
            </c:numRef>
          </c:val>
          <c:extLst xmlns:c16r2="http://schemas.microsoft.com/office/drawing/2015/06/chart">
            <c:ext xmlns:c16="http://schemas.microsoft.com/office/drawing/2014/chart" uri="{C3380CC4-5D6E-409C-BE32-E72D297353CC}">
              <c16:uniqueId val="{00000001-8096-4D69-A1A5-808D94A9D7F9}"/>
            </c:ext>
          </c:extLst>
        </c:ser>
        <c:ser>
          <c:idx val="4"/>
          <c:order val="4"/>
          <c:tx>
            <c:strRef>
              <c:f>Sheet1!$A$6</c:f>
              <c:strCache>
                <c:ptCount val="1"/>
                <c:pt idx="0">
                  <c:v>Tokom prikupljanja informacija o iskustvima primene važećih propisa</c:v>
                </c:pt>
              </c:strCache>
            </c:strRef>
          </c:tx>
          <c:spPr>
            <a:solidFill>
              <a:srgbClr val="CB333B"/>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U kojoj fazi je najefikasnije uspostaviti dijalog</c:v>
                </c:pt>
                <c:pt idx="1">
                  <c:v>U kom trenutku ste najčešće uspostavljali dijalog </c:v>
                </c:pt>
              </c:strCache>
            </c:strRef>
          </c:cat>
          <c:val>
            <c:numRef>
              <c:f>Sheet1!$B$6:$C$6</c:f>
              <c:numCache>
                <c:formatCode>General</c:formatCode>
                <c:ptCount val="2"/>
                <c:pt idx="0">
                  <c:v>15.6</c:v>
                </c:pt>
                <c:pt idx="1">
                  <c:v>7.9</c:v>
                </c:pt>
              </c:numCache>
            </c:numRef>
          </c:val>
          <c:extLst xmlns:c16r2="http://schemas.microsoft.com/office/drawing/2015/06/chart">
            <c:ext xmlns:c16="http://schemas.microsoft.com/office/drawing/2014/chart" uri="{C3380CC4-5D6E-409C-BE32-E72D297353CC}">
              <c16:uniqueId val="{00000000-97DB-46E0-811D-B2BC6B844884}"/>
            </c:ext>
          </c:extLst>
        </c:ser>
        <c:ser>
          <c:idx val="5"/>
          <c:order val="5"/>
          <c:tx>
            <c:strRef>
              <c:f>Sheet1!$A$7</c:f>
              <c:strCache>
                <c:ptCount val="1"/>
                <c:pt idx="0">
                  <c:v>Tokom izrade nacrta propisa ili mera javne politike</c:v>
                </c:pt>
              </c:strCache>
            </c:strRef>
          </c:tx>
          <c:spPr>
            <a:solidFill>
              <a:srgbClr val="FF585D"/>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U kojoj fazi je najefikasnije uspostaviti dijalog</c:v>
                </c:pt>
                <c:pt idx="1">
                  <c:v>U kom trenutku ste najčešće uspostavljali dijalog </c:v>
                </c:pt>
              </c:strCache>
            </c:strRef>
          </c:cat>
          <c:val>
            <c:numRef>
              <c:f>Sheet1!$B$7:$C$7</c:f>
              <c:numCache>
                <c:formatCode>General</c:formatCode>
                <c:ptCount val="2"/>
                <c:pt idx="0">
                  <c:v>35.6</c:v>
                </c:pt>
                <c:pt idx="1">
                  <c:v>36.799999999999997</c:v>
                </c:pt>
              </c:numCache>
            </c:numRef>
          </c:val>
          <c:extLst xmlns:c16r2="http://schemas.microsoft.com/office/drawing/2015/06/chart">
            <c:ext xmlns:c16="http://schemas.microsoft.com/office/drawing/2014/chart" uri="{C3380CC4-5D6E-409C-BE32-E72D297353CC}">
              <c16:uniqueId val="{00000001-97DB-46E0-811D-B2BC6B844884}"/>
            </c:ext>
          </c:extLst>
        </c:ser>
        <c:ser>
          <c:idx val="6"/>
          <c:order val="6"/>
          <c:tx>
            <c:strRef>
              <c:f>Sheet1!$A$8</c:f>
              <c:strCache>
                <c:ptCount val="1"/>
                <c:pt idx="0">
                  <c:v>Tokom planiranja izmena postojećih propisa</c:v>
                </c:pt>
              </c:strCache>
            </c:strRef>
          </c:tx>
          <c:spPr>
            <a:solidFill>
              <a:srgbClr val="71B2C9"/>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U kojoj fazi je najefikasnije uspostaviti dijalog</c:v>
                </c:pt>
                <c:pt idx="1">
                  <c:v>U kom trenutku ste najčešće uspostavljali dijalog </c:v>
                </c:pt>
              </c:strCache>
            </c:strRef>
          </c:cat>
          <c:val>
            <c:numRef>
              <c:f>Sheet1!$B$8:$C$8</c:f>
              <c:numCache>
                <c:formatCode>General</c:formatCode>
                <c:ptCount val="2"/>
                <c:pt idx="0">
                  <c:v>40</c:v>
                </c:pt>
                <c:pt idx="1">
                  <c:v>18.399999999999999</c:v>
                </c:pt>
              </c:numCache>
            </c:numRef>
          </c:val>
          <c:extLst xmlns:c16r2="http://schemas.microsoft.com/office/drawing/2015/06/chart">
            <c:ext xmlns:c16="http://schemas.microsoft.com/office/drawing/2014/chart" uri="{C3380CC4-5D6E-409C-BE32-E72D297353CC}">
              <c16:uniqueId val="{00000003-97DB-46E0-811D-B2BC6B844884}"/>
            </c:ext>
          </c:extLst>
        </c:ser>
        <c:dLbls>
          <c:showLegendKey val="0"/>
          <c:showVal val="1"/>
          <c:showCatName val="0"/>
          <c:showSerName val="0"/>
          <c:showPercent val="0"/>
          <c:showBubbleSize val="0"/>
        </c:dLbls>
        <c:gapWidth val="50"/>
        <c:overlap val="100"/>
        <c:axId val="186009088"/>
        <c:axId val="186010624"/>
      </c:barChart>
      <c:catAx>
        <c:axId val="186009088"/>
        <c:scaling>
          <c:orientation val="minMax"/>
        </c:scaling>
        <c:delete val="0"/>
        <c:axPos val="b"/>
        <c:numFmt formatCode="General" sourceLinked="0"/>
        <c:majorTickMark val="none"/>
        <c:minorTickMark val="none"/>
        <c:tickLblPos val="nextTo"/>
        <c:spPr>
          <a:ln>
            <a:noFill/>
          </a:ln>
        </c:spPr>
        <c:txPr>
          <a:bodyPr/>
          <a:lstStyle/>
          <a:p>
            <a:pPr>
              <a:defRPr sz="2000" b="1">
                <a:latin typeface="Calibri" panose="020F0502020204030204" pitchFamily="34" charset="0"/>
              </a:defRPr>
            </a:pPr>
            <a:endParaRPr lang="sr-Latn-RS"/>
          </a:p>
        </c:txPr>
        <c:crossAx val="186010624"/>
        <c:crosses val="autoZero"/>
        <c:auto val="1"/>
        <c:lblAlgn val="ctr"/>
        <c:lblOffset val="100"/>
        <c:noMultiLvlLbl val="0"/>
      </c:catAx>
      <c:valAx>
        <c:axId val="186010624"/>
        <c:scaling>
          <c:orientation val="minMax"/>
        </c:scaling>
        <c:delete val="1"/>
        <c:axPos val="l"/>
        <c:numFmt formatCode="0%" sourceLinked="1"/>
        <c:majorTickMark val="none"/>
        <c:minorTickMark val="none"/>
        <c:tickLblPos val="nextTo"/>
        <c:crossAx val="186009088"/>
        <c:crosses val="autoZero"/>
        <c:crossBetween val="between"/>
      </c:valAx>
      <c:spPr>
        <a:ln w="6350">
          <a:noFill/>
        </a:ln>
      </c:spPr>
    </c:plotArea>
    <c:legend>
      <c:legendPos val="r"/>
      <c:layout>
        <c:manualLayout>
          <c:xMode val="edge"/>
          <c:yMode val="edge"/>
          <c:x val="0.61093965365621827"/>
          <c:y val="3.6426426933113196E-2"/>
          <c:w val="0.38906034634378167"/>
          <c:h val="0.87596265794274097"/>
        </c:manualLayout>
      </c:layout>
      <c:overlay val="0"/>
      <c:txPr>
        <a:bodyPr/>
        <a:lstStyle/>
        <a:p>
          <a:pPr>
            <a:defRPr sz="1800">
              <a:latin typeface="Calibri" panose="020F0502020204030204" pitchFamily="34" charset="0"/>
            </a:defRPr>
          </a:pPr>
          <a:endParaRPr lang="sr-Latn-RS"/>
        </a:p>
      </c:txPr>
    </c:legend>
    <c:plotVisOnly val="1"/>
    <c:dispBlanksAs val="gap"/>
    <c:showDLblsOverMax val="0"/>
  </c:chart>
  <c:txPr>
    <a:bodyPr/>
    <a:lstStyle/>
    <a:p>
      <a:pPr>
        <a:defRPr sz="1800">
          <a:solidFill>
            <a:schemeClr val="tx1"/>
          </a:solidFill>
          <a:latin typeface="Segoe UI Light" panose="020B0502040204020203" pitchFamily="34" charset="0"/>
        </a:defRPr>
      </a:pPr>
      <a:endParaRPr lang="sr-Latn-R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29444876222638"/>
          <c:y val="0"/>
          <c:w val="0.52170555123777362"/>
          <c:h val="1"/>
        </c:manualLayout>
      </c:layout>
      <c:barChart>
        <c:barDir val="bar"/>
        <c:grouping val="clustered"/>
        <c:varyColors val="0"/>
        <c:ser>
          <c:idx val="0"/>
          <c:order val="0"/>
          <c:tx>
            <c:strRef>
              <c:f>Sheet1!$B$1</c:f>
              <c:strCache>
                <c:ptCount val="1"/>
                <c:pt idx="0">
                  <c:v>Javni sektor</c:v>
                </c:pt>
              </c:strCache>
            </c:strRef>
          </c:tx>
          <c:spPr>
            <a:solidFill>
              <a:srgbClr val="006666"/>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B2ED-495A-B2BB-3E2E9F91C19A}"/>
              </c:ext>
            </c:extLst>
          </c:dPt>
          <c:dPt>
            <c:idx val="1"/>
            <c:invertIfNegative val="0"/>
            <c:bubble3D val="0"/>
            <c:extLst xmlns:c16r2="http://schemas.microsoft.com/office/drawing/2015/06/chart">
              <c:ext xmlns:c16="http://schemas.microsoft.com/office/drawing/2014/chart" uri="{C3380CC4-5D6E-409C-BE32-E72D297353CC}">
                <c16:uniqueId val="{00000001-B2ED-495A-B2BB-3E2E9F91C19A}"/>
              </c:ext>
            </c:extLst>
          </c:dPt>
          <c:dPt>
            <c:idx val="2"/>
            <c:invertIfNegative val="0"/>
            <c:bubble3D val="0"/>
            <c:extLst xmlns:c16r2="http://schemas.microsoft.com/office/drawing/2015/06/chart">
              <c:ext xmlns:c16="http://schemas.microsoft.com/office/drawing/2014/chart" uri="{C3380CC4-5D6E-409C-BE32-E72D297353CC}">
                <c16:uniqueId val="{00000002-B2ED-495A-B2BB-3E2E9F91C19A}"/>
              </c:ext>
            </c:extLst>
          </c:dPt>
          <c:dPt>
            <c:idx val="3"/>
            <c:invertIfNegative val="0"/>
            <c:bubble3D val="0"/>
            <c:extLst xmlns:c16r2="http://schemas.microsoft.com/office/drawing/2015/06/chart">
              <c:ext xmlns:c16="http://schemas.microsoft.com/office/drawing/2014/chart" uri="{C3380CC4-5D6E-409C-BE32-E72D297353CC}">
                <c16:uniqueId val="{00000003-B2ED-495A-B2BB-3E2E9F91C19A}"/>
              </c:ext>
            </c:extLst>
          </c:dPt>
          <c:dPt>
            <c:idx val="4"/>
            <c:invertIfNegative val="0"/>
            <c:bubble3D val="0"/>
            <c:extLst xmlns:c16r2="http://schemas.microsoft.com/office/drawing/2015/06/chart">
              <c:ext xmlns:c16="http://schemas.microsoft.com/office/drawing/2014/chart" uri="{C3380CC4-5D6E-409C-BE32-E72D297353CC}">
                <c16:uniqueId val="{00000004-B2ED-495A-B2BB-3E2E9F91C19A}"/>
              </c:ext>
            </c:extLst>
          </c:dPt>
          <c:dPt>
            <c:idx val="5"/>
            <c:invertIfNegative val="0"/>
            <c:bubble3D val="0"/>
            <c:extLst xmlns:c16r2="http://schemas.microsoft.com/office/drawing/2015/06/chart">
              <c:ext xmlns:c16="http://schemas.microsoft.com/office/drawing/2014/chart" uri="{C3380CC4-5D6E-409C-BE32-E72D297353CC}">
                <c16:uniqueId val="{00000005-B2ED-495A-B2BB-3E2E9F91C19A}"/>
              </c:ext>
            </c:extLst>
          </c:dPt>
          <c:dPt>
            <c:idx val="6"/>
            <c:invertIfNegative val="0"/>
            <c:bubble3D val="0"/>
            <c:extLst xmlns:c16r2="http://schemas.microsoft.com/office/drawing/2015/06/chart">
              <c:ext xmlns:c16="http://schemas.microsoft.com/office/drawing/2014/chart" uri="{C3380CC4-5D6E-409C-BE32-E72D297353CC}">
                <c16:uniqueId val="{00000006-B2ED-495A-B2BB-3E2E9F91C19A}"/>
              </c:ext>
            </c:extLst>
          </c:dPt>
          <c:dPt>
            <c:idx val="7"/>
            <c:invertIfNegative val="0"/>
            <c:bubble3D val="0"/>
            <c:extLst xmlns:c16r2="http://schemas.microsoft.com/office/drawing/2015/06/chart">
              <c:ext xmlns:c16="http://schemas.microsoft.com/office/drawing/2014/chart" uri="{C3380CC4-5D6E-409C-BE32-E72D297353CC}">
                <c16:uniqueId val="{00000007-B2ED-495A-B2BB-3E2E9F91C19A}"/>
              </c:ext>
            </c:extLst>
          </c:dPt>
          <c:dLbls>
            <c:numFmt formatCode="#&quot;%&quot;" sourceLinked="0"/>
            <c:spPr>
              <a:noFill/>
              <a:ln>
                <a:noFill/>
              </a:ln>
              <a:effectLst/>
            </c:spPr>
            <c:txPr>
              <a:bodyPr/>
              <a:lstStyle/>
              <a:p>
                <a:pPr>
                  <a:defRPr sz="2000" b="1"/>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Kroz pitanja od strane privrede o primeni propisa</c:v>
                </c:pt>
                <c:pt idx="1">
                  <c:v>Kroz dostavljanje stavova i inicijativa relevantnih udruženja i privrednika</c:v>
                </c:pt>
                <c:pt idx="2">
                  <c:v>Kroz organizaciju skupova (okruglih stolova, konferencija) u sklopu javne rasprave</c:v>
                </c:pt>
                <c:pt idx="3">
                  <c:v>Kroz davanje komentara na nacrte propisa tokom javne rasprave</c:v>
                </c:pt>
                <c:pt idx="4">
                  <c:v>Uključivanjem predstavnika zainteresovane javnosti u radne grupe za izradu propisa</c:v>
                </c:pt>
                <c:pt idx="5">
                  <c:v>Putem nezvaničnih sastanaka sa predstavnicima velikih kompanija, poslovnih, strukovnih i drugih udruženja, zaposlenima</c:v>
                </c:pt>
                <c:pt idx="6">
                  <c:v>Kroz dostavljanje analiza i istraživanja sprovedenih od strane privrede</c:v>
                </c:pt>
                <c:pt idx="7">
                  <c:v>Putem seminara o primeni propisa</c:v>
                </c:pt>
                <c:pt idx="8">
                  <c:v>Preko on-line portala (za pitanja i komentare)</c:v>
                </c:pt>
                <c:pt idx="9">
                  <c:v>Kroz javna slušanja u parlamentu</c:v>
                </c:pt>
                <c:pt idx="10">
                  <c:v>Kroz skupštinske odbore (kokuse)</c:v>
                </c:pt>
                <c:pt idx="11">
                  <c:v>Drugo</c:v>
                </c:pt>
                <c:pt idx="12">
                  <c:v>Ne znam</c:v>
                </c:pt>
              </c:strCache>
            </c:strRef>
          </c:cat>
          <c:val>
            <c:numRef>
              <c:f>Sheet1!$B$2:$B$14</c:f>
              <c:numCache>
                <c:formatCode>General</c:formatCode>
                <c:ptCount val="13"/>
                <c:pt idx="0">
                  <c:v>53.3</c:v>
                </c:pt>
                <c:pt idx="1">
                  <c:v>44.4</c:v>
                </c:pt>
                <c:pt idx="2">
                  <c:v>42.2</c:v>
                </c:pt>
                <c:pt idx="3">
                  <c:v>37.799999999999997</c:v>
                </c:pt>
                <c:pt idx="4">
                  <c:v>26.7</c:v>
                </c:pt>
                <c:pt idx="5">
                  <c:v>20</c:v>
                </c:pt>
                <c:pt idx="6">
                  <c:v>17.8</c:v>
                </c:pt>
                <c:pt idx="7">
                  <c:v>13.3</c:v>
                </c:pt>
                <c:pt idx="8">
                  <c:v>6.7</c:v>
                </c:pt>
                <c:pt idx="9">
                  <c:v>4.4000000000000004</c:v>
                </c:pt>
                <c:pt idx="10">
                  <c:v>2.2000000000000002</c:v>
                </c:pt>
                <c:pt idx="11">
                  <c:v>2.2000000000000002</c:v>
                </c:pt>
                <c:pt idx="12">
                  <c:v>6.7</c:v>
                </c:pt>
              </c:numCache>
            </c:numRef>
          </c:val>
          <c:extLst xmlns:c16r2="http://schemas.microsoft.com/office/drawing/2015/06/chart">
            <c:ext xmlns:c16="http://schemas.microsoft.com/office/drawing/2014/chart" uri="{C3380CC4-5D6E-409C-BE32-E72D297353CC}">
              <c16:uniqueId val="{00000008-B2ED-495A-B2BB-3E2E9F91C19A}"/>
            </c:ext>
          </c:extLst>
        </c:ser>
        <c:dLbls>
          <c:showLegendKey val="0"/>
          <c:showVal val="0"/>
          <c:showCatName val="0"/>
          <c:showSerName val="0"/>
          <c:showPercent val="0"/>
          <c:showBubbleSize val="0"/>
        </c:dLbls>
        <c:gapWidth val="20"/>
        <c:axId val="186615680"/>
        <c:axId val="186617216"/>
      </c:barChart>
      <c:catAx>
        <c:axId val="186615680"/>
        <c:scaling>
          <c:orientation val="maxMin"/>
        </c:scaling>
        <c:delete val="0"/>
        <c:axPos val="l"/>
        <c:numFmt formatCode="General" sourceLinked="0"/>
        <c:majorTickMark val="out"/>
        <c:minorTickMark val="none"/>
        <c:tickLblPos val="nextTo"/>
        <c:spPr>
          <a:ln>
            <a:noFill/>
          </a:ln>
        </c:spPr>
        <c:txPr>
          <a:bodyPr/>
          <a:lstStyle/>
          <a:p>
            <a:pPr>
              <a:defRPr sz="1200"/>
            </a:pPr>
            <a:endParaRPr lang="sr-Latn-RS"/>
          </a:p>
        </c:txPr>
        <c:crossAx val="186617216"/>
        <c:crosses val="autoZero"/>
        <c:auto val="1"/>
        <c:lblAlgn val="ctr"/>
        <c:lblOffset val="100"/>
        <c:noMultiLvlLbl val="0"/>
      </c:catAx>
      <c:valAx>
        <c:axId val="186617216"/>
        <c:scaling>
          <c:orientation val="minMax"/>
        </c:scaling>
        <c:delete val="1"/>
        <c:axPos val="b"/>
        <c:numFmt formatCode="General" sourceLinked="1"/>
        <c:majorTickMark val="out"/>
        <c:minorTickMark val="none"/>
        <c:tickLblPos val="nextTo"/>
        <c:crossAx val="186615680"/>
        <c:crosses val="max"/>
        <c:crossBetween val="between"/>
      </c:valAx>
      <c:spPr>
        <a:noFill/>
      </c:spPr>
    </c:plotArea>
    <c:plotVisOnly val="1"/>
    <c:dispBlanksAs val="gap"/>
    <c:showDLblsOverMax val="0"/>
  </c:chart>
  <c:txPr>
    <a:bodyPr/>
    <a:lstStyle/>
    <a:p>
      <a:pPr>
        <a:defRPr sz="1800">
          <a:latin typeface="Calibri" panose="020F0502020204030204" pitchFamily="34" charset="0"/>
        </a:defRPr>
      </a:pPr>
      <a:endParaRPr lang="sr-Latn-R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85481060871208"/>
          <c:y val="0"/>
          <c:w val="0.4518616266481808"/>
          <c:h val="0.99936056555821495"/>
        </c:manualLayout>
      </c:layout>
      <c:barChart>
        <c:barDir val="bar"/>
        <c:grouping val="clustered"/>
        <c:varyColors val="0"/>
        <c:ser>
          <c:idx val="0"/>
          <c:order val="0"/>
          <c:tx>
            <c:strRef>
              <c:f>Sheet1!$B$1</c:f>
              <c:strCache>
                <c:ptCount val="1"/>
                <c:pt idx="0">
                  <c:v>Column1</c:v>
                </c:pt>
              </c:strCache>
            </c:strRef>
          </c:tx>
          <c:spPr>
            <a:solidFill>
              <a:srgbClr val="006666"/>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3-94D3-4311-8935-2CF485628F81}"/>
              </c:ext>
            </c:extLst>
          </c:dPt>
          <c:dPt>
            <c:idx val="9"/>
            <c:invertIfNegative val="0"/>
            <c:bubble3D val="0"/>
            <c:extLst xmlns:c16r2="http://schemas.microsoft.com/office/drawing/2015/06/chart">
              <c:ext xmlns:c16="http://schemas.microsoft.com/office/drawing/2014/chart" uri="{C3380CC4-5D6E-409C-BE32-E72D297353CC}">
                <c16:uniqueId val="{00000000-8947-43BB-956A-3EBD20BAA7FA}"/>
              </c:ext>
            </c:extLst>
          </c:dPt>
          <c:dPt>
            <c:idx val="10"/>
            <c:invertIfNegative val="0"/>
            <c:bubble3D val="0"/>
            <c:extLst xmlns:c16r2="http://schemas.microsoft.com/office/drawing/2015/06/chart">
              <c:ext xmlns:c16="http://schemas.microsoft.com/office/drawing/2014/chart" uri="{C3380CC4-5D6E-409C-BE32-E72D297353CC}">
                <c16:uniqueId val="{00000001-8947-43BB-956A-3EBD20BAA7FA}"/>
              </c:ext>
            </c:extLst>
          </c:dPt>
          <c:dPt>
            <c:idx val="11"/>
            <c:invertIfNegative val="0"/>
            <c:bubble3D val="0"/>
            <c:extLst xmlns:c16r2="http://schemas.microsoft.com/office/drawing/2015/06/chart">
              <c:ext xmlns:c16="http://schemas.microsoft.com/office/drawing/2014/chart" uri="{C3380CC4-5D6E-409C-BE32-E72D297353CC}">
                <c16:uniqueId val="{00000002-8947-43BB-956A-3EBD20BAA7FA}"/>
              </c:ext>
            </c:extLst>
          </c:dPt>
          <c:dLbls>
            <c:numFmt formatCode="#&quot;%&quot;" sourceLinked="0"/>
            <c:spPr>
              <a:noFill/>
              <a:ln>
                <a:noFill/>
              </a:ln>
              <a:effectLst/>
            </c:spPr>
            <c:txPr>
              <a:bodyPr rot="0" spcFirstLastPara="1" vertOverflow="ellipsis" vert="horz" wrap="square" anchor="ctr" anchorCtr="0"/>
              <a:lstStyle/>
              <a:p>
                <a:pPr algn="ctr">
                  <a:defRPr lang="en-US" sz="18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Kroz dostavljanje stavova i inicijativa relevantnih udruženja i privrednika</c:v>
                </c:pt>
                <c:pt idx="1">
                  <c:v>Kroz organizaciju skupova (okruglih stolova, konferencija) u sklopu javne rasprave</c:v>
                </c:pt>
                <c:pt idx="2">
                  <c:v>Kroz pitanja od strane privrede o primeni propisa</c:v>
                </c:pt>
                <c:pt idx="3">
                  <c:v>Kroz dostavljanje analiza i istraživanja sprovedenih od strane privrede</c:v>
                </c:pt>
                <c:pt idx="4">
                  <c:v>Uključivanjem predstavnika zainteresovane javnosti u radne grupe za izradu propisa</c:v>
                </c:pt>
                <c:pt idx="5">
                  <c:v>Kroz davanje komentara na nacrte propisa tokom javne rasprave</c:v>
                </c:pt>
                <c:pt idx="6">
                  <c:v>Putem seminara o primeni propisa</c:v>
                </c:pt>
                <c:pt idx="7">
                  <c:v>Putem nezvaničnih sastanaka sa predstavnicima velikih kompanija, poslovnih, strukovnih i drugih udruženja, zaposlenima</c:v>
                </c:pt>
                <c:pt idx="8">
                  <c:v>Ne znam</c:v>
                </c:pt>
              </c:strCache>
            </c:strRef>
          </c:cat>
          <c:val>
            <c:numRef>
              <c:f>Sheet1!$B$2:$B$10</c:f>
              <c:numCache>
                <c:formatCode>General</c:formatCode>
                <c:ptCount val="9"/>
                <c:pt idx="0">
                  <c:v>55.6</c:v>
                </c:pt>
                <c:pt idx="1">
                  <c:v>42.2</c:v>
                </c:pt>
                <c:pt idx="2">
                  <c:v>37.799999999999997</c:v>
                </c:pt>
                <c:pt idx="3">
                  <c:v>33.299999999999997</c:v>
                </c:pt>
                <c:pt idx="4">
                  <c:v>24.4</c:v>
                </c:pt>
                <c:pt idx="5">
                  <c:v>15.6</c:v>
                </c:pt>
                <c:pt idx="6">
                  <c:v>13.3</c:v>
                </c:pt>
                <c:pt idx="7">
                  <c:v>11.1</c:v>
                </c:pt>
                <c:pt idx="8">
                  <c:v>4.4000000000000004</c:v>
                </c:pt>
              </c:numCache>
            </c:numRef>
          </c:val>
          <c:extLst xmlns:c16r2="http://schemas.microsoft.com/office/drawing/2015/06/chart">
            <c:ext xmlns:c16="http://schemas.microsoft.com/office/drawing/2014/chart" uri="{C3380CC4-5D6E-409C-BE32-E72D297353CC}">
              <c16:uniqueId val="{00000003-8947-43BB-956A-3EBD20BAA7FA}"/>
            </c:ext>
          </c:extLst>
        </c:ser>
        <c:dLbls>
          <c:showLegendKey val="0"/>
          <c:showVal val="0"/>
          <c:showCatName val="0"/>
          <c:showSerName val="0"/>
          <c:showPercent val="0"/>
          <c:showBubbleSize val="0"/>
        </c:dLbls>
        <c:gapWidth val="30"/>
        <c:overlap val="100"/>
        <c:axId val="186962304"/>
        <c:axId val="186963840"/>
      </c:barChart>
      <c:catAx>
        <c:axId val="186962304"/>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sr-Latn-RS"/>
          </a:p>
        </c:txPr>
        <c:crossAx val="186963840"/>
        <c:crosses val="autoZero"/>
        <c:auto val="1"/>
        <c:lblAlgn val="ctr"/>
        <c:lblOffset val="0"/>
        <c:noMultiLvlLbl val="0"/>
      </c:catAx>
      <c:valAx>
        <c:axId val="186963840"/>
        <c:scaling>
          <c:orientation val="minMax"/>
        </c:scaling>
        <c:delete val="1"/>
        <c:axPos val="b"/>
        <c:numFmt formatCode="General" sourceLinked="1"/>
        <c:majorTickMark val="out"/>
        <c:minorTickMark val="none"/>
        <c:tickLblPos val="nextTo"/>
        <c:crossAx val="186962304"/>
        <c:crosses val="max"/>
        <c:crossBetween val="between"/>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600">
          <a:latin typeface="Calibri" panose="020F0502020204030204" pitchFamily="34" charset="0"/>
        </a:defRPr>
      </a:pPr>
      <a:endParaRPr lang="sr-Latn-R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385808529795256"/>
          <c:y val="1.6596014005337812E-4"/>
          <c:w val="0.54607242003785539"/>
          <c:h val="0.99945279646878871"/>
        </c:manualLayout>
      </c:layout>
      <c:barChart>
        <c:barDir val="bar"/>
        <c:grouping val="clustered"/>
        <c:varyColors val="0"/>
        <c:ser>
          <c:idx val="0"/>
          <c:order val="0"/>
          <c:tx>
            <c:strRef>
              <c:f>Sheet1!$B$1</c:f>
              <c:strCache>
                <c:ptCount val="1"/>
                <c:pt idx="0">
                  <c:v>Column1</c:v>
                </c:pt>
              </c:strCache>
            </c:strRef>
          </c:tx>
          <c:spPr>
            <a:solidFill>
              <a:srgbClr val="006666"/>
            </a:solidFill>
            <a:ln>
              <a:solidFill>
                <a:schemeClr val="bg1"/>
              </a:solidFill>
            </a:ln>
          </c:spPr>
          <c:invertIfNegative val="0"/>
          <c:dPt>
            <c:idx val="3"/>
            <c:invertIfNegative val="0"/>
            <c:bubble3D val="0"/>
            <c:spPr>
              <a:solidFill>
                <a:srgbClr val="FF585D"/>
              </a:solidFill>
              <a:ln>
                <a:solidFill>
                  <a:schemeClr val="bg1"/>
                </a:solidFill>
              </a:ln>
            </c:spPr>
            <c:extLst xmlns:c16r2="http://schemas.microsoft.com/office/drawing/2015/06/chart">
              <c:ext xmlns:c16="http://schemas.microsoft.com/office/drawing/2014/chart" uri="{C3380CC4-5D6E-409C-BE32-E72D297353CC}">
                <c16:uniqueId val="{00000000-21F7-465B-94D0-3BD10CB920E5}"/>
              </c:ext>
            </c:extLst>
          </c:dPt>
          <c:dPt>
            <c:idx val="4"/>
            <c:invertIfNegative val="0"/>
            <c:bubble3D val="0"/>
            <c:spPr>
              <a:solidFill>
                <a:sysClr val="window" lastClr="FFFFFF">
                  <a:lumMod val="65000"/>
                </a:sysClr>
              </a:solidFill>
              <a:ln>
                <a:solidFill>
                  <a:schemeClr val="bg1"/>
                </a:solidFill>
              </a:ln>
            </c:spPr>
            <c:extLst xmlns:c16r2="http://schemas.microsoft.com/office/drawing/2015/06/chart">
              <c:ext xmlns:c16="http://schemas.microsoft.com/office/drawing/2014/chart" uri="{C3380CC4-5D6E-409C-BE32-E72D297353CC}">
                <c16:uniqueId val="{00000005-9CF4-4A18-B2D4-924AB567698D}"/>
              </c:ext>
            </c:extLst>
          </c:dPt>
          <c:dPt>
            <c:idx val="5"/>
            <c:invertIfNegative val="0"/>
            <c:bubble3D val="0"/>
            <c:spPr>
              <a:solidFill>
                <a:sysClr val="window" lastClr="FFFFFF">
                  <a:lumMod val="50000"/>
                </a:sysClr>
              </a:solidFill>
              <a:ln>
                <a:solidFill>
                  <a:schemeClr val="bg1"/>
                </a:solidFill>
              </a:ln>
            </c:spPr>
            <c:extLst xmlns:c16r2="http://schemas.microsoft.com/office/drawing/2015/06/chart">
              <c:ext xmlns:c16="http://schemas.microsoft.com/office/drawing/2014/chart" uri="{C3380CC4-5D6E-409C-BE32-E72D297353CC}">
                <c16:uniqueId val="{00000001-950D-4899-B172-4DCFF97B955B}"/>
              </c:ext>
            </c:extLst>
          </c:dPt>
          <c:dPt>
            <c:idx val="6"/>
            <c:invertIfNegative val="0"/>
            <c:bubble3D val="0"/>
            <c:spPr>
              <a:solidFill>
                <a:sysClr val="window" lastClr="FFFFFF">
                  <a:lumMod val="50000"/>
                </a:sysClr>
              </a:solidFill>
              <a:ln>
                <a:solidFill>
                  <a:schemeClr val="bg1"/>
                </a:solidFill>
              </a:ln>
            </c:spPr>
            <c:extLst xmlns:c16r2="http://schemas.microsoft.com/office/drawing/2015/06/chart">
              <c:ext xmlns:c16="http://schemas.microsoft.com/office/drawing/2014/chart" uri="{C3380CC4-5D6E-409C-BE32-E72D297353CC}">
                <c16:uniqueId val="{00000002-950D-4899-B172-4DCFF97B955B}"/>
              </c:ext>
            </c:extLst>
          </c:dPt>
          <c:dLbls>
            <c:numFmt formatCode="0&quot;%&quot;" sourceLinked="0"/>
            <c:spPr>
              <a:noFill/>
              <a:ln>
                <a:noFill/>
              </a:ln>
              <a:effectLst/>
            </c:spPr>
            <c:txPr>
              <a:bodyPr/>
              <a:lstStyle/>
              <a:p>
                <a:pPr>
                  <a:defRPr sz="2000" b="1"/>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Privredna komora Srbije</c:v>
                </c:pt>
                <c:pt idx="1">
                  <c:v> Naled</c:v>
                </c:pt>
                <c:pt idx="2">
                  <c:v>Drugo</c:v>
                </c:pt>
                <c:pt idx="3">
                  <c:v>Nije bilo saradnje u poslednjih 12 meseci</c:v>
                </c:pt>
                <c:pt idx="4">
                  <c:v>Ne zna</c:v>
                </c:pt>
              </c:strCache>
            </c:strRef>
          </c:cat>
          <c:val>
            <c:numRef>
              <c:f>Sheet1!$B$2:$B$6</c:f>
              <c:numCache>
                <c:formatCode>0</c:formatCode>
                <c:ptCount val="5"/>
                <c:pt idx="0">
                  <c:v>46.7</c:v>
                </c:pt>
                <c:pt idx="1">
                  <c:v>17.8</c:v>
                </c:pt>
                <c:pt idx="2">
                  <c:v>64.400000000000006</c:v>
                </c:pt>
                <c:pt idx="3">
                  <c:v>8.9</c:v>
                </c:pt>
                <c:pt idx="4">
                  <c:v>11.1</c:v>
                </c:pt>
              </c:numCache>
            </c:numRef>
          </c:val>
          <c:extLst xmlns:c16r2="http://schemas.microsoft.com/office/drawing/2015/06/chart">
            <c:ext xmlns:c16="http://schemas.microsoft.com/office/drawing/2014/chart" uri="{C3380CC4-5D6E-409C-BE32-E72D297353CC}">
              <c16:uniqueId val="{00000000-6529-4966-8425-417DE5C15029}"/>
            </c:ext>
          </c:extLst>
        </c:ser>
        <c:dLbls>
          <c:showLegendKey val="0"/>
          <c:showVal val="1"/>
          <c:showCatName val="0"/>
          <c:showSerName val="0"/>
          <c:showPercent val="0"/>
          <c:showBubbleSize val="0"/>
        </c:dLbls>
        <c:gapWidth val="20"/>
        <c:axId val="187058048"/>
        <c:axId val="187066624"/>
      </c:barChart>
      <c:catAx>
        <c:axId val="187058048"/>
        <c:scaling>
          <c:orientation val="maxMin"/>
        </c:scaling>
        <c:delete val="0"/>
        <c:axPos val="l"/>
        <c:numFmt formatCode="General" sourceLinked="0"/>
        <c:majorTickMark val="none"/>
        <c:minorTickMark val="none"/>
        <c:tickLblPos val="nextTo"/>
        <c:spPr>
          <a:ln>
            <a:noFill/>
          </a:ln>
        </c:spPr>
        <c:txPr>
          <a:bodyPr/>
          <a:lstStyle/>
          <a:p>
            <a:pPr>
              <a:defRPr sz="1800"/>
            </a:pPr>
            <a:endParaRPr lang="sr-Latn-RS"/>
          </a:p>
        </c:txPr>
        <c:crossAx val="187066624"/>
        <c:crosses val="autoZero"/>
        <c:auto val="1"/>
        <c:lblAlgn val="ctr"/>
        <c:lblOffset val="100"/>
        <c:noMultiLvlLbl val="0"/>
      </c:catAx>
      <c:valAx>
        <c:axId val="187066624"/>
        <c:scaling>
          <c:orientation val="minMax"/>
        </c:scaling>
        <c:delete val="1"/>
        <c:axPos val="t"/>
        <c:numFmt formatCode="0" sourceLinked="1"/>
        <c:majorTickMark val="out"/>
        <c:minorTickMark val="none"/>
        <c:tickLblPos val="nextTo"/>
        <c:crossAx val="187058048"/>
        <c:crosses val="autoZero"/>
        <c:crossBetween val="between"/>
      </c:valAx>
      <c:spPr>
        <a:noFill/>
        <a:ln w="25400">
          <a:noFill/>
        </a:ln>
      </c:spPr>
    </c:plotArea>
    <c:plotVisOnly val="1"/>
    <c:dispBlanksAs val="gap"/>
    <c:showDLblsOverMax val="0"/>
  </c:chart>
  <c:spPr>
    <a:ln>
      <a:noFill/>
    </a:ln>
  </c:spPr>
  <c:txPr>
    <a:bodyPr/>
    <a:lstStyle/>
    <a:p>
      <a:pPr>
        <a:defRPr sz="2000" b="0">
          <a:solidFill>
            <a:schemeClr val="tx1"/>
          </a:solidFill>
          <a:latin typeface="Calibri" panose="020F0502020204030204" pitchFamily="34" charset="0"/>
        </a:defRPr>
      </a:pPr>
      <a:endParaRPr lang="sr-Latn-R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78125236723112"/>
          <c:y val="0.13433505807303009"/>
          <c:w val="0.58096823964527133"/>
          <c:h val="0.86556634897827633"/>
        </c:manualLayout>
      </c:layout>
      <c:doughnutChart>
        <c:varyColors val="1"/>
        <c:ser>
          <c:idx val="0"/>
          <c:order val="0"/>
          <c:tx>
            <c:strRef>
              <c:f>Sheet1!$B$1</c:f>
              <c:strCache>
                <c:ptCount val="1"/>
                <c:pt idx="0">
                  <c:v>Sales</c:v>
                </c:pt>
              </c:strCache>
            </c:strRef>
          </c:tx>
          <c:dPt>
            <c:idx val="0"/>
            <c:bubble3D val="0"/>
            <c:spPr>
              <a:solidFill>
                <a:srgbClr val="005250"/>
              </a:solidFill>
              <a:ln w="19050">
                <a:solidFill>
                  <a:schemeClr val="lt1"/>
                </a:solidFill>
              </a:ln>
              <a:effectLst/>
            </c:spPr>
            <c:extLst xmlns:c16r2="http://schemas.microsoft.com/office/drawing/2015/06/chart">
              <c:ext xmlns:c16="http://schemas.microsoft.com/office/drawing/2014/chart" uri="{C3380CC4-5D6E-409C-BE32-E72D297353CC}">
                <c16:uniqueId val="{00000001-00AD-42F3-90E9-3B360089753D}"/>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00AD-42F3-90E9-3B360089753D}"/>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00AD-42F3-90E9-3B360089753D}"/>
              </c:ext>
            </c:extLst>
          </c:dPt>
          <c:dLbls>
            <c:dLbl>
              <c:idx val="0"/>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dLbl>
            <c:dLbl>
              <c:idx val="1"/>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2"/>
                <c:pt idx="0">
                  <c:v>Da</c:v>
                </c:pt>
                <c:pt idx="1">
                  <c:v>Ne</c:v>
                </c:pt>
              </c:strCache>
            </c:strRef>
          </c:cat>
          <c:val>
            <c:numRef>
              <c:f>Sheet1!$B$2:$B$4</c:f>
              <c:numCache>
                <c:formatCode>General</c:formatCode>
                <c:ptCount val="3"/>
                <c:pt idx="0">
                  <c:v>30.6</c:v>
                </c:pt>
                <c:pt idx="1">
                  <c:v>63.9</c:v>
                </c:pt>
                <c:pt idx="2">
                  <c:v>5.6</c:v>
                </c:pt>
              </c:numCache>
            </c:numRef>
          </c:val>
          <c:extLst xmlns:c16r2="http://schemas.microsoft.com/office/drawing/2015/06/chart">
            <c:ext xmlns:c16="http://schemas.microsoft.com/office/drawing/2014/chart" uri="{C3380CC4-5D6E-409C-BE32-E72D297353CC}">
              <c16:uniqueId val="{00000006-00AD-42F3-90E9-3B360089753D}"/>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chart>
  <c:spPr>
    <a:noFill/>
    <a:ln>
      <a:noFill/>
    </a:ln>
    <a:effectLst/>
  </c:spPr>
  <c:txPr>
    <a:bodyPr/>
    <a:lstStyle/>
    <a:p>
      <a:pPr>
        <a:defRPr/>
      </a:pPr>
      <a:endParaRPr lang="sr-Latn-R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48081325004312"/>
          <c:y val="0.13747168955704503"/>
          <c:w val="0.53102019689549229"/>
          <c:h val="0.86252833018553499"/>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005250"/>
              </a:solidFill>
              <a:ln w="19050">
                <a:solidFill>
                  <a:schemeClr val="bg1"/>
                </a:solidFill>
              </a:ln>
              <a:effectLst/>
            </c:spPr>
            <c:extLst xmlns:c16r2="http://schemas.microsoft.com/office/drawing/2015/06/chart">
              <c:ext xmlns:c16="http://schemas.microsoft.com/office/drawing/2014/chart" uri="{C3380CC4-5D6E-409C-BE32-E72D297353CC}">
                <c16:uniqueId val="{00000002-CD70-4BEB-90EC-4A761C1F50D8}"/>
              </c:ext>
            </c:extLst>
          </c:dPt>
          <c:dPt>
            <c:idx val="1"/>
            <c:bubble3D val="0"/>
            <c:spPr>
              <a:solidFill>
                <a:srgbClr val="C00000"/>
              </a:solidFill>
              <a:ln w="19050">
                <a:solidFill>
                  <a:schemeClr val="bg1"/>
                </a:solidFill>
              </a:ln>
              <a:effectLst/>
            </c:spPr>
            <c:extLst xmlns:c16r2="http://schemas.microsoft.com/office/drawing/2015/06/chart">
              <c:ext xmlns:c16="http://schemas.microsoft.com/office/drawing/2014/chart" uri="{C3380CC4-5D6E-409C-BE32-E72D297353CC}">
                <c16:uniqueId val="{00000001-CD70-4BEB-90EC-4A761C1F50D8}"/>
              </c:ext>
            </c:extLst>
          </c:dPt>
          <c:dPt>
            <c:idx val="2"/>
            <c:bubble3D val="0"/>
            <c:spPr>
              <a:solidFill>
                <a:schemeClr val="accent2"/>
              </a:solidFill>
              <a:ln w="19050">
                <a:solidFill>
                  <a:schemeClr val="bg1"/>
                </a:solidFill>
              </a:ln>
              <a:effectLst/>
            </c:spPr>
            <c:extLst xmlns:c16r2="http://schemas.microsoft.com/office/drawing/2015/06/chart">
              <c:ext xmlns:c16="http://schemas.microsoft.com/office/drawing/2014/chart" uri="{C3380CC4-5D6E-409C-BE32-E72D297353CC}">
                <c16:uniqueId val="{00000003-CD70-4BEB-90EC-4A761C1F50D8}"/>
              </c:ext>
            </c:extLst>
          </c:dPt>
          <c:dLbls>
            <c:dLbl>
              <c:idx val="0"/>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dLbl>
            <c:dLbl>
              <c:idx val="1"/>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Da</c:v>
                </c:pt>
                <c:pt idx="1">
                  <c:v>Ne</c:v>
                </c:pt>
                <c:pt idx="2">
                  <c:v>Ne znam</c:v>
                </c:pt>
              </c:strCache>
            </c:strRef>
          </c:cat>
          <c:val>
            <c:numRef>
              <c:f>Sheet1!$B$2:$B$4</c:f>
              <c:numCache>
                <c:formatCode>General</c:formatCode>
                <c:ptCount val="3"/>
                <c:pt idx="0">
                  <c:v>40.5</c:v>
                </c:pt>
                <c:pt idx="1">
                  <c:v>40.799999999999997</c:v>
                </c:pt>
                <c:pt idx="2">
                  <c:v>18.7</c:v>
                </c:pt>
              </c:numCache>
            </c:numRef>
          </c:val>
          <c:extLst xmlns:c16r2="http://schemas.microsoft.com/office/drawing/2015/06/chart">
            <c:ext xmlns:c16="http://schemas.microsoft.com/office/drawing/2014/chart" uri="{C3380CC4-5D6E-409C-BE32-E72D297353CC}">
              <c16:uniqueId val="{00000000-CD70-4BEB-90EC-4A761C1F50D8}"/>
            </c:ext>
          </c:extLst>
        </c:ser>
        <c:dLbls>
          <c:showLegendKey val="0"/>
          <c:showVal val="0"/>
          <c:showCatName val="0"/>
          <c:showSerName val="0"/>
          <c:showPercent val="0"/>
          <c:showBubbleSize val="0"/>
          <c:showLeaderLines val="1"/>
        </c:dLbls>
        <c:firstSliceAng val="0"/>
        <c:holeSize val="45"/>
      </c:doughnutChart>
      <c:spPr>
        <a:noFill/>
        <a:ln>
          <a:noFill/>
        </a:ln>
        <a:effectLst/>
      </c:spPr>
    </c:plotArea>
    <c:legend>
      <c:legendPos val="t"/>
      <c:layout>
        <c:manualLayout>
          <c:xMode val="edge"/>
          <c:yMode val="edge"/>
          <c:x val="0.78400978316444903"/>
          <c:y val="0.24589641880857938"/>
          <c:w val="0.21330607205255656"/>
          <c:h val="0.5991162301317375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Calibri" panose="020F0502020204030204" pitchFamily="34" charset="0"/>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U potpunosti</c:v>
                </c:pt>
              </c:strCache>
            </c:strRef>
          </c:tx>
          <c:spPr>
            <a:solidFill>
              <a:srgbClr val="00666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Sheet1!$B$2:$B$12</c:f>
              <c:numCache>
                <c:formatCode>General</c:formatCode>
                <c:ptCount val="11"/>
                <c:pt idx="0">
                  <c:v>2020</c:v>
                </c:pt>
                <c:pt idx="1">
                  <c:v>2019</c:v>
                </c:pt>
                <c:pt idx="2">
                  <c:v>2018</c:v>
                </c:pt>
                <c:pt idx="4">
                  <c:v>2020</c:v>
                </c:pt>
                <c:pt idx="5">
                  <c:v>2019</c:v>
                </c:pt>
                <c:pt idx="6">
                  <c:v>2018</c:v>
                </c:pt>
                <c:pt idx="8">
                  <c:v>2020</c:v>
                </c:pt>
                <c:pt idx="9">
                  <c:v>2019</c:v>
                </c:pt>
                <c:pt idx="10">
                  <c:v>2018</c:v>
                </c:pt>
              </c:numCache>
            </c:numRef>
          </c:cat>
          <c:val>
            <c:numRef>
              <c:f>Sheet1!$C$2:$C$12</c:f>
              <c:numCache>
                <c:formatCode>General</c:formatCode>
                <c:ptCount val="11"/>
                <c:pt idx="0">
                  <c:v>1.3</c:v>
                </c:pt>
                <c:pt idx="1">
                  <c:v>3.1</c:v>
                </c:pt>
                <c:pt idx="2">
                  <c:v>5.4</c:v>
                </c:pt>
                <c:pt idx="4">
                  <c:v>20</c:v>
                </c:pt>
                <c:pt idx="5">
                  <c:v>13.3</c:v>
                </c:pt>
                <c:pt idx="6">
                  <c:v>50</c:v>
                </c:pt>
                <c:pt idx="8">
                  <c:v>20</c:v>
                </c:pt>
                <c:pt idx="9">
                  <c:v>13.2</c:v>
                </c:pt>
                <c:pt idx="10">
                  <c:v>16</c:v>
                </c:pt>
              </c:numCache>
            </c:numRef>
          </c:val>
          <c:extLst xmlns:c16r2="http://schemas.microsoft.com/office/drawing/2015/06/chart">
            <c:ext xmlns:c16="http://schemas.microsoft.com/office/drawing/2014/chart" uri="{C3380CC4-5D6E-409C-BE32-E72D297353CC}">
              <c16:uniqueId val="{00000000-0FBC-401D-9BA5-FD775BF626D9}"/>
            </c:ext>
          </c:extLst>
        </c:ser>
        <c:ser>
          <c:idx val="1"/>
          <c:order val="1"/>
          <c:tx>
            <c:strRef>
              <c:f>Sheet1!$D$1</c:f>
              <c:strCache>
                <c:ptCount val="1"/>
                <c:pt idx="0">
                  <c:v>Donekle</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Sheet1!$B$2:$B$12</c:f>
              <c:numCache>
                <c:formatCode>General</c:formatCode>
                <c:ptCount val="11"/>
                <c:pt idx="0">
                  <c:v>2020</c:v>
                </c:pt>
                <c:pt idx="1">
                  <c:v>2019</c:v>
                </c:pt>
                <c:pt idx="2">
                  <c:v>2018</c:v>
                </c:pt>
                <c:pt idx="4">
                  <c:v>2020</c:v>
                </c:pt>
                <c:pt idx="5">
                  <c:v>2019</c:v>
                </c:pt>
                <c:pt idx="6">
                  <c:v>2018</c:v>
                </c:pt>
                <c:pt idx="8">
                  <c:v>2020</c:v>
                </c:pt>
                <c:pt idx="9">
                  <c:v>2019</c:v>
                </c:pt>
                <c:pt idx="10">
                  <c:v>2018</c:v>
                </c:pt>
              </c:numCache>
            </c:numRef>
          </c:cat>
          <c:val>
            <c:numRef>
              <c:f>Sheet1!$D$2:$D$12</c:f>
              <c:numCache>
                <c:formatCode>General</c:formatCode>
                <c:ptCount val="11"/>
                <c:pt idx="0">
                  <c:v>28.8</c:v>
                </c:pt>
                <c:pt idx="1">
                  <c:v>30.6</c:v>
                </c:pt>
                <c:pt idx="2">
                  <c:v>42.6</c:v>
                </c:pt>
                <c:pt idx="4">
                  <c:v>62.5</c:v>
                </c:pt>
                <c:pt idx="5">
                  <c:v>63.3</c:v>
                </c:pt>
                <c:pt idx="6">
                  <c:v>36.700000000000003</c:v>
                </c:pt>
                <c:pt idx="8">
                  <c:v>55.6</c:v>
                </c:pt>
                <c:pt idx="9">
                  <c:v>64.2</c:v>
                </c:pt>
                <c:pt idx="10">
                  <c:v>62</c:v>
                </c:pt>
              </c:numCache>
            </c:numRef>
          </c:val>
          <c:extLst xmlns:c16r2="http://schemas.microsoft.com/office/drawing/2015/06/chart">
            <c:ext xmlns:c16="http://schemas.microsoft.com/office/drawing/2014/chart" uri="{C3380CC4-5D6E-409C-BE32-E72D297353CC}">
              <c16:uniqueId val="{00000001-0FBC-401D-9BA5-FD775BF626D9}"/>
            </c:ext>
          </c:extLst>
        </c:ser>
        <c:ser>
          <c:idx val="2"/>
          <c:order val="2"/>
          <c:tx>
            <c:strRef>
              <c:f>Sheet1!$E$1</c:f>
              <c:strCache>
                <c:ptCount val="1"/>
                <c:pt idx="0">
                  <c:v>Ne znam</c:v>
                </c:pt>
              </c:strCache>
            </c:strRef>
          </c:tx>
          <c:spPr>
            <a:noFill/>
            <a:ln>
              <a:noFill/>
            </a:ln>
            <a:effectLst/>
          </c:spPr>
          <c:invertIfNegative val="0"/>
          <c:dLbls>
            <c:delete val="1"/>
          </c:dLbls>
          <c:cat>
            <c:numRef>
              <c:f>Sheet1!$B$2:$B$12</c:f>
              <c:numCache>
                <c:formatCode>General</c:formatCode>
                <c:ptCount val="11"/>
                <c:pt idx="0">
                  <c:v>2020</c:v>
                </c:pt>
                <c:pt idx="1">
                  <c:v>2019</c:v>
                </c:pt>
                <c:pt idx="2">
                  <c:v>2018</c:v>
                </c:pt>
                <c:pt idx="4">
                  <c:v>2020</c:v>
                </c:pt>
                <c:pt idx="5">
                  <c:v>2019</c:v>
                </c:pt>
                <c:pt idx="6">
                  <c:v>2018</c:v>
                </c:pt>
                <c:pt idx="8">
                  <c:v>2020</c:v>
                </c:pt>
                <c:pt idx="9">
                  <c:v>2019</c:v>
                </c:pt>
                <c:pt idx="10">
                  <c:v>2018</c:v>
                </c:pt>
              </c:numCache>
            </c:numRef>
          </c:cat>
          <c:val>
            <c:numRef>
              <c:f>Sheet1!$E$2:$E$12</c:f>
              <c:numCache>
                <c:formatCode>General</c:formatCode>
                <c:ptCount val="11"/>
                <c:pt idx="0">
                  <c:v>0.8</c:v>
                </c:pt>
                <c:pt idx="1">
                  <c:v>0.1</c:v>
                </c:pt>
                <c:pt idx="8">
                  <c:v>2.2000000000000002</c:v>
                </c:pt>
                <c:pt idx="9">
                  <c:v>3.8</c:v>
                </c:pt>
                <c:pt idx="10">
                  <c:v>4</c:v>
                </c:pt>
              </c:numCache>
            </c:numRef>
          </c:val>
          <c:extLst xmlns:c16r2="http://schemas.microsoft.com/office/drawing/2015/06/chart">
            <c:ext xmlns:c16="http://schemas.microsoft.com/office/drawing/2014/chart" uri="{C3380CC4-5D6E-409C-BE32-E72D297353CC}">
              <c16:uniqueId val="{00000002-0FBC-401D-9BA5-FD775BF626D9}"/>
            </c:ext>
          </c:extLst>
        </c:ser>
        <c:ser>
          <c:idx val="3"/>
          <c:order val="3"/>
          <c:tx>
            <c:strRef>
              <c:f>Sheet1!$F$1</c:f>
              <c:strCache>
                <c:ptCount val="1"/>
                <c:pt idx="0">
                  <c:v>Nedovoljno</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Sheet1!$B$2:$B$12</c:f>
              <c:numCache>
                <c:formatCode>General</c:formatCode>
                <c:ptCount val="11"/>
                <c:pt idx="0">
                  <c:v>2020</c:v>
                </c:pt>
                <c:pt idx="1">
                  <c:v>2019</c:v>
                </c:pt>
                <c:pt idx="2">
                  <c:v>2018</c:v>
                </c:pt>
                <c:pt idx="4">
                  <c:v>2020</c:v>
                </c:pt>
                <c:pt idx="5">
                  <c:v>2019</c:v>
                </c:pt>
                <c:pt idx="6">
                  <c:v>2018</c:v>
                </c:pt>
                <c:pt idx="8">
                  <c:v>2020</c:v>
                </c:pt>
                <c:pt idx="9">
                  <c:v>2019</c:v>
                </c:pt>
                <c:pt idx="10">
                  <c:v>2018</c:v>
                </c:pt>
              </c:numCache>
            </c:numRef>
          </c:cat>
          <c:val>
            <c:numRef>
              <c:f>Sheet1!$F$2:$F$12</c:f>
              <c:numCache>
                <c:formatCode>General</c:formatCode>
                <c:ptCount val="11"/>
                <c:pt idx="0">
                  <c:v>43.3</c:v>
                </c:pt>
                <c:pt idx="1">
                  <c:v>39.799999999999997</c:v>
                </c:pt>
                <c:pt idx="2">
                  <c:v>36.200000000000003</c:v>
                </c:pt>
                <c:pt idx="4">
                  <c:v>15</c:v>
                </c:pt>
                <c:pt idx="5">
                  <c:v>20</c:v>
                </c:pt>
                <c:pt idx="6">
                  <c:v>13.3</c:v>
                </c:pt>
                <c:pt idx="8">
                  <c:v>22.2</c:v>
                </c:pt>
                <c:pt idx="9">
                  <c:v>15.1</c:v>
                </c:pt>
                <c:pt idx="10">
                  <c:v>14</c:v>
                </c:pt>
              </c:numCache>
            </c:numRef>
          </c:val>
          <c:extLst xmlns:c16r2="http://schemas.microsoft.com/office/drawing/2015/06/chart">
            <c:ext xmlns:c16="http://schemas.microsoft.com/office/drawing/2014/chart" uri="{C3380CC4-5D6E-409C-BE32-E72D297353CC}">
              <c16:uniqueId val="{00000003-0FBC-401D-9BA5-FD775BF626D9}"/>
            </c:ext>
          </c:extLst>
        </c:ser>
        <c:ser>
          <c:idx val="4"/>
          <c:order val="4"/>
          <c:tx>
            <c:strRef>
              <c:f>Sheet1!$G$1</c:f>
              <c:strCache>
                <c:ptCount val="1"/>
                <c:pt idx="0">
                  <c:v>Uopšte ne</c:v>
                </c:pt>
              </c:strCache>
            </c:strRef>
          </c:tx>
          <c:spPr>
            <a:solidFill>
              <a:srgbClr val="CB333B"/>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Sheet1!$B$2:$B$12</c:f>
              <c:numCache>
                <c:formatCode>General</c:formatCode>
                <c:ptCount val="11"/>
                <c:pt idx="0">
                  <c:v>2020</c:v>
                </c:pt>
                <c:pt idx="1">
                  <c:v>2019</c:v>
                </c:pt>
                <c:pt idx="2">
                  <c:v>2018</c:v>
                </c:pt>
                <c:pt idx="4">
                  <c:v>2020</c:v>
                </c:pt>
                <c:pt idx="5">
                  <c:v>2019</c:v>
                </c:pt>
                <c:pt idx="6">
                  <c:v>2018</c:v>
                </c:pt>
                <c:pt idx="8">
                  <c:v>2020</c:v>
                </c:pt>
                <c:pt idx="9">
                  <c:v>2019</c:v>
                </c:pt>
                <c:pt idx="10">
                  <c:v>2018</c:v>
                </c:pt>
              </c:numCache>
            </c:numRef>
          </c:cat>
          <c:val>
            <c:numRef>
              <c:f>Sheet1!$G$2:$G$12</c:f>
              <c:numCache>
                <c:formatCode>General</c:formatCode>
                <c:ptCount val="11"/>
                <c:pt idx="0">
                  <c:v>25.7</c:v>
                </c:pt>
                <c:pt idx="1">
                  <c:v>26.3</c:v>
                </c:pt>
                <c:pt idx="2">
                  <c:v>15.8</c:v>
                </c:pt>
                <c:pt idx="4">
                  <c:v>2.5</c:v>
                </c:pt>
                <c:pt idx="5">
                  <c:v>3.3</c:v>
                </c:pt>
                <c:pt idx="9">
                  <c:v>3.8</c:v>
                </c:pt>
                <c:pt idx="10">
                  <c:v>4</c:v>
                </c:pt>
              </c:numCache>
            </c:numRef>
          </c:val>
          <c:extLst xmlns:c16r2="http://schemas.microsoft.com/office/drawing/2015/06/chart">
            <c:ext xmlns:c16="http://schemas.microsoft.com/office/drawing/2014/chart" uri="{C3380CC4-5D6E-409C-BE32-E72D297353CC}">
              <c16:uniqueId val="{00000004-0FBC-401D-9BA5-FD775BF626D9}"/>
            </c:ext>
          </c:extLst>
        </c:ser>
        <c:dLbls>
          <c:dLblPos val="ctr"/>
          <c:showLegendKey val="0"/>
          <c:showVal val="1"/>
          <c:showCatName val="0"/>
          <c:showSerName val="0"/>
          <c:showPercent val="0"/>
          <c:showBubbleSize val="0"/>
        </c:dLbls>
        <c:gapWidth val="20"/>
        <c:overlap val="100"/>
        <c:axId val="180352128"/>
        <c:axId val="180353664"/>
      </c:barChart>
      <c:catAx>
        <c:axId val="18035212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r-Latn-RS"/>
          </a:p>
        </c:txPr>
        <c:crossAx val="180353664"/>
        <c:crosses val="autoZero"/>
        <c:auto val="1"/>
        <c:lblAlgn val="ctr"/>
        <c:lblOffset val="100"/>
        <c:noMultiLvlLbl val="0"/>
      </c:catAx>
      <c:valAx>
        <c:axId val="180353664"/>
        <c:scaling>
          <c:orientation val="minMax"/>
        </c:scaling>
        <c:delete val="1"/>
        <c:axPos val="b"/>
        <c:numFmt formatCode="0%" sourceLinked="1"/>
        <c:majorTickMark val="none"/>
        <c:minorTickMark val="none"/>
        <c:tickLblPos val="nextTo"/>
        <c:crossAx val="180352128"/>
        <c:crosses val="autoZero"/>
        <c:crossBetween val="between"/>
      </c:valAx>
      <c:spPr>
        <a:noFill/>
        <a:ln>
          <a:noFill/>
        </a:ln>
        <a:effectLst/>
      </c:spPr>
    </c:plotArea>
    <c:legend>
      <c:legendPos val="t"/>
      <c:legendEntry>
        <c:idx val="2"/>
        <c:delete val="1"/>
      </c:legendEntry>
      <c:layout>
        <c:manualLayout>
          <c:xMode val="edge"/>
          <c:yMode val="edge"/>
          <c:x val="8.2480481169547273E-2"/>
          <c:y val="1.613987895090787E-2"/>
          <c:w val="0.87867829183818025"/>
          <c:h val="5.853607908964304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b="1" dirty="0"/>
              <a:t>2018</a:t>
            </a:r>
            <a:endParaRPr lang="en-US" b="1" dirty="0"/>
          </a:p>
        </c:rich>
      </c:tx>
      <c:overlay val="0"/>
      <c:spPr>
        <a:noFill/>
        <a:ln>
          <a:noFill/>
        </a:ln>
        <a:effectLst/>
      </c:spPr>
    </c:title>
    <c:autoTitleDeleted val="0"/>
    <c:plotArea>
      <c:layout/>
      <c:doughnutChart>
        <c:varyColors val="1"/>
        <c:ser>
          <c:idx val="0"/>
          <c:order val="0"/>
          <c:tx>
            <c:strRef>
              <c:f>Sheet1!$B$1</c:f>
              <c:strCache>
                <c:ptCount val="1"/>
                <c:pt idx="0">
                  <c:v>2018</c:v>
                </c:pt>
              </c:strCache>
            </c:strRef>
          </c:tx>
          <c:dPt>
            <c:idx val="0"/>
            <c:bubble3D val="0"/>
            <c:spPr>
              <a:solidFill>
                <a:srgbClr val="005250"/>
              </a:solidFill>
              <a:ln w="19050">
                <a:solidFill>
                  <a:schemeClr val="lt1"/>
                </a:solidFill>
              </a:ln>
              <a:effectLst/>
            </c:spPr>
            <c:extLst xmlns:c16r2="http://schemas.microsoft.com/office/drawing/2015/06/chart">
              <c:ext xmlns:c16="http://schemas.microsoft.com/office/drawing/2014/chart" uri="{C3380CC4-5D6E-409C-BE32-E72D297353CC}">
                <c16:uniqueId val="{00000001-71BF-4DB7-B456-99B9E4AD37F1}"/>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2-71BF-4DB7-B456-99B9E4AD37F1}"/>
              </c:ext>
            </c:extLst>
          </c:dPt>
          <c:dPt>
            <c:idx val="2"/>
            <c:bubble3D val="0"/>
            <c:spPr>
              <a:solidFill>
                <a:srgbClr val="7F7F7F"/>
              </a:solidFill>
              <a:ln w="19050">
                <a:solidFill>
                  <a:schemeClr val="lt1"/>
                </a:solidFill>
              </a:ln>
              <a:effectLst/>
            </c:spPr>
            <c:extLst xmlns:c16r2="http://schemas.microsoft.com/office/drawing/2015/06/chart">
              <c:ext xmlns:c16="http://schemas.microsoft.com/office/drawing/2014/chart" uri="{C3380CC4-5D6E-409C-BE32-E72D297353CC}">
                <c16:uniqueId val="{00000003-71BF-4DB7-B456-99B9E4AD37F1}"/>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Da</c:v>
                </c:pt>
                <c:pt idx="1">
                  <c:v>Ne</c:v>
                </c:pt>
                <c:pt idx="2">
                  <c:v>Ne zna</c:v>
                </c:pt>
              </c:strCache>
            </c:strRef>
          </c:cat>
          <c:val>
            <c:numRef>
              <c:f>Sheet1!$B$2:$B$4</c:f>
              <c:numCache>
                <c:formatCode>General</c:formatCode>
                <c:ptCount val="3"/>
                <c:pt idx="0">
                  <c:v>36.4</c:v>
                </c:pt>
                <c:pt idx="1">
                  <c:v>59.3</c:v>
                </c:pt>
                <c:pt idx="2">
                  <c:v>4.3</c:v>
                </c:pt>
              </c:numCache>
            </c:numRef>
          </c:val>
          <c:extLst xmlns:c16r2="http://schemas.microsoft.com/office/drawing/2015/06/chart">
            <c:ext xmlns:c16="http://schemas.microsoft.com/office/drawing/2014/chart" uri="{C3380CC4-5D6E-409C-BE32-E72D297353CC}">
              <c16:uniqueId val="{00000000-71BF-4DB7-B456-99B9E4AD37F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sr-Latn-RS" b="1" dirty="0"/>
              <a:t>2019</a:t>
            </a:r>
            <a:endParaRPr lang="en-US" b="1" dirty="0"/>
          </a:p>
        </c:rich>
      </c:tx>
      <c:overlay val="0"/>
      <c:spPr>
        <a:noFill/>
        <a:ln>
          <a:noFill/>
        </a:ln>
        <a:effectLst/>
      </c:spPr>
    </c:title>
    <c:autoTitleDeleted val="0"/>
    <c:plotArea>
      <c:layout>
        <c:manualLayout>
          <c:layoutTarget val="inner"/>
          <c:xMode val="edge"/>
          <c:yMode val="edge"/>
          <c:x val="8.5872254282071167E-2"/>
          <c:y val="0.21559012555862947"/>
          <c:w val="0.80154430612700955"/>
          <c:h val="0.64881762077037664"/>
        </c:manualLayout>
      </c:layout>
      <c:doughnutChart>
        <c:varyColors val="1"/>
        <c:ser>
          <c:idx val="0"/>
          <c:order val="0"/>
          <c:tx>
            <c:strRef>
              <c:f>Sheet1!$B$1</c:f>
              <c:strCache>
                <c:ptCount val="1"/>
                <c:pt idx="0">
                  <c:v>2019</c:v>
                </c:pt>
              </c:strCache>
            </c:strRef>
          </c:tx>
          <c:spPr>
            <a:solidFill>
              <a:srgbClr val="006666"/>
            </a:solidFill>
          </c:spPr>
          <c:dPt>
            <c:idx val="0"/>
            <c:bubble3D val="0"/>
            <c:spPr>
              <a:solidFill>
                <a:srgbClr val="005250"/>
              </a:solidFill>
              <a:ln w="19050">
                <a:solidFill>
                  <a:schemeClr val="lt1"/>
                </a:solidFill>
              </a:ln>
              <a:effectLst/>
            </c:spPr>
            <c:extLst xmlns:c16r2="http://schemas.microsoft.com/office/drawing/2015/06/chart">
              <c:ext xmlns:c16="http://schemas.microsoft.com/office/drawing/2014/chart" uri="{C3380CC4-5D6E-409C-BE32-E72D297353CC}">
                <c16:uniqueId val="{00000001-D66D-4795-B678-BE5C27C40329}"/>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2-D66D-4795-B678-BE5C27C40329}"/>
              </c:ext>
            </c:extLst>
          </c:dPt>
          <c:dPt>
            <c:idx val="2"/>
            <c:bubble3D val="0"/>
            <c:spPr>
              <a:solidFill>
                <a:srgbClr val="7F7F7F"/>
              </a:solidFill>
              <a:ln w="19050">
                <a:solidFill>
                  <a:schemeClr val="lt1"/>
                </a:solidFill>
              </a:ln>
              <a:effectLst/>
            </c:spPr>
            <c:extLst xmlns:c16r2="http://schemas.microsoft.com/office/drawing/2015/06/chart">
              <c:ext xmlns:c16="http://schemas.microsoft.com/office/drawing/2014/chart" uri="{C3380CC4-5D6E-409C-BE32-E72D297353CC}">
                <c16:uniqueId val="{00000003-D66D-4795-B678-BE5C27C40329}"/>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Da</c:v>
                </c:pt>
                <c:pt idx="1">
                  <c:v>Ne</c:v>
                </c:pt>
                <c:pt idx="2">
                  <c:v>Ne znam</c:v>
                </c:pt>
              </c:strCache>
            </c:strRef>
          </c:cat>
          <c:val>
            <c:numRef>
              <c:f>Sheet1!$B$2:$B$4</c:f>
              <c:numCache>
                <c:formatCode>General</c:formatCode>
                <c:ptCount val="3"/>
                <c:pt idx="0">
                  <c:v>29.7</c:v>
                </c:pt>
                <c:pt idx="1">
                  <c:v>66.099999999999994</c:v>
                </c:pt>
                <c:pt idx="2">
                  <c:v>4.2</c:v>
                </c:pt>
              </c:numCache>
            </c:numRef>
          </c:val>
          <c:extLst xmlns:c16r2="http://schemas.microsoft.com/office/drawing/2015/06/chart">
            <c:ext xmlns:c16="http://schemas.microsoft.com/office/drawing/2014/chart" uri="{C3380CC4-5D6E-409C-BE32-E72D297353CC}">
              <c16:uniqueId val="{00000000-D66D-4795-B678-BE5C27C4032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sr-Latn-RS" b="1" dirty="0"/>
              <a:t>2020</a:t>
            </a:r>
            <a:endParaRPr lang="en-US" b="1" dirty="0"/>
          </a:p>
        </c:rich>
      </c:tx>
      <c:overlay val="0"/>
      <c:spPr>
        <a:noFill/>
        <a:ln>
          <a:noFill/>
        </a:ln>
        <a:effectLst/>
      </c:spPr>
    </c:title>
    <c:autoTitleDeleted val="0"/>
    <c:plotArea>
      <c:layout/>
      <c:doughnutChart>
        <c:varyColors val="1"/>
        <c:ser>
          <c:idx val="0"/>
          <c:order val="0"/>
          <c:tx>
            <c:strRef>
              <c:f>Sheet1!$B$1</c:f>
              <c:strCache>
                <c:ptCount val="1"/>
                <c:pt idx="0">
                  <c:v>2020</c:v>
                </c:pt>
              </c:strCache>
            </c:strRef>
          </c:tx>
          <c:dPt>
            <c:idx val="0"/>
            <c:bubble3D val="0"/>
            <c:spPr>
              <a:solidFill>
                <a:srgbClr val="005250"/>
              </a:solidFill>
              <a:ln w="19050">
                <a:solidFill>
                  <a:schemeClr val="lt1"/>
                </a:solidFill>
              </a:ln>
              <a:effectLst/>
            </c:spPr>
            <c:extLst xmlns:c16r2="http://schemas.microsoft.com/office/drawing/2015/06/chart">
              <c:ext xmlns:c16="http://schemas.microsoft.com/office/drawing/2014/chart" uri="{C3380CC4-5D6E-409C-BE32-E72D297353CC}">
                <c16:uniqueId val="{00000002-D2A3-4AC3-B86D-75CA37AFDB57}"/>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D2A3-4AC3-B86D-75CA37AFDB57}"/>
              </c:ext>
            </c:extLst>
          </c:dPt>
          <c:dPt>
            <c:idx val="2"/>
            <c:bubble3D val="0"/>
            <c:spPr>
              <a:solidFill>
                <a:srgbClr val="7F7F7F"/>
              </a:solidFill>
              <a:ln w="19050">
                <a:solidFill>
                  <a:schemeClr val="lt1"/>
                </a:solidFill>
              </a:ln>
              <a:effectLst/>
            </c:spPr>
            <c:extLst xmlns:c16r2="http://schemas.microsoft.com/office/drawing/2015/06/chart">
              <c:ext xmlns:c16="http://schemas.microsoft.com/office/drawing/2014/chart" uri="{C3380CC4-5D6E-409C-BE32-E72D297353CC}">
                <c16:uniqueId val="{00000003-D2A3-4AC3-B86D-75CA37AFDB57}"/>
              </c:ext>
            </c:extLst>
          </c:dPt>
          <c:dLbls>
            <c:dLbl>
              <c:idx val="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2A3-4AC3-B86D-75CA37AFDB57}"/>
                </c:ext>
              </c:extLst>
            </c:dLbl>
            <c:dLbl>
              <c:idx val="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2A3-4AC3-B86D-75CA37AFDB57}"/>
                </c:ext>
              </c:extLst>
            </c:dLbl>
            <c:dLbl>
              <c:idx val="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2A3-4AC3-B86D-75CA37AFDB57}"/>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sr-Latn-R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Da</c:v>
                </c:pt>
                <c:pt idx="1">
                  <c:v>Ne</c:v>
                </c:pt>
                <c:pt idx="2">
                  <c:v>Ne znam</c:v>
                </c:pt>
              </c:strCache>
            </c:strRef>
          </c:cat>
          <c:val>
            <c:numRef>
              <c:f>Sheet1!$B$2:$B$4</c:f>
              <c:numCache>
                <c:formatCode>General</c:formatCode>
                <c:ptCount val="3"/>
                <c:pt idx="0">
                  <c:v>40.5</c:v>
                </c:pt>
                <c:pt idx="1">
                  <c:v>40.799999999999997</c:v>
                </c:pt>
                <c:pt idx="2">
                  <c:v>18.7</c:v>
                </c:pt>
              </c:numCache>
            </c:numRef>
          </c:val>
          <c:extLst xmlns:c16r2="http://schemas.microsoft.com/office/drawing/2015/06/chart">
            <c:ext xmlns:c16="http://schemas.microsoft.com/office/drawing/2014/chart" uri="{C3380CC4-5D6E-409C-BE32-E72D297353CC}">
              <c16:uniqueId val="{00000000-D2A3-4AC3-B86D-75CA37AFDB5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333220739448544"/>
          <c:y val="0.32485430362809931"/>
          <c:w val="0.72666779260551451"/>
          <c:h val="0.58696105022147294"/>
        </c:manualLayout>
      </c:layout>
      <c:barChart>
        <c:barDir val="bar"/>
        <c:grouping val="stacked"/>
        <c:varyColors val="0"/>
        <c:ser>
          <c:idx val="0"/>
          <c:order val="0"/>
          <c:tx>
            <c:strRef>
              <c:f>Sheet1!$A$2</c:f>
              <c:strCache>
                <c:ptCount val="1"/>
                <c:pt idx="0">
                  <c:v>e-Mailom</c:v>
                </c:pt>
              </c:strCache>
            </c:strRef>
          </c:tx>
          <c:spPr>
            <a:solidFill>
              <a:srgbClr val="004644"/>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Sheet1!$B$2:$C$2</c:f>
              <c:numCache>
                <c:formatCode>0.0</c:formatCode>
                <c:ptCount val="2"/>
                <c:pt idx="0" formatCode="General">
                  <c:v>33.200000000000003</c:v>
                </c:pt>
                <c:pt idx="1">
                  <c:v>37.5</c:v>
                </c:pt>
              </c:numCache>
            </c:numRef>
          </c:val>
          <c:extLst xmlns:c16r2="http://schemas.microsoft.com/office/drawing/2015/06/chart">
            <c:ext xmlns:c16="http://schemas.microsoft.com/office/drawing/2014/chart" uri="{C3380CC4-5D6E-409C-BE32-E72D297353CC}">
              <c16:uniqueId val="{00000000-4305-4F51-848C-2FAAD839C1D7}"/>
            </c:ext>
          </c:extLst>
        </c:ser>
        <c:ser>
          <c:idx val="1"/>
          <c:order val="1"/>
          <c:tx>
            <c:strRef>
              <c:f>Sheet1!$A$3</c:f>
              <c:strCache>
                <c:ptCount val="1"/>
                <c:pt idx="0">
                  <c:v>Usmeno, direktnim kontaktom</c:v>
                </c:pt>
              </c:strCache>
            </c:strRef>
          </c:tx>
          <c:spPr>
            <a:solidFill>
              <a:srgbClr val="00768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Sheet1!$B$3:$C$3</c:f>
              <c:numCache>
                <c:formatCode>0.0</c:formatCode>
                <c:ptCount val="2"/>
                <c:pt idx="0" formatCode="General">
                  <c:v>8.8000000000000007</c:v>
                </c:pt>
                <c:pt idx="1">
                  <c:v>37.5</c:v>
                </c:pt>
              </c:numCache>
            </c:numRef>
          </c:val>
          <c:extLst xmlns:c16r2="http://schemas.microsoft.com/office/drawing/2015/06/chart">
            <c:ext xmlns:c16="http://schemas.microsoft.com/office/drawing/2014/chart" uri="{C3380CC4-5D6E-409C-BE32-E72D297353CC}">
              <c16:uniqueId val="{00000001-4305-4F51-848C-2FAAD839C1D7}"/>
            </c:ext>
          </c:extLst>
        </c:ser>
        <c:ser>
          <c:idx val="2"/>
          <c:order val="2"/>
          <c:tx>
            <c:strRef>
              <c:f>Sheet1!$A$4</c:f>
              <c:strCache>
                <c:ptCount val="1"/>
                <c:pt idx="0">
                  <c:v>Telefonom</c:v>
                </c:pt>
              </c:strCache>
            </c:strRef>
          </c:tx>
          <c:spPr>
            <a:solidFill>
              <a:srgbClr val="3D87A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Preduzeća</c:v>
                </c:pt>
                <c:pt idx="1">
                  <c:v>Poslovna udruženja</c:v>
                </c:pt>
              </c:strCache>
            </c:strRef>
          </c:cat>
          <c:val>
            <c:numRef>
              <c:f>Sheet1!$B$4:$C$4</c:f>
              <c:numCache>
                <c:formatCode>0.0</c:formatCode>
                <c:ptCount val="2"/>
                <c:pt idx="0" formatCode="General">
                  <c:v>3.2</c:v>
                </c:pt>
                <c:pt idx="1">
                  <c:v>5</c:v>
                </c:pt>
              </c:numCache>
            </c:numRef>
          </c:val>
          <c:extLst xmlns:c16r2="http://schemas.microsoft.com/office/drawing/2015/06/chart">
            <c:ext xmlns:c16="http://schemas.microsoft.com/office/drawing/2014/chart" uri="{C3380CC4-5D6E-409C-BE32-E72D297353CC}">
              <c16:uniqueId val="{00000002-418F-42AF-90DC-9E681739F92C}"/>
            </c:ext>
          </c:extLst>
        </c:ser>
        <c:ser>
          <c:idx val="3"/>
          <c:order val="3"/>
          <c:tx>
            <c:strRef>
              <c:f>Sheet1!$A$5</c:f>
              <c:strCache>
                <c:ptCount val="1"/>
                <c:pt idx="0">
                  <c:v>Putem on-line portala ili on-line formulara</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Preduzeća</c:v>
                </c:pt>
                <c:pt idx="1">
                  <c:v>Poslovna udruženja</c:v>
                </c:pt>
              </c:strCache>
            </c:strRef>
          </c:cat>
          <c:val>
            <c:numRef>
              <c:f>Sheet1!$B$5:$C$5</c:f>
              <c:numCache>
                <c:formatCode>0.0</c:formatCode>
                <c:ptCount val="2"/>
                <c:pt idx="0" formatCode="General">
                  <c:v>4.5</c:v>
                </c:pt>
                <c:pt idx="1">
                  <c:v>5</c:v>
                </c:pt>
              </c:numCache>
            </c:numRef>
          </c:val>
          <c:extLst xmlns:c16r2="http://schemas.microsoft.com/office/drawing/2015/06/chart">
            <c:ext xmlns:c16="http://schemas.microsoft.com/office/drawing/2014/chart" uri="{C3380CC4-5D6E-409C-BE32-E72D297353CC}">
              <c16:uniqueId val="{00000003-418F-42AF-90DC-9E681739F92C}"/>
            </c:ext>
          </c:extLst>
        </c:ser>
        <c:ser>
          <c:idx val="4"/>
          <c:order val="4"/>
          <c:tx>
            <c:strRef>
              <c:f>Sheet1!$A$6</c:f>
              <c:strCache>
                <c:ptCount val="1"/>
                <c:pt idx="0">
                  <c:v>Poštom</c:v>
                </c:pt>
              </c:strCache>
            </c:strRef>
          </c:tx>
          <c:spPr>
            <a:solidFill>
              <a:srgbClr val="FF585D"/>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lgn="ctr">
                  <a:defRPr lang="en-US" sz="18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Preduzeća</c:v>
                </c:pt>
                <c:pt idx="1">
                  <c:v>Poslovna udruženja</c:v>
                </c:pt>
              </c:strCache>
            </c:strRef>
          </c:cat>
          <c:val>
            <c:numRef>
              <c:f>Sheet1!$B$6:$C$6</c:f>
              <c:numCache>
                <c:formatCode>0.0</c:formatCode>
                <c:ptCount val="2"/>
                <c:pt idx="0" formatCode="General">
                  <c:v>1.2</c:v>
                </c:pt>
                <c:pt idx="1">
                  <c:v>5</c:v>
                </c:pt>
              </c:numCache>
            </c:numRef>
          </c:val>
          <c:extLst xmlns:c16r2="http://schemas.microsoft.com/office/drawing/2015/06/chart">
            <c:ext xmlns:c16="http://schemas.microsoft.com/office/drawing/2014/chart" uri="{C3380CC4-5D6E-409C-BE32-E72D297353CC}">
              <c16:uniqueId val="{00000004-418F-42AF-90DC-9E681739F92C}"/>
            </c:ext>
          </c:extLst>
        </c:ser>
        <c:ser>
          <c:idx val="5"/>
          <c:order val="5"/>
          <c:tx>
            <c:strRef>
              <c:f>Sheet1!$A$7</c:f>
              <c:strCache>
                <c:ptCount val="1"/>
                <c:pt idx="0">
                  <c:v>Nikada ih ne konsultujemo</c:v>
                </c:pt>
              </c:strCache>
            </c:strRef>
          </c:tx>
          <c:spPr>
            <a:solidFill>
              <a:srgbClr val="CB333B"/>
            </a:solidFill>
            <a:ln>
              <a:solidFill>
                <a:schemeClr val="bg1"/>
              </a:solidFill>
            </a:ln>
          </c:spPr>
          <c:invertIfNegative val="0"/>
          <c:dLbls>
            <c:numFmt formatCode="0;0;\-" sourceLinked="0"/>
            <c:spPr>
              <a:noFill/>
              <a:ln>
                <a:noFill/>
              </a:ln>
              <a:effectLst/>
            </c:spPr>
            <c:txPr>
              <a:bodyPr/>
              <a:lstStyle/>
              <a:p>
                <a:pPr algn="ctr">
                  <a:defRPr lang="en-US" sz="18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Sheet1!$B$7:$C$7</c:f>
              <c:numCache>
                <c:formatCode>0.0</c:formatCode>
                <c:ptCount val="2"/>
                <c:pt idx="0" formatCode="General">
                  <c:v>47.6</c:v>
                </c:pt>
                <c:pt idx="1">
                  <c:v>7.5</c:v>
                </c:pt>
              </c:numCache>
            </c:numRef>
          </c:val>
          <c:extLst xmlns:c16r2="http://schemas.microsoft.com/office/drawing/2015/06/chart">
            <c:ext xmlns:c16="http://schemas.microsoft.com/office/drawing/2014/chart" uri="{C3380CC4-5D6E-409C-BE32-E72D297353CC}">
              <c16:uniqueId val="{00000000-A368-49A9-B394-C10EF7720F8A}"/>
            </c:ext>
          </c:extLst>
        </c:ser>
        <c:ser>
          <c:idx val="6"/>
          <c:order val="6"/>
          <c:tx>
            <c:strRef>
              <c:f>Sheet1!$A$8</c:f>
              <c:strCache>
                <c:ptCount val="1"/>
                <c:pt idx="0">
                  <c:v>Ne znam</c:v>
                </c:pt>
              </c:strCache>
            </c:strRef>
          </c:tx>
          <c:spPr>
            <a:solidFill>
              <a:srgbClr val="79797C"/>
            </a:solidFill>
            <a:ln>
              <a:solidFill>
                <a:schemeClr val="bg1"/>
              </a:solidFill>
            </a:ln>
          </c:spPr>
          <c:invertIfNegative val="0"/>
          <c:dLbls>
            <c:numFmt formatCode="0;0;\-" sourceLinked="0"/>
            <c:spPr>
              <a:noFill/>
              <a:ln>
                <a:noFill/>
              </a:ln>
              <a:effectLst/>
            </c:spPr>
            <c:txPr>
              <a:bodyPr/>
              <a:lstStyle/>
              <a:p>
                <a:pPr algn="ctr">
                  <a:defRPr lang="en-US" sz="18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Sheet1!$B$8:$C$8</c:f>
              <c:numCache>
                <c:formatCode>0.0</c:formatCode>
                <c:ptCount val="2"/>
                <c:pt idx="0" formatCode="0">
                  <c:v>1.5</c:v>
                </c:pt>
                <c:pt idx="1">
                  <c:v>2.5</c:v>
                </c:pt>
              </c:numCache>
            </c:numRef>
          </c:val>
          <c:extLst xmlns:c16r2="http://schemas.microsoft.com/office/drawing/2015/06/chart">
            <c:ext xmlns:c16="http://schemas.microsoft.com/office/drawing/2014/chart" uri="{C3380CC4-5D6E-409C-BE32-E72D297353CC}">
              <c16:uniqueId val="{00000001-A368-49A9-B394-C10EF7720F8A}"/>
            </c:ext>
          </c:extLst>
        </c:ser>
        <c:dLbls>
          <c:showLegendKey val="0"/>
          <c:showVal val="1"/>
          <c:showCatName val="0"/>
          <c:showSerName val="0"/>
          <c:showPercent val="0"/>
          <c:showBubbleSize val="0"/>
        </c:dLbls>
        <c:gapWidth val="50"/>
        <c:overlap val="100"/>
        <c:axId val="187613184"/>
        <c:axId val="187614720"/>
      </c:barChart>
      <c:catAx>
        <c:axId val="187613184"/>
        <c:scaling>
          <c:orientation val="maxMin"/>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endParaRPr lang="sr-Latn-RS"/>
          </a:p>
        </c:txPr>
        <c:crossAx val="187614720"/>
        <c:crosses val="autoZero"/>
        <c:auto val="1"/>
        <c:lblAlgn val="ctr"/>
        <c:lblOffset val="100"/>
        <c:noMultiLvlLbl val="0"/>
      </c:catAx>
      <c:valAx>
        <c:axId val="187614720"/>
        <c:scaling>
          <c:orientation val="minMax"/>
          <c:max val="100"/>
        </c:scaling>
        <c:delete val="1"/>
        <c:axPos val="t"/>
        <c:numFmt formatCode="General" sourceLinked="1"/>
        <c:majorTickMark val="out"/>
        <c:minorTickMark val="none"/>
        <c:tickLblPos val="nextTo"/>
        <c:crossAx val="187613184"/>
        <c:crosses val="autoZero"/>
        <c:crossBetween val="between"/>
      </c:valAx>
      <c:spPr>
        <a:noFill/>
        <a:ln w="6350">
          <a:noFill/>
        </a:ln>
        <a:effectLst/>
      </c:spPr>
    </c:plotArea>
    <c:legend>
      <c:legendPos val="l"/>
      <c:layout>
        <c:manualLayout>
          <c:xMode val="edge"/>
          <c:yMode val="edge"/>
          <c:x val="0.2355242102154281"/>
          <c:y val="0"/>
          <c:w val="0.7633040773247417"/>
          <c:h val="0.347054719611723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sr-Latn-RS"/>
        </a:p>
      </c:txPr>
    </c:legend>
    <c:plotVisOnly val="1"/>
    <c:dispBlanksAs val="gap"/>
    <c:showDLblsOverMax val="0"/>
  </c:chart>
  <c:spPr>
    <a:noFill/>
    <a:ln w="9525" cap="flat" cmpd="sng" algn="ctr">
      <a:noFill/>
      <a:prstDash val="solid"/>
    </a:ln>
    <a:effectLst/>
  </c:spPr>
  <c:txPr>
    <a:bodyPr/>
    <a:lstStyle/>
    <a:p>
      <a:pPr>
        <a:defRPr sz="1800">
          <a:solidFill>
            <a:schemeClr val="tx1"/>
          </a:solidFill>
          <a:latin typeface="Calibri" panose="020F0502020204030204" pitchFamily="34" charset="0"/>
        </a:defRPr>
      </a:pPr>
      <a:endParaRPr lang="sr-Latn-R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3534897572183"/>
          <c:y val="0.18812733220722336"/>
          <c:w val="0.77964651024278164"/>
          <c:h val="0.81187266779277667"/>
        </c:manualLayout>
      </c:layout>
      <c:barChart>
        <c:barDir val="bar"/>
        <c:grouping val="stacked"/>
        <c:varyColors val="0"/>
        <c:ser>
          <c:idx val="0"/>
          <c:order val="0"/>
          <c:tx>
            <c:strRef>
              <c:f>Sheet1!$A$2</c:f>
              <c:strCache>
                <c:ptCount val="1"/>
                <c:pt idx="0">
                  <c:v>e-Mailom</c:v>
                </c:pt>
              </c:strCache>
            </c:strRef>
          </c:tx>
          <c:spPr>
            <a:solidFill>
              <a:srgbClr val="004644"/>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Sheet1!$B$2:$C$2</c:f>
              <c:numCache>
                <c:formatCode>General</c:formatCode>
                <c:ptCount val="2"/>
                <c:pt idx="0">
                  <c:v>30.4</c:v>
                </c:pt>
                <c:pt idx="1">
                  <c:v>25</c:v>
                </c:pt>
              </c:numCache>
            </c:numRef>
          </c:val>
          <c:extLst xmlns:c16r2="http://schemas.microsoft.com/office/drawing/2015/06/chart">
            <c:ext xmlns:c16="http://schemas.microsoft.com/office/drawing/2014/chart" uri="{C3380CC4-5D6E-409C-BE32-E72D297353CC}">
              <c16:uniqueId val="{00000000-8168-431E-BED0-0F43C971F0C8}"/>
            </c:ext>
          </c:extLst>
        </c:ser>
        <c:ser>
          <c:idx val="1"/>
          <c:order val="1"/>
          <c:tx>
            <c:strRef>
              <c:f>Sheet1!$A$3</c:f>
              <c:strCache>
                <c:ptCount val="1"/>
                <c:pt idx="0">
                  <c:v>Usmeno, direktnim kontaktom</c:v>
                </c:pt>
              </c:strCache>
            </c:strRef>
          </c:tx>
          <c:spPr>
            <a:solidFill>
              <a:srgbClr val="00768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Sheet1!$B$3:$C$3</c:f>
              <c:numCache>
                <c:formatCode>General</c:formatCode>
                <c:ptCount val="2"/>
                <c:pt idx="0">
                  <c:v>27.9</c:v>
                </c:pt>
                <c:pt idx="1">
                  <c:v>50</c:v>
                </c:pt>
              </c:numCache>
            </c:numRef>
          </c:val>
          <c:extLst xmlns:c16r2="http://schemas.microsoft.com/office/drawing/2015/06/chart">
            <c:ext xmlns:c16="http://schemas.microsoft.com/office/drawing/2014/chart" uri="{C3380CC4-5D6E-409C-BE32-E72D297353CC}">
              <c16:uniqueId val="{00000001-8168-431E-BED0-0F43C971F0C8}"/>
            </c:ext>
          </c:extLst>
        </c:ser>
        <c:ser>
          <c:idx val="2"/>
          <c:order val="2"/>
          <c:tx>
            <c:strRef>
              <c:f>Sheet1!$A$4</c:f>
              <c:strCache>
                <c:ptCount val="1"/>
                <c:pt idx="0">
                  <c:v>Putem on-line portala ili on-line formulara</c:v>
                </c:pt>
              </c:strCache>
            </c:strRef>
          </c:tx>
          <c:spPr>
            <a:solidFill>
              <a:srgbClr val="3D87A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Preduzeća</c:v>
                </c:pt>
                <c:pt idx="1">
                  <c:v>Poslovna udruženja</c:v>
                </c:pt>
              </c:strCache>
            </c:strRef>
          </c:cat>
          <c:val>
            <c:numRef>
              <c:f>Sheet1!$B$4:$C$4</c:f>
              <c:numCache>
                <c:formatCode>General</c:formatCode>
                <c:ptCount val="2"/>
                <c:pt idx="0">
                  <c:v>11.7</c:v>
                </c:pt>
                <c:pt idx="1">
                  <c:v>10</c:v>
                </c:pt>
              </c:numCache>
            </c:numRef>
          </c:val>
          <c:extLst xmlns:c16r2="http://schemas.microsoft.com/office/drawing/2015/06/chart">
            <c:ext xmlns:c16="http://schemas.microsoft.com/office/drawing/2014/chart" uri="{C3380CC4-5D6E-409C-BE32-E72D297353CC}">
              <c16:uniqueId val="{00000002-B034-4ED0-B51A-97EB1867933F}"/>
            </c:ext>
          </c:extLst>
        </c:ser>
        <c:ser>
          <c:idx val="3"/>
          <c:order val="3"/>
          <c:tx>
            <c:strRef>
              <c:f>Sheet1!$A$5</c:f>
              <c:strCache>
                <c:ptCount val="1"/>
                <c:pt idx="0">
                  <c:v>Poštom</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Preduzeća</c:v>
                </c:pt>
                <c:pt idx="1">
                  <c:v>Poslovna udruženja</c:v>
                </c:pt>
              </c:strCache>
            </c:strRef>
          </c:cat>
          <c:val>
            <c:numRef>
              <c:f>Sheet1!$B$5:$C$5</c:f>
              <c:numCache>
                <c:formatCode>General</c:formatCode>
                <c:ptCount val="2"/>
                <c:pt idx="0">
                  <c:v>3.1</c:v>
                </c:pt>
                <c:pt idx="1">
                  <c:v>5</c:v>
                </c:pt>
              </c:numCache>
            </c:numRef>
          </c:val>
          <c:extLst xmlns:c16r2="http://schemas.microsoft.com/office/drawing/2015/06/chart">
            <c:ext xmlns:c16="http://schemas.microsoft.com/office/drawing/2014/chart" uri="{C3380CC4-5D6E-409C-BE32-E72D297353CC}">
              <c16:uniqueId val="{00000003-B034-4ED0-B51A-97EB1867933F}"/>
            </c:ext>
          </c:extLst>
        </c:ser>
        <c:ser>
          <c:idx val="4"/>
          <c:order val="4"/>
          <c:tx>
            <c:strRef>
              <c:f>Sheet1!$A$6</c:f>
              <c:strCache>
                <c:ptCount val="1"/>
                <c:pt idx="0">
                  <c:v>Telefonom</c:v>
                </c:pt>
              </c:strCache>
            </c:strRef>
          </c:tx>
          <c:spPr>
            <a:solidFill>
              <a:schemeClr val="accent4">
                <a:lumMod val="60000"/>
                <a:lumOff val="40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Preduzeća</c:v>
                </c:pt>
                <c:pt idx="1">
                  <c:v>Poslovna udruženja</c:v>
                </c:pt>
              </c:strCache>
            </c:strRef>
          </c:cat>
          <c:val>
            <c:numRef>
              <c:f>Sheet1!$B$6:$C$6</c:f>
              <c:numCache>
                <c:formatCode>General</c:formatCode>
                <c:ptCount val="2"/>
                <c:pt idx="0">
                  <c:v>2.1</c:v>
                </c:pt>
              </c:numCache>
            </c:numRef>
          </c:val>
          <c:extLst xmlns:c16r2="http://schemas.microsoft.com/office/drawing/2015/06/chart">
            <c:ext xmlns:c16="http://schemas.microsoft.com/office/drawing/2014/chart" uri="{C3380CC4-5D6E-409C-BE32-E72D297353CC}">
              <c16:uniqueId val="{00000004-B034-4ED0-B51A-97EB1867933F}"/>
            </c:ext>
          </c:extLst>
        </c:ser>
        <c:ser>
          <c:idx val="5"/>
          <c:order val="5"/>
          <c:tx>
            <c:strRef>
              <c:f>Sheet1!$A$7</c:f>
              <c:strCache>
                <c:ptCount val="1"/>
                <c:pt idx="0">
                  <c:v>Ne znam</c:v>
                </c:pt>
              </c:strCache>
            </c:strRef>
          </c:tx>
          <c:spPr>
            <a:solidFill>
              <a:srgbClr val="79797C"/>
            </a:solidFill>
            <a:ln>
              <a:solidFill>
                <a:schemeClr val="bg1"/>
              </a:solidFill>
            </a:ln>
          </c:spPr>
          <c:invertIfNegative val="0"/>
          <c:dLbls>
            <c:numFmt formatCode="0;0;\-" sourceLinked="0"/>
            <c:spPr>
              <a:noFill/>
              <a:ln>
                <a:noFill/>
              </a:ln>
              <a:effectLst/>
            </c:spPr>
            <c:txPr>
              <a:bodyPr/>
              <a:lstStyle/>
              <a:p>
                <a:pPr algn="ctr" rtl="0">
                  <a:defRPr lang="en-US" sz="18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Sheet1!$B$7:$C$7</c:f>
              <c:numCache>
                <c:formatCode>General</c:formatCode>
                <c:ptCount val="2"/>
                <c:pt idx="0">
                  <c:v>24.8</c:v>
                </c:pt>
                <c:pt idx="1">
                  <c:v>10</c:v>
                </c:pt>
              </c:numCache>
            </c:numRef>
          </c:val>
          <c:extLst xmlns:c16r2="http://schemas.microsoft.com/office/drawing/2015/06/chart">
            <c:ext xmlns:c16="http://schemas.microsoft.com/office/drawing/2014/chart" uri="{C3380CC4-5D6E-409C-BE32-E72D297353CC}">
              <c16:uniqueId val="{00000000-E1EE-4E50-A29D-3020F70C9EF9}"/>
            </c:ext>
          </c:extLst>
        </c:ser>
        <c:dLbls>
          <c:showLegendKey val="0"/>
          <c:showVal val="1"/>
          <c:showCatName val="0"/>
          <c:showSerName val="0"/>
          <c:showPercent val="0"/>
          <c:showBubbleSize val="0"/>
        </c:dLbls>
        <c:gapWidth val="50"/>
        <c:overlap val="100"/>
        <c:axId val="187422592"/>
        <c:axId val="187424128"/>
      </c:barChart>
      <c:catAx>
        <c:axId val="187422592"/>
        <c:scaling>
          <c:orientation val="maxMin"/>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endParaRPr lang="sr-Latn-RS"/>
          </a:p>
        </c:txPr>
        <c:crossAx val="187424128"/>
        <c:crosses val="autoZero"/>
        <c:auto val="1"/>
        <c:lblAlgn val="ctr"/>
        <c:lblOffset val="100"/>
        <c:noMultiLvlLbl val="0"/>
      </c:catAx>
      <c:valAx>
        <c:axId val="187424128"/>
        <c:scaling>
          <c:orientation val="minMax"/>
          <c:max val="100"/>
        </c:scaling>
        <c:delete val="1"/>
        <c:axPos val="t"/>
        <c:numFmt formatCode="General" sourceLinked="1"/>
        <c:majorTickMark val="out"/>
        <c:minorTickMark val="none"/>
        <c:tickLblPos val="nextTo"/>
        <c:crossAx val="187422592"/>
        <c:crosses val="autoZero"/>
        <c:crossBetween val="between"/>
      </c:valAx>
      <c:spPr>
        <a:noFill/>
        <a:ln w="6350">
          <a:noFill/>
        </a:ln>
        <a:effectLst/>
      </c:spPr>
    </c:plotArea>
    <c:plotVisOnly val="1"/>
    <c:dispBlanksAs val="gap"/>
    <c:showDLblsOverMax val="0"/>
  </c:chart>
  <c:spPr>
    <a:noFill/>
    <a:ln w="9525" cap="flat" cmpd="sng" algn="ctr">
      <a:noFill/>
      <a:prstDash val="solid"/>
    </a:ln>
    <a:effectLst/>
  </c:spPr>
  <c:txPr>
    <a:bodyPr/>
    <a:lstStyle/>
    <a:p>
      <a:pPr>
        <a:defRPr sz="1800">
          <a:solidFill>
            <a:schemeClr val="tx1"/>
          </a:solidFill>
          <a:latin typeface="Calibri" panose="020F0502020204030204" pitchFamily="34" charset="0"/>
        </a:defRPr>
      </a:pPr>
      <a:endParaRPr lang="sr-Latn-R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333220739448544"/>
          <c:y val="0.3478589939282109"/>
          <c:w val="0.72666779260551451"/>
          <c:h val="0.65214100607178915"/>
        </c:manualLayout>
      </c:layout>
      <c:barChart>
        <c:barDir val="bar"/>
        <c:grouping val="stacked"/>
        <c:varyColors val="0"/>
        <c:ser>
          <c:idx val="0"/>
          <c:order val="0"/>
          <c:tx>
            <c:strRef>
              <c:f>Sheet1!$A$2</c:f>
              <c:strCache>
                <c:ptCount val="1"/>
                <c:pt idx="0">
                  <c:v>E-mailom</c:v>
                </c:pt>
              </c:strCache>
            </c:strRef>
          </c:tx>
          <c:spPr>
            <a:solidFill>
              <a:srgbClr val="004644"/>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Sheet1!$B$2:$C$2</c:f>
              <c:numCache>
                <c:formatCode>General</c:formatCode>
                <c:ptCount val="2"/>
                <c:pt idx="0">
                  <c:v>44.4</c:v>
                </c:pt>
                <c:pt idx="1">
                  <c:v>57.8</c:v>
                </c:pt>
              </c:numCache>
            </c:numRef>
          </c:val>
          <c:extLst xmlns:c16r2="http://schemas.microsoft.com/office/drawing/2015/06/chart">
            <c:ext xmlns:c16="http://schemas.microsoft.com/office/drawing/2014/chart" uri="{C3380CC4-5D6E-409C-BE32-E72D297353CC}">
              <c16:uniqueId val="{00000000-4305-4F51-848C-2FAAD839C1D7}"/>
            </c:ext>
          </c:extLst>
        </c:ser>
        <c:ser>
          <c:idx val="1"/>
          <c:order val="1"/>
          <c:tx>
            <c:strRef>
              <c:f>Sheet1!$A$3</c:f>
              <c:strCache>
                <c:ptCount val="1"/>
                <c:pt idx="0">
                  <c:v>Usmeno - direktnim kontaktom</c:v>
                </c:pt>
              </c:strCache>
            </c:strRef>
          </c:tx>
          <c:spPr>
            <a:solidFill>
              <a:srgbClr val="00768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Sheet1!$B$3:$C$3</c:f>
              <c:numCache>
                <c:formatCode>General</c:formatCode>
                <c:ptCount val="2"/>
                <c:pt idx="0">
                  <c:v>17.8</c:v>
                </c:pt>
                <c:pt idx="1">
                  <c:v>11.1</c:v>
                </c:pt>
              </c:numCache>
            </c:numRef>
          </c:val>
          <c:extLst xmlns:c16r2="http://schemas.microsoft.com/office/drawing/2015/06/chart">
            <c:ext xmlns:c16="http://schemas.microsoft.com/office/drawing/2014/chart" uri="{C3380CC4-5D6E-409C-BE32-E72D297353CC}">
              <c16:uniqueId val="{00000001-4305-4F51-848C-2FAAD839C1D7}"/>
            </c:ext>
          </c:extLst>
        </c:ser>
        <c:ser>
          <c:idx val="2"/>
          <c:order val="2"/>
          <c:tx>
            <c:strRef>
              <c:f>Sheet1!$A$4</c:f>
              <c:strCache>
                <c:ptCount val="1"/>
                <c:pt idx="0">
                  <c:v>Telefonom</c:v>
                </c:pt>
              </c:strCache>
            </c:strRef>
          </c:tx>
          <c:spPr>
            <a:solidFill>
              <a:srgbClr val="3D87A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Sheet1!$B$4:$C$4</c:f>
              <c:numCache>
                <c:formatCode>General</c:formatCode>
                <c:ptCount val="2"/>
              </c:numCache>
            </c:numRef>
          </c:val>
          <c:extLst xmlns:c16r2="http://schemas.microsoft.com/office/drawing/2015/06/chart">
            <c:ext xmlns:c16="http://schemas.microsoft.com/office/drawing/2014/chart" uri="{C3380CC4-5D6E-409C-BE32-E72D297353CC}">
              <c16:uniqueId val="{00000002-418F-42AF-90DC-9E681739F92C}"/>
            </c:ext>
          </c:extLst>
        </c:ser>
        <c:ser>
          <c:idx val="3"/>
          <c:order val="3"/>
          <c:tx>
            <c:strRef>
              <c:f>Sheet1!$A$5</c:f>
              <c:strCache>
                <c:ptCount val="1"/>
                <c:pt idx="0">
                  <c:v>Putem online formulara</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Sheet1!$B$5:$C$5</c:f>
              <c:numCache>
                <c:formatCode>General</c:formatCode>
                <c:ptCount val="2"/>
                <c:pt idx="0">
                  <c:v>6.7</c:v>
                </c:pt>
                <c:pt idx="1">
                  <c:v>4.4000000000000004</c:v>
                </c:pt>
              </c:numCache>
            </c:numRef>
          </c:val>
          <c:extLst xmlns:c16r2="http://schemas.microsoft.com/office/drawing/2015/06/chart">
            <c:ext xmlns:c16="http://schemas.microsoft.com/office/drawing/2014/chart" uri="{C3380CC4-5D6E-409C-BE32-E72D297353CC}">
              <c16:uniqueId val="{00000003-418F-42AF-90DC-9E681739F92C}"/>
            </c:ext>
          </c:extLst>
        </c:ser>
        <c:ser>
          <c:idx val="4"/>
          <c:order val="4"/>
          <c:tx>
            <c:strRef>
              <c:f>Sheet1!$A$6</c:f>
              <c:strCache>
                <c:ptCount val="1"/>
                <c:pt idx="0">
                  <c:v>Poštom</c:v>
                </c:pt>
              </c:strCache>
            </c:strRef>
          </c:tx>
          <c:spPr>
            <a:solidFill>
              <a:schemeClr val="accent4">
                <a:lumMod val="60000"/>
                <a:lumOff val="40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Sheet1!$B$6:$C$6</c:f>
              <c:numCache>
                <c:formatCode>General</c:formatCode>
                <c:ptCount val="2"/>
                <c:pt idx="0">
                  <c:v>6.7</c:v>
                </c:pt>
                <c:pt idx="1">
                  <c:v>4.4000000000000004</c:v>
                </c:pt>
              </c:numCache>
            </c:numRef>
          </c:val>
          <c:extLst xmlns:c16r2="http://schemas.microsoft.com/office/drawing/2015/06/chart">
            <c:ext xmlns:c16="http://schemas.microsoft.com/office/drawing/2014/chart" uri="{C3380CC4-5D6E-409C-BE32-E72D297353CC}">
              <c16:uniqueId val="{00000004-418F-42AF-90DC-9E681739F92C}"/>
            </c:ext>
          </c:extLst>
        </c:ser>
        <c:ser>
          <c:idx val="5"/>
          <c:order val="5"/>
          <c:tx>
            <c:strRef>
              <c:f>Sheet1!$A$7</c:f>
              <c:strCache>
                <c:ptCount val="1"/>
                <c:pt idx="0">
                  <c:v>Ne zna</c:v>
                </c:pt>
              </c:strCache>
            </c:strRef>
          </c:tx>
          <c:spPr>
            <a:solidFill>
              <a:schemeClr val="bg1">
                <a:lumMod val="65000"/>
              </a:schemeClr>
            </a:solidFill>
            <a:ln>
              <a:solidFill>
                <a:schemeClr val="bg1"/>
              </a:solidFill>
            </a:ln>
          </c:spPr>
          <c:invertIfNegative val="0"/>
          <c:dLbls>
            <c:numFmt formatCode="#,##0" sourceLinked="0"/>
            <c:spPr>
              <a:noFill/>
              <a:ln>
                <a:noFill/>
              </a:ln>
              <a:effectLst/>
            </c:spPr>
            <c:txPr>
              <a:bodyPr/>
              <a:lstStyle/>
              <a:p>
                <a:pPr>
                  <a:defRPr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Sheet1!$B$7:$C$7</c:f>
              <c:numCache>
                <c:formatCode>General</c:formatCode>
                <c:ptCount val="2"/>
                <c:pt idx="0">
                  <c:v>22.2</c:v>
                </c:pt>
                <c:pt idx="1">
                  <c:v>20</c:v>
                </c:pt>
              </c:numCache>
            </c:numRef>
          </c:val>
          <c:extLst xmlns:c16r2="http://schemas.microsoft.com/office/drawing/2015/06/chart">
            <c:ext xmlns:c16="http://schemas.microsoft.com/office/drawing/2014/chart" uri="{C3380CC4-5D6E-409C-BE32-E72D297353CC}">
              <c16:uniqueId val="{00000000-4C3F-4408-A029-332E6F27868D}"/>
            </c:ext>
          </c:extLst>
        </c:ser>
        <c:ser>
          <c:idx val="6"/>
          <c:order val="6"/>
          <c:tx>
            <c:strRef>
              <c:f>Sheet1!$A$8</c:f>
              <c:strCache>
                <c:ptCount val="1"/>
                <c:pt idx="0">
                  <c:v>Nikada ih ne konsultujemo</c:v>
                </c:pt>
              </c:strCache>
            </c:strRef>
          </c:tx>
          <c:spPr>
            <a:solidFill>
              <a:schemeClr val="bg1">
                <a:lumMod val="50000"/>
              </a:schemeClr>
            </a:solidFill>
            <a:ln>
              <a:solidFill>
                <a:schemeClr val="bg1"/>
              </a:solidFill>
            </a:ln>
          </c:spPr>
          <c:invertIfNegative val="0"/>
          <c:dLbls>
            <c:numFmt formatCode="#,##0" sourceLinked="0"/>
            <c:spPr>
              <a:noFill/>
              <a:ln>
                <a:noFill/>
              </a:ln>
              <a:effectLst/>
            </c:spPr>
            <c:txPr>
              <a:bodyPr/>
              <a:lstStyle/>
              <a:p>
                <a:pPr>
                  <a:defRPr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Sheet1!$B$8:$C$8</c:f>
              <c:numCache>
                <c:formatCode>General</c:formatCode>
                <c:ptCount val="2"/>
                <c:pt idx="0">
                  <c:v>2.2000000000000002</c:v>
                </c:pt>
                <c:pt idx="1">
                  <c:v>2.2000000000000002</c:v>
                </c:pt>
              </c:numCache>
            </c:numRef>
          </c:val>
          <c:extLst xmlns:c16r2="http://schemas.microsoft.com/office/drawing/2015/06/chart">
            <c:ext xmlns:c16="http://schemas.microsoft.com/office/drawing/2014/chart" uri="{C3380CC4-5D6E-409C-BE32-E72D297353CC}">
              <c16:uniqueId val="{00000001-4C3F-4408-A029-332E6F27868D}"/>
            </c:ext>
          </c:extLst>
        </c:ser>
        <c:dLbls>
          <c:showLegendKey val="0"/>
          <c:showVal val="1"/>
          <c:showCatName val="0"/>
          <c:showSerName val="0"/>
          <c:showPercent val="0"/>
          <c:showBubbleSize val="0"/>
        </c:dLbls>
        <c:gapWidth val="50"/>
        <c:overlap val="100"/>
        <c:axId val="187913344"/>
        <c:axId val="187914880"/>
      </c:barChart>
      <c:catAx>
        <c:axId val="187913344"/>
        <c:scaling>
          <c:orientation val="maxMin"/>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endParaRPr lang="sr-Latn-RS"/>
          </a:p>
        </c:txPr>
        <c:crossAx val="187914880"/>
        <c:crosses val="autoZero"/>
        <c:auto val="1"/>
        <c:lblAlgn val="ctr"/>
        <c:lblOffset val="100"/>
        <c:noMultiLvlLbl val="0"/>
      </c:catAx>
      <c:valAx>
        <c:axId val="187914880"/>
        <c:scaling>
          <c:orientation val="minMax"/>
          <c:max val="100"/>
        </c:scaling>
        <c:delete val="1"/>
        <c:axPos val="t"/>
        <c:numFmt formatCode="General" sourceLinked="1"/>
        <c:majorTickMark val="out"/>
        <c:minorTickMark val="none"/>
        <c:tickLblPos val="nextTo"/>
        <c:crossAx val="187913344"/>
        <c:crosses val="autoZero"/>
        <c:crossBetween val="between"/>
      </c:valAx>
      <c:spPr>
        <a:noFill/>
        <a:ln w="6350">
          <a:noFill/>
        </a:ln>
        <a:effectLst/>
      </c:spPr>
    </c:plotArea>
    <c:legend>
      <c:legendPos val="l"/>
      <c:layout>
        <c:manualLayout>
          <c:xMode val="edge"/>
          <c:yMode val="edge"/>
          <c:x val="0.10516429851479581"/>
          <c:y val="0.1096424068823271"/>
          <c:w val="0.89483570148520419"/>
          <c:h val="0.2445244610502214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sr-Latn-RS"/>
        </a:p>
      </c:txPr>
    </c:legend>
    <c:plotVisOnly val="1"/>
    <c:dispBlanksAs val="gap"/>
    <c:showDLblsOverMax val="0"/>
  </c:chart>
  <c:spPr>
    <a:noFill/>
    <a:ln w="9525" cap="flat" cmpd="sng" algn="ctr">
      <a:noFill/>
      <a:prstDash val="solid"/>
    </a:ln>
    <a:effectLst/>
  </c:spPr>
  <c:txPr>
    <a:bodyPr/>
    <a:lstStyle/>
    <a:p>
      <a:pPr>
        <a:defRPr sz="1800">
          <a:solidFill>
            <a:schemeClr val="tx1"/>
          </a:solidFill>
          <a:latin typeface="Calibri" panose="020F0502020204030204" pitchFamily="34" charset="0"/>
        </a:defRPr>
      </a:pPr>
      <a:endParaRPr lang="sr-Latn-R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293559859808536"/>
          <c:y val="0"/>
          <c:w val="0.72706440140191464"/>
          <c:h val="1"/>
        </c:manualLayout>
      </c:layout>
      <c:barChart>
        <c:barDir val="bar"/>
        <c:grouping val="stacked"/>
        <c:varyColors val="0"/>
        <c:ser>
          <c:idx val="0"/>
          <c:order val="0"/>
          <c:tx>
            <c:strRef>
              <c:f>Sheet1!$A$2</c:f>
              <c:strCache>
                <c:ptCount val="1"/>
                <c:pt idx="0">
                  <c:v>E-mailom</c:v>
                </c:pt>
              </c:strCache>
            </c:strRef>
          </c:tx>
          <c:spPr>
            <a:solidFill>
              <a:srgbClr val="004644"/>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Sheet1!$B$2:$C$2</c:f>
              <c:numCache>
                <c:formatCode>General</c:formatCode>
                <c:ptCount val="2"/>
                <c:pt idx="0">
                  <c:v>44.4</c:v>
                </c:pt>
                <c:pt idx="1">
                  <c:v>48.9</c:v>
                </c:pt>
              </c:numCache>
            </c:numRef>
          </c:val>
          <c:extLst xmlns:c16r2="http://schemas.microsoft.com/office/drawing/2015/06/chart">
            <c:ext xmlns:c16="http://schemas.microsoft.com/office/drawing/2014/chart" uri="{C3380CC4-5D6E-409C-BE32-E72D297353CC}">
              <c16:uniqueId val="{00000000-8168-431E-BED0-0F43C971F0C8}"/>
            </c:ext>
          </c:extLst>
        </c:ser>
        <c:ser>
          <c:idx val="1"/>
          <c:order val="1"/>
          <c:tx>
            <c:strRef>
              <c:f>Sheet1!$A$3</c:f>
              <c:strCache>
                <c:ptCount val="1"/>
                <c:pt idx="0">
                  <c:v>Usmeno - direktnim kontaktom</c:v>
                </c:pt>
              </c:strCache>
            </c:strRef>
          </c:tx>
          <c:spPr>
            <a:solidFill>
              <a:srgbClr val="00768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Sheet1!$B$3:$C$3</c:f>
              <c:numCache>
                <c:formatCode>General</c:formatCode>
                <c:ptCount val="2"/>
                <c:pt idx="0">
                  <c:v>24.4</c:v>
                </c:pt>
                <c:pt idx="1">
                  <c:v>22.2</c:v>
                </c:pt>
              </c:numCache>
            </c:numRef>
          </c:val>
          <c:extLst xmlns:c16r2="http://schemas.microsoft.com/office/drawing/2015/06/chart">
            <c:ext xmlns:c16="http://schemas.microsoft.com/office/drawing/2014/chart" uri="{C3380CC4-5D6E-409C-BE32-E72D297353CC}">
              <c16:uniqueId val="{00000001-8168-431E-BED0-0F43C971F0C8}"/>
            </c:ext>
          </c:extLst>
        </c:ser>
        <c:ser>
          <c:idx val="2"/>
          <c:order val="2"/>
          <c:tx>
            <c:strRef>
              <c:f>Sheet1!$A$4</c:f>
              <c:strCache>
                <c:ptCount val="1"/>
                <c:pt idx="0">
                  <c:v>Telefonom</c:v>
                </c:pt>
              </c:strCache>
            </c:strRef>
          </c:tx>
          <c:spPr>
            <a:solidFill>
              <a:srgbClr val="3D87A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Sheet1!$B$4:$C$4</c:f>
              <c:numCache>
                <c:formatCode>General</c:formatCode>
                <c:ptCount val="2"/>
              </c:numCache>
            </c:numRef>
          </c:val>
          <c:extLst xmlns:c16r2="http://schemas.microsoft.com/office/drawing/2015/06/chart">
            <c:ext xmlns:c16="http://schemas.microsoft.com/office/drawing/2014/chart" uri="{C3380CC4-5D6E-409C-BE32-E72D297353CC}">
              <c16:uniqueId val="{00000002-B034-4ED0-B51A-97EB1867933F}"/>
            </c:ext>
          </c:extLst>
        </c:ser>
        <c:ser>
          <c:idx val="3"/>
          <c:order val="3"/>
          <c:tx>
            <c:strRef>
              <c:f>Sheet1!$A$5</c:f>
              <c:strCache>
                <c:ptCount val="1"/>
                <c:pt idx="0">
                  <c:v>Putem online formulara</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Sheet1!$B$5:$C$5</c:f>
              <c:numCache>
                <c:formatCode>General</c:formatCode>
                <c:ptCount val="2"/>
                <c:pt idx="0">
                  <c:v>8.9</c:v>
                </c:pt>
                <c:pt idx="1">
                  <c:v>6.7</c:v>
                </c:pt>
              </c:numCache>
            </c:numRef>
          </c:val>
          <c:extLst xmlns:c16r2="http://schemas.microsoft.com/office/drawing/2015/06/chart">
            <c:ext xmlns:c16="http://schemas.microsoft.com/office/drawing/2014/chart" uri="{C3380CC4-5D6E-409C-BE32-E72D297353CC}">
              <c16:uniqueId val="{00000003-B034-4ED0-B51A-97EB1867933F}"/>
            </c:ext>
          </c:extLst>
        </c:ser>
        <c:ser>
          <c:idx val="4"/>
          <c:order val="4"/>
          <c:tx>
            <c:strRef>
              <c:f>Sheet1!$A$6</c:f>
              <c:strCache>
                <c:ptCount val="1"/>
                <c:pt idx="0">
                  <c:v>Poštom</c:v>
                </c:pt>
              </c:strCache>
            </c:strRef>
          </c:tx>
          <c:spPr>
            <a:solidFill>
              <a:schemeClr val="accent4">
                <a:lumMod val="60000"/>
                <a:lumOff val="40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Sheet1!$B$6:$C$6</c:f>
              <c:numCache>
                <c:formatCode>General</c:formatCode>
                <c:ptCount val="2"/>
                <c:pt idx="0">
                  <c:v>6.7</c:v>
                </c:pt>
                <c:pt idx="1">
                  <c:v>4.4000000000000004</c:v>
                </c:pt>
              </c:numCache>
            </c:numRef>
          </c:val>
          <c:extLst xmlns:c16r2="http://schemas.microsoft.com/office/drawing/2015/06/chart">
            <c:ext xmlns:c16="http://schemas.microsoft.com/office/drawing/2014/chart" uri="{C3380CC4-5D6E-409C-BE32-E72D297353CC}">
              <c16:uniqueId val="{00000004-B034-4ED0-B51A-97EB1867933F}"/>
            </c:ext>
          </c:extLst>
        </c:ser>
        <c:ser>
          <c:idx val="5"/>
          <c:order val="5"/>
          <c:tx>
            <c:strRef>
              <c:f>Sheet1!$A$7</c:f>
              <c:strCache>
                <c:ptCount val="1"/>
                <c:pt idx="0">
                  <c:v>Ne zna</c:v>
                </c:pt>
              </c:strCache>
            </c:strRef>
          </c:tx>
          <c:spPr>
            <a:solidFill>
              <a:schemeClr val="bg1">
                <a:lumMod val="6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Sheet1!$B$7:$C$7</c:f>
              <c:numCache>
                <c:formatCode>General</c:formatCode>
                <c:ptCount val="2"/>
                <c:pt idx="0">
                  <c:v>15.6</c:v>
                </c:pt>
                <c:pt idx="1">
                  <c:v>17.8</c:v>
                </c:pt>
              </c:numCache>
            </c:numRef>
          </c:val>
          <c:extLst xmlns:c16r2="http://schemas.microsoft.com/office/drawing/2015/06/chart">
            <c:ext xmlns:c16="http://schemas.microsoft.com/office/drawing/2014/chart" uri="{C3380CC4-5D6E-409C-BE32-E72D297353CC}">
              <c16:uniqueId val="{00000005-B034-4ED0-B51A-97EB1867933F}"/>
            </c:ext>
          </c:extLst>
        </c:ser>
        <c:dLbls>
          <c:showLegendKey val="0"/>
          <c:showVal val="1"/>
          <c:showCatName val="0"/>
          <c:showSerName val="0"/>
          <c:showPercent val="0"/>
          <c:showBubbleSize val="0"/>
        </c:dLbls>
        <c:gapWidth val="50"/>
        <c:overlap val="100"/>
        <c:axId val="188079104"/>
        <c:axId val="187966208"/>
      </c:barChart>
      <c:catAx>
        <c:axId val="188079104"/>
        <c:scaling>
          <c:orientation val="maxMin"/>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endParaRPr lang="sr-Latn-RS"/>
          </a:p>
        </c:txPr>
        <c:crossAx val="187966208"/>
        <c:crosses val="autoZero"/>
        <c:auto val="1"/>
        <c:lblAlgn val="ctr"/>
        <c:lblOffset val="100"/>
        <c:noMultiLvlLbl val="0"/>
      </c:catAx>
      <c:valAx>
        <c:axId val="187966208"/>
        <c:scaling>
          <c:orientation val="minMax"/>
          <c:max val="100"/>
        </c:scaling>
        <c:delete val="1"/>
        <c:axPos val="t"/>
        <c:numFmt formatCode="General" sourceLinked="1"/>
        <c:majorTickMark val="out"/>
        <c:minorTickMark val="none"/>
        <c:tickLblPos val="nextTo"/>
        <c:crossAx val="188079104"/>
        <c:crosses val="autoZero"/>
        <c:crossBetween val="between"/>
      </c:valAx>
      <c:spPr>
        <a:noFill/>
        <a:ln w="6350">
          <a:noFill/>
        </a:ln>
        <a:effectLst/>
      </c:spPr>
    </c:plotArea>
    <c:plotVisOnly val="1"/>
    <c:dispBlanksAs val="gap"/>
    <c:showDLblsOverMax val="0"/>
  </c:chart>
  <c:spPr>
    <a:noFill/>
    <a:ln w="9525" cap="flat" cmpd="sng" algn="ctr">
      <a:noFill/>
      <a:prstDash val="solid"/>
    </a:ln>
    <a:effectLst/>
  </c:spPr>
  <c:txPr>
    <a:bodyPr/>
    <a:lstStyle/>
    <a:p>
      <a:pPr>
        <a:defRPr sz="1800">
          <a:solidFill>
            <a:schemeClr val="tx1"/>
          </a:solidFill>
          <a:latin typeface="Calibri" panose="020F0502020204030204" pitchFamily="34" charset="0"/>
        </a:defRPr>
      </a:pPr>
      <a:endParaRPr lang="sr-Latn-R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83126562653985E-2"/>
          <c:y val="0"/>
          <c:w val="0.83629734662734134"/>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7681"/>
              </a:solidFill>
              <a:ln>
                <a:solidFill>
                  <a:schemeClr val="bg1"/>
                </a:solidFill>
              </a:ln>
            </c:spPr>
            <c:extLst xmlns:c16r2="http://schemas.microsoft.com/office/drawing/2015/06/chart">
              <c:ext xmlns:c16="http://schemas.microsoft.com/office/drawing/2014/chart" uri="{C3380CC4-5D6E-409C-BE32-E72D297353CC}">
                <c16:uniqueId val="{00000001-B6B9-4DB5-93F6-2125032F827A}"/>
              </c:ext>
            </c:extLst>
          </c:dPt>
          <c:dPt>
            <c:idx val="1"/>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3-B6B9-4DB5-93F6-2125032F827A}"/>
              </c:ext>
            </c:extLst>
          </c:dPt>
          <c:dPt>
            <c:idx val="2"/>
            <c:bubble3D val="0"/>
            <c:spPr>
              <a:solidFill>
                <a:schemeClr val="bg2">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5-B6B9-4DB5-93F6-2125032F827A}"/>
              </c:ext>
            </c:extLst>
          </c:dPt>
          <c:dPt>
            <c:idx val="3"/>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7-B6B9-4DB5-93F6-2125032F827A}"/>
              </c:ext>
            </c:extLst>
          </c:dPt>
          <c:dPt>
            <c:idx val="4"/>
            <c:bubble3D val="0"/>
            <c:spPr>
              <a:solidFill>
                <a:schemeClr val="accent1">
                  <a:lumMod val="75000"/>
                </a:schemeClr>
              </a:solidFill>
              <a:ln>
                <a:solidFill>
                  <a:schemeClr val="bg1"/>
                </a:solidFill>
              </a:ln>
            </c:spPr>
            <c:extLst xmlns:c16r2="http://schemas.microsoft.com/office/drawing/2015/06/chart">
              <c:ext xmlns:c16="http://schemas.microsoft.com/office/drawing/2014/chart" uri="{C3380CC4-5D6E-409C-BE32-E72D297353CC}">
                <c16:uniqueId val="{00000009-B6B9-4DB5-93F6-2125032F827A}"/>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B6B9-4DB5-93F6-2125032F827A}"/>
              </c:ext>
            </c:extLst>
          </c:dPt>
          <c:dLbls>
            <c:spPr>
              <a:noFill/>
              <a:ln>
                <a:noFill/>
              </a:ln>
              <a:effectLst/>
            </c:spPr>
            <c:txPr>
              <a:bodyPr/>
              <a:lstStyle/>
              <a:p>
                <a:pPr>
                  <a:defRPr sz="2400" b="1">
                    <a:solidFill>
                      <a:schemeClr val="bg1"/>
                    </a:solidFill>
                    <a:effectLst/>
                    <a:latin typeface="Calibri" panose="020F0502020204030204" pitchFamily="34" charset="0"/>
                  </a:defRPr>
                </a:pPr>
                <a:endParaRPr lang="sr-Latn-R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Da</c:v>
                </c:pt>
                <c:pt idx="1">
                  <c:v>Ne</c:v>
                </c:pt>
              </c:strCache>
            </c:strRef>
          </c:cat>
          <c:val>
            <c:numRef>
              <c:f>Sheet1!$B$2:$B$3</c:f>
              <c:numCache>
                <c:formatCode>General</c:formatCode>
                <c:ptCount val="2"/>
                <c:pt idx="0">
                  <c:v>68.900000000000006</c:v>
                </c:pt>
                <c:pt idx="1">
                  <c:v>31.1</c:v>
                </c:pt>
              </c:numCache>
            </c:numRef>
          </c:val>
          <c:extLst xmlns:c16r2="http://schemas.microsoft.com/office/drawing/2015/06/chart">
            <c:ext xmlns:c16="http://schemas.microsoft.com/office/drawing/2014/chart" uri="{C3380CC4-5D6E-409C-BE32-E72D297353CC}">
              <c16:uniqueId val="{0000000C-B6B9-4DB5-93F6-2125032F827A}"/>
            </c:ext>
          </c:extLst>
        </c:ser>
        <c:ser>
          <c:idx val="1"/>
          <c:order val="1"/>
          <c:tx>
            <c:v>Labels</c:v>
          </c:tx>
          <c:spPr>
            <a:noFill/>
            <a:ln>
              <a:noFill/>
            </a:ln>
          </c:spPr>
          <c:dLbls>
            <c:dLbl>
              <c:idx val="0"/>
              <c:layout>
                <c:manualLayout>
                  <c:x val="5.4876947413408469E-2"/>
                  <c:y val="6.115018357367847E-3"/>
                </c:manualLayout>
              </c:layout>
              <c:spPr/>
              <c:txPr>
                <a:bodyPr rot="0" vert="horz" lIns="38100" tIns="19050" rIns="38100" bIns="19050">
                  <a:spAutoFit/>
                </a:bodyPr>
                <a:lstStyle/>
                <a:p>
                  <a:pPr>
                    <a:defRPr sz="2000" b="1">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6B9-4DB5-93F6-2125032F827A}"/>
                </c:ext>
              </c:extLst>
            </c:dLbl>
            <c:dLbl>
              <c:idx val="1"/>
              <c:layout>
                <c:manualLayout>
                  <c:x val="-4.6307978104313981E-2"/>
                  <c:y val="1.2199150675663408E-2"/>
                </c:manualLayout>
              </c:layout>
              <c:spPr/>
              <c:txPr>
                <a:bodyPr rot="0" vert="horz" lIns="38100" tIns="19050" rIns="38100" bIns="19050">
                  <a:spAutoFit/>
                </a:bodyPr>
                <a:lstStyle/>
                <a:p>
                  <a:pPr>
                    <a:defRPr sz="2000" b="1">
                      <a:latin typeface="Calibri" panose="020F0502020204030204" pitchFamily="34" charset="0"/>
                    </a:defRPr>
                  </a:pPr>
                  <a:endParaRPr lang="sr-Latn-R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6B9-4DB5-93F6-2125032F827A}"/>
                </c:ext>
              </c:extLst>
            </c:dLbl>
            <c:dLbl>
              <c:idx val="2"/>
              <c:layout>
                <c:manualLayout>
                  <c:x val="2.56237356709373E-2"/>
                  <c:y val="2.7164688813517998E-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6B9-4DB5-93F6-2125032F827A}"/>
                </c:ext>
              </c:extLst>
            </c:dLbl>
            <c:dLbl>
              <c:idx val="3"/>
              <c:layout>
                <c:manualLayout>
                  <c:x val="-4.4504383007417402E-2"/>
                  <c:y val="-2.49006770909786E-17"/>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6B9-4DB5-93F6-2125032F827A}"/>
                </c:ext>
              </c:extLst>
            </c:dLbl>
            <c:dLbl>
              <c:idx val="4"/>
              <c:layout>
                <c:manualLayout>
                  <c:x val="-6.8779501011463295E-2"/>
                  <c:y val="-1.0865875525406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6B9-4DB5-93F6-2125032F827A}"/>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6B9-4DB5-93F6-2125032F827A}"/>
                </c:ext>
              </c:extLst>
            </c:dLbl>
            <c:spPr>
              <a:noFill/>
              <a:ln>
                <a:noFill/>
              </a:ln>
              <a:effectLst/>
            </c:spPr>
            <c:txPr>
              <a:bodyPr rot="0" vert="horz" lIns="38100" tIns="19050" rIns="38100" bIns="19050">
                <a:spAutoFit/>
              </a:bodyPr>
              <a:lstStyle/>
              <a:p>
                <a:pPr>
                  <a:defRPr sz="2000" b="1">
                    <a:latin typeface="Calibri" panose="020F0502020204030204" pitchFamily="34" charset="0"/>
                  </a:defRPr>
                </a:pPr>
                <a:endParaRPr lang="sr-Latn-R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Da</c:v>
                </c:pt>
                <c:pt idx="1">
                  <c:v>Ne</c:v>
                </c:pt>
              </c:strCache>
            </c:strRef>
          </c:cat>
          <c:val>
            <c:numRef>
              <c:f>Sheet1!$GL$2:$GL$7</c:f>
              <c:numCache>
                <c:formatCode>General</c:formatCode>
                <c:ptCount val="6"/>
                <c:pt idx="0">
                  <c:v>68.900000000000006</c:v>
                </c:pt>
                <c:pt idx="1">
                  <c:v>31.1</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13-B6B9-4DB5-93F6-2125032F827A}"/>
            </c:ext>
          </c:extLst>
        </c:ser>
        <c:dLbls>
          <c:showLegendKey val="0"/>
          <c:showVal val="0"/>
          <c:showCatName val="0"/>
          <c:showSerName val="0"/>
          <c:showPercent val="1"/>
          <c:showBubbleSize val="0"/>
          <c:showLeaderLines val="0"/>
        </c:dLbls>
        <c:firstSliceAng val="0"/>
        <c:holeSize val="30"/>
      </c:doughnutChart>
    </c:plotArea>
    <c:plotVisOnly val="1"/>
    <c:dispBlanksAs val="gap"/>
    <c:showDLblsOverMax val="0"/>
  </c:chart>
  <c:txPr>
    <a:bodyPr/>
    <a:lstStyle/>
    <a:p>
      <a:pPr>
        <a:defRPr sz="1800"/>
      </a:pPr>
      <a:endParaRPr lang="sr-Latn-R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8030284216786"/>
          <c:y val="0.11769305037901504"/>
          <c:w val="0.48084785241726946"/>
          <c:h val="0.88230694962098499"/>
        </c:manualLayout>
      </c:layout>
      <c:barChart>
        <c:barDir val="bar"/>
        <c:grouping val="clustered"/>
        <c:varyColors val="0"/>
        <c:ser>
          <c:idx val="0"/>
          <c:order val="0"/>
          <c:tx>
            <c:strRef>
              <c:f>Sheet1!$B$1</c:f>
              <c:strCache>
                <c:ptCount val="1"/>
                <c:pt idx="0">
                  <c:v>Privrednici</c:v>
                </c:pt>
              </c:strCache>
            </c:strRef>
          </c:tx>
          <c:spPr>
            <a:solidFill>
              <a:srgbClr val="006666"/>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FCCF-40B0-800D-60237490A4D4}"/>
              </c:ext>
            </c:extLst>
          </c:dPt>
          <c:dPt>
            <c:idx val="1"/>
            <c:invertIfNegative val="0"/>
            <c:bubble3D val="0"/>
            <c:extLst xmlns:c16r2="http://schemas.microsoft.com/office/drawing/2015/06/chart">
              <c:ext xmlns:c16="http://schemas.microsoft.com/office/drawing/2014/chart" uri="{C3380CC4-5D6E-409C-BE32-E72D297353CC}">
                <c16:uniqueId val="{00000001-FCCF-40B0-800D-60237490A4D4}"/>
              </c:ext>
            </c:extLst>
          </c:dPt>
          <c:dPt>
            <c:idx val="2"/>
            <c:invertIfNegative val="0"/>
            <c:bubble3D val="0"/>
            <c:extLst xmlns:c16r2="http://schemas.microsoft.com/office/drawing/2015/06/chart">
              <c:ext xmlns:c16="http://schemas.microsoft.com/office/drawing/2014/chart" uri="{C3380CC4-5D6E-409C-BE32-E72D297353CC}">
                <c16:uniqueId val="{00000002-FCCF-40B0-800D-60237490A4D4}"/>
              </c:ext>
            </c:extLst>
          </c:dPt>
          <c:dPt>
            <c:idx val="3"/>
            <c:invertIfNegative val="0"/>
            <c:bubble3D val="0"/>
            <c:extLst xmlns:c16r2="http://schemas.microsoft.com/office/drawing/2015/06/chart">
              <c:ext xmlns:c16="http://schemas.microsoft.com/office/drawing/2014/chart" uri="{C3380CC4-5D6E-409C-BE32-E72D297353CC}">
                <c16:uniqueId val="{00000003-FCCF-40B0-800D-60237490A4D4}"/>
              </c:ext>
            </c:extLst>
          </c:dPt>
          <c:dPt>
            <c:idx val="4"/>
            <c:invertIfNegative val="0"/>
            <c:bubble3D val="0"/>
            <c:extLst xmlns:c16r2="http://schemas.microsoft.com/office/drawing/2015/06/chart">
              <c:ext xmlns:c16="http://schemas.microsoft.com/office/drawing/2014/chart" uri="{C3380CC4-5D6E-409C-BE32-E72D297353CC}">
                <c16:uniqueId val="{00000004-FCCF-40B0-800D-60237490A4D4}"/>
              </c:ext>
            </c:extLst>
          </c:dPt>
          <c:dPt>
            <c:idx val="5"/>
            <c:invertIfNegative val="0"/>
            <c:bubble3D val="0"/>
            <c:extLst xmlns:c16r2="http://schemas.microsoft.com/office/drawing/2015/06/chart">
              <c:ext xmlns:c16="http://schemas.microsoft.com/office/drawing/2014/chart" uri="{C3380CC4-5D6E-409C-BE32-E72D297353CC}">
                <c16:uniqueId val="{00000005-FCCF-40B0-800D-60237490A4D4}"/>
              </c:ext>
            </c:extLst>
          </c:dPt>
          <c:dPt>
            <c:idx val="6"/>
            <c:invertIfNegative val="0"/>
            <c:bubble3D val="0"/>
            <c:extLst xmlns:c16r2="http://schemas.microsoft.com/office/drawing/2015/06/chart">
              <c:ext xmlns:c16="http://schemas.microsoft.com/office/drawing/2014/chart" uri="{C3380CC4-5D6E-409C-BE32-E72D297353CC}">
                <c16:uniqueId val="{00000006-FCCF-40B0-800D-60237490A4D4}"/>
              </c:ext>
            </c:extLst>
          </c:dPt>
          <c:dPt>
            <c:idx val="7"/>
            <c:invertIfNegative val="0"/>
            <c:bubble3D val="0"/>
            <c:extLst xmlns:c16r2="http://schemas.microsoft.com/office/drawing/2015/06/chart">
              <c:ext xmlns:c16="http://schemas.microsoft.com/office/drawing/2014/chart" uri="{C3380CC4-5D6E-409C-BE32-E72D297353CC}">
                <c16:uniqueId val="{00000007-FCCF-40B0-800D-60237490A4D4}"/>
              </c:ext>
            </c:extLst>
          </c:dPt>
          <c:dLbls>
            <c:numFmt formatCode="#&quot;%&quot;" sourceLinked="0"/>
            <c:spPr>
              <a:noFill/>
              <a:ln>
                <a:noFill/>
              </a:ln>
              <a:effectLst/>
            </c:spPr>
            <c:txPr>
              <a:bodyPr/>
              <a:lstStyle/>
              <a:p>
                <a:pPr>
                  <a:defRPr sz="1400" b="1"/>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Da, direktno putem sajta/telefona/mejla ministarstva</c:v>
                </c:pt>
                <c:pt idx="1">
                  <c:v>Da, tokom javne rasprave i/ili okruglih stolova/prezentacija</c:v>
                </c:pt>
                <c:pt idx="2">
                  <c:v>Da, preko poslovnog udruženja</c:v>
                </c:pt>
                <c:pt idx="3">
                  <c:v>Da, preko Privredne komore Srbije</c:v>
                </c:pt>
                <c:pt idx="4">
                  <c:v>Da, na neki drugi način</c:v>
                </c:pt>
                <c:pt idx="5">
                  <c:v>Ne, nikada nisam davao/la primedbe/komentare</c:v>
                </c:pt>
                <c:pt idx="6">
                  <c:v>Ne znam</c:v>
                </c:pt>
              </c:strCache>
            </c:strRef>
          </c:cat>
          <c:val>
            <c:numRef>
              <c:f>Sheet1!$B$2:$B$8</c:f>
              <c:numCache>
                <c:formatCode>General</c:formatCode>
                <c:ptCount val="7"/>
                <c:pt idx="0">
                  <c:v>6.9</c:v>
                </c:pt>
                <c:pt idx="1">
                  <c:v>4.2</c:v>
                </c:pt>
                <c:pt idx="2">
                  <c:v>2.2999999999999998</c:v>
                </c:pt>
                <c:pt idx="3">
                  <c:v>4.5</c:v>
                </c:pt>
                <c:pt idx="4">
                  <c:v>0.8</c:v>
                </c:pt>
                <c:pt idx="5">
                  <c:v>83.7</c:v>
                </c:pt>
                <c:pt idx="6">
                  <c:v>1.3</c:v>
                </c:pt>
              </c:numCache>
            </c:numRef>
          </c:val>
          <c:extLst xmlns:c16r2="http://schemas.microsoft.com/office/drawing/2015/06/chart">
            <c:ext xmlns:c16="http://schemas.microsoft.com/office/drawing/2014/chart" uri="{C3380CC4-5D6E-409C-BE32-E72D297353CC}">
              <c16:uniqueId val="{00000008-FCCF-40B0-800D-60237490A4D4}"/>
            </c:ext>
          </c:extLst>
        </c:ser>
        <c:ser>
          <c:idx val="1"/>
          <c:order val="1"/>
          <c:tx>
            <c:strRef>
              <c:f>Sheet1!$C$1</c:f>
              <c:strCache>
                <c:ptCount val="1"/>
                <c:pt idx="0">
                  <c:v>Poslovna udruženja</c:v>
                </c:pt>
              </c:strCache>
            </c:strRef>
          </c:tx>
          <c:spPr>
            <a:solidFill>
              <a:srgbClr val="74AA50"/>
            </a:solidFill>
            <a:ln>
              <a:solidFill>
                <a:schemeClr val="bg1"/>
              </a:solidFill>
            </a:ln>
          </c:spPr>
          <c:invertIfNegative val="0"/>
          <c:dPt>
            <c:idx val="4"/>
            <c:invertIfNegative val="0"/>
            <c:bubble3D val="0"/>
            <c:extLst xmlns:c16r2="http://schemas.microsoft.com/office/drawing/2015/06/chart">
              <c:ext xmlns:c16="http://schemas.microsoft.com/office/drawing/2014/chart" uri="{C3380CC4-5D6E-409C-BE32-E72D297353CC}">
                <c16:uniqueId val="{0000000A-FCCF-40B0-800D-60237490A4D4}"/>
              </c:ext>
            </c:extLst>
          </c:dPt>
          <c:dLbls>
            <c:numFmt formatCode="#&quot;%&quot;" sourceLinked="0"/>
            <c:spPr>
              <a:noFill/>
              <a:ln>
                <a:noFill/>
              </a:ln>
              <a:effectLst/>
            </c:spPr>
            <c:txPr>
              <a:bodyPr/>
              <a:lstStyle/>
              <a:p>
                <a:pPr algn="ctr">
                  <a:defRPr lang="en-US" sz="1400" b="1" i="0" u="none" strike="noStrike" kern="1200" baseline="0">
                    <a:solidFill>
                      <a:srgbClr val="222223"/>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Da, direktno putem sajta/telefona/mejla ministarstva</c:v>
                </c:pt>
                <c:pt idx="1">
                  <c:v>Da, tokom javne rasprave i/ili okruglih stolova/prezentacija</c:v>
                </c:pt>
                <c:pt idx="2">
                  <c:v>Da, preko poslovnog udruženja</c:v>
                </c:pt>
                <c:pt idx="3">
                  <c:v>Da, preko Privredne komore Srbije</c:v>
                </c:pt>
                <c:pt idx="4">
                  <c:v>Da, na neki drugi način</c:v>
                </c:pt>
                <c:pt idx="5">
                  <c:v>Ne, nikada nisam davao/la primedbe/komentare</c:v>
                </c:pt>
                <c:pt idx="6">
                  <c:v>Ne znam</c:v>
                </c:pt>
              </c:strCache>
            </c:strRef>
          </c:cat>
          <c:val>
            <c:numRef>
              <c:f>Sheet1!$C$2:$C$8</c:f>
              <c:numCache>
                <c:formatCode>General</c:formatCode>
                <c:ptCount val="7"/>
                <c:pt idx="0">
                  <c:v>57.5</c:v>
                </c:pt>
                <c:pt idx="1">
                  <c:v>55</c:v>
                </c:pt>
                <c:pt idx="4">
                  <c:v>12.5</c:v>
                </c:pt>
                <c:pt idx="5">
                  <c:v>20</c:v>
                </c:pt>
                <c:pt idx="6">
                  <c:v>2.5</c:v>
                </c:pt>
              </c:numCache>
            </c:numRef>
          </c:val>
          <c:extLst xmlns:c16r2="http://schemas.microsoft.com/office/drawing/2015/06/chart">
            <c:ext xmlns:c16="http://schemas.microsoft.com/office/drawing/2014/chart" uri="{C3380CC4-5D6E-409C-BE32-E72D297353CC}">
              <c16:uniqueId val="{00000009-FCCF-40B0-800D-60237490A4D4}"/>
            </c:ext>
          </c:extLst>
        </c:ser>
        <c:dLbls>
          <c:showLegendKey val="0"/>
          <c:showVal val="0"/>
          <c:showCatName val="0"/>
          <c:showSerName val="0"/>
          <c:showPercent val="0"/>
          <c:showBubbleSize val="0"/>
        </c:dLbls>
        <c:gapWidth val="20"/>
        <c:axId val="187819520"/>
        <c:axId val="187821056"/>
      </c:barChart>
      <c:catAx>
        <c:axId val="187819520"/>
        <c:scaling>
          <c:orientation val="maxMin"/>
        </c:scaling>
        <c:delete val="0"/>
        <c:axPos val="l"/>
        <c:numFmt formatCode="General" sourceLinked="0"/>
        <c:majorTickMark val="out"/>
        <c:minorTickMark val="none"/>
        <c:tickLblPos val="nextTo"/>
        <c:spPr>
          <a:ln>
            <a:noFill/>
          </a:ln>
        </c:spPr>
        <c:txPr>
          <a:bodyPr/>
          <a:lstStyle/>
          <a:p>
            <a:pPr>
              <a:defRPr sz="1600" b="0" cap="none" baseline="0">
                <a:latin typeface="Calibri" panose="020F0502020204030204" pitchFamily="34" charset="0"/>
              </a:defRPr>
            </a:pPr>
            <a:endParaRPr lang="sr-Latn-RS"/>
          </a:p>
        </c:txPr>
        <c:crossAx val="187821056"/>
        <c:crosses val="autoZero"/>
        <c:auto val="1"/>
        <c:lblAlgn val="ctr"/>
        <c:lblOffset val="100"/>
        <c:noMultiLvlLbl val="0"/>
      </c:catAx>
      <c:valAx>
        <c:axId val="187821056"/>
        <c:scaling>
          <c:orientation val="minMax"/>
          <c:max val="100"/>
        </c:scaling>
        <c:delete val="1"/>
        <c:axPos val="b"/>
        <c:numFmt formatCode="General" sourceLinked="1"/>
        <c:majorTickMark val="out"/>
        <c:minorTickMark val="none"/>
        <c:tickLblPos val="nextTo"/>
        <c:crossAx val="187819520"/>
        <c:crosses val="max"/>
        <c:crossBetween val="between"/>
      </c:valAx>
      <c:spPr>
        <a:noFill/>
      </c:spPr>
    </c:plotArea>
    <c:legend>
      <c:legendPos val="r"/>
      <c:layout>
        <c:manualLayout>
          <c:xMode val="edge"/>
          <c:yMode val="edge"/>
          <c:x val="0.36675731012615348"/>
          <c:y val="9.3432576587667675E-3"/>
          <c:w val="0.63151362988069271"/>
          <c:h val="0.10899849457273106"/>
        </c:manualLayout>
      </c:layout>
      <c:overlay val="0"/>
      <c:txPr>
        <a:bodyPr/>
        <a:lstStyle/>
        <a:p>
          <a:pPr>
            <a:defRPr sz="2000" b="1">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16299358550805"/>
          <c:y val="0"/>
          <c:w val="0.59983700641449189"/>
          <c:h val="0.80834500389444375"/>
        </c:manualLayout>
      </c:layout>
      <c:barChart>
        <c:barDir val="col"/>
        <c:grouping val="stacked"/>
        <c:varyColors val="0"/>
        <c:ser>
          <c:idx val="0"/>
          <c:order val="0"/>
          <c:tx>
            <c:strRef>
              <c:f>Sheet1!$A$2</c:f>
              <c:strCache>
                <c:ptCount val="1"/>
                <c:pt idx="0">
                  <c:v>Odbija da odgovori</c:v>
                </c:pt>
              </c:strCache>
            </c:strRef>
          </c:tx>
          <c:spPr>
            <a:solidFill>
              <a:schemeClr val="bg1">
                <a:lumMod val="65000"/>
              </a:schemeClr>
            </a:solidFill>
            <a:ln>
              <a:solidFill>
                <a:schemeClr val="bg1"/>
              </a:solidFill>
            </a:ln>
          </c:spPr>
          <c:invertIfNegative val="0"/>
          <c:cat>
            <c:strRef>
              <c:f>Sheet1!$B$1:$C$1</c:f>
              <c:strCache>
                <c:ptCount val="2"/>
                <c:pt idx="0">
                  <c:v>Poslovna udruženja</c:v>
                </c:pt>
                <c:pt idx="1">
                  <c:v>Privrednici</c:v>
                </c:pt>
              </c:strCache>
            </c:strRef>
          </c:cat>
          <c:val>
            <c:numRef>
              <c:f>Sheet1!$B$2:$C$2</c:f>
              <c:numCache>
                <c:formatCode>General</c:formatCode>
                <c:ptCount val="2"/>
              </c:numCache>
            </c:numRef>
          </c:val>
          <c:extLst xmlns:c16r2="http://schemas.microsoft.com/office/drawing/2015/06/chart">
            <c:ext xmlns:c16="http://schemas.microsoft.com/office/drawing/2014/chart" uri="{C3380CC4-5D6E-409C-BE32-E72D297353CC}">
              <c16:uniqueId val="{00000000-8F8C-4CE0-B6F4-7DB21BB4B4DC}"/>
            </c:ext>
          </c:extLst>
        </c:ser>
        <c:ser>
          <c:idx val="1"/>
          <c:order val="1"/>
          <c:tx>
            <c:strRef>
              <c:f>Sheet1!$A$3</c:f>
              <c:strCache>
                <c:ptCount val="1"/>
                <c:pt idx="0">
                  <c:v>Ne zna</c:v>
                </c:pt>
              </c:strCache>
            </c:strRef>
          </c:tx>
          <c:spPr>
            <a:solidFill>
              <a:schemeClr val="bg1">
                <a:lumMod val="50000"/>
              </a:schemeClr>
            </a:solidFill>
            <a:ln>
              <a:solidFill>
                <a:schemeClr val="bg1"/>
              </a:solidFill>
            </a:ln>
          </c:spPr>
          <c:invertIfNegative val="0"/>
          <c:dLbls>
            <c:numFmt formatCode="#&quot;%&quot;" sourceLinked="0"/>
            <c:spPr>
              <a:noFill/>
              <a:ln>
                <a:noFill/>
              </a:ln>
              <a:effectLst/>
            </c:spPr>
            <c:txPr>
              <a:bodyPr/>
              <a:lstStyle/>
              <a:p>
                <a:pPr>
                  <a:defRPr sz="16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Sheet1!$B$3:$C$3</c:f>
              <c:numCache>
                <c:formatCode>General</c:formatCode>
                <c:ptCount val="2"/>
                <c:pt idx="0">
                  <c:v>3.2</c:v>
                </c:pt>
                <c:pt idx="1">
                  <c:v>21.9</c:v>
                </c:pt>
              </c:numCache>
            </c:numRef>
          </c:val>
          <c:extLst xmlns:c16r2="http://schemas.microsoft.com/office/drawing/2015/06/chart">
            <c:ext xmlns:c16="http://schemas.microsoft.com/office/drawing/2014/chart" uri="{C3380CC4-5D6E-409C-BE32-E72D297353CC}">
              <c16:uniqueId val="{00000001-8F8C-4CE0-B6F4-7DB21BB4B4DC}"/>
            </c:ext>
          </c:extLst>
        </c:ser>
        <c:ser>
          <c:idx val="2"/>
          <c:order val="2"/>
          <c:tx>
            <c:strRef>
              <c:f>Sheet1!$A$4</c:f>
              <c:strCache>
                <c:ptCount val="1"/>
                <c:pt idx="0">
                  <c:v> Ni na jedan komentar nismo dobili odgovor</c:v>
                </c:pt>
              </c:strCache>
            </c:strRef>
          </c:tx>
          <c:spPr>
            <a:solidFill>
              <a:srgbClr val="009999"/>
            </a:solidFill>
            <a:ln>
              <a:solidFill>
                <a:schemeClr val="bg1"/>
              </a:solidFill>
            </a:ln>
          </c:spPr>
          <c:invertIfNegative val="0"/>
          <c:dLbls>
            <c:numFmt formatCode="#&quot;%&quot;" sourceLinked="0"/>
            <c:spPr>
              <a:noFill/>
              <a:ln>
                <a:noFill/>
              </a:ln>
              <a:effectLst/>
            </c:spPr>
            <c:txPr>
              <a:bodyPr anchorCtr="0"/>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Sheet1!$B$4:$C$4</c:f>
              <c:numCache>
                <c:formatCode>General</c:formatCode>
                <c:ptCount val="2"/>
                <c:pt idx="0">
                  <c:v>16.100000000000001</c:v>
                </c:pt>
                <c:pt idx="1">
                  <c:v>16.2</c:v>
                </c:pt>
              </c:numCache>
            </c:numRef>
          </c:val>
          <c:extLst xmlns:c16r2="http://schemas.microsoft.com/office/drawing/2015/06/chart">
            <c:ext xmlns:c16="http://schemas.microsoft.com/office/drawing/2014/chart" uri="{C3380CC4-5D6E-409C-BE32-E72D297353CC}">
              <c16:uniqueId val="{00000002-8F8C-4CE0-B6F4-7DB21BB4B4DC}"/>
            </c:ext>
          </c:extLst>
        </c:ser>
        <c:ser>
          <c:idx val="3"/>
          <c:order val="3"/>
          <c:tx>
            <c:strRef>
              <c:f>Sheet1!$A$5</c:f>
              <c:strCache>
                <c:ptCount val="1"/>
                <c:pt idx="0">
                  <c:v>Na većinu komentara nismo dobili odgovor</c:v>
                </c:pt>
              </c:strCache>
            </c:strRef>
          </c:tx>
          <c:spPr>
            <a:solidFill>
              <a:srgbClr val="007681"/>
            </a:solidFill>
            <a:ln>
              <a:solidFill>
                <a:schemeClr val="bg1"/>
              </a:solidFill>
            </a:ln>
          </c:spPr>
          <c:invertIfNegative val="0"/>
          <c:dLbls>
            <c:numFmt formatCode="#&quot;%&quot;" sourceLinked="0"/>
            <c:spPr>
              <a:noFill/>
              <a:ln>
                <a:noFill/>
              </a:ln>
              <a:effectLst/>
            </c:spPr>
            <c:txPr>
              <a:bodyPr anchorCtr="0"/>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Sheet1!$B$5:$C$5</c:f>
              <c:numCache>
                <c:formatCode>General</c:formatCode>
                <c:ptCount val="2"/>
                <c:pt idx="0">
                  <c:v>35.5</c:v>
                </c:pt>
                <c:pt idx="1">
                  <c:v>18.5</c:v>
                </c:pt>
              </c:numCache>
            </c:numRef>
          </c:val>
          <c:extLst xmlns:c16r2="http://schemas.microsoft.com/office/drawing/2015/06/chart">
            <c:ext xmlns:c16="http://schemas.microsoft.com/office/drawing/2014/chart" uri="{C3380CC4-5D6E-409C-BE32-E72D297353CC}">
              <c16:uniqueId val="{00000003-8F8C-4CE0-B6F4-7DB21BB4B4DC}"/>
            </c:ext>
          </c:extLst>
        </c:ser>
        <c:ser>
          <c:idx val="4"/>
          <c:order val="4"/>
          <c:tx>
            <c:strRef>
              <c:f>Sheet1!$A$6</c:f>
              <c:strCache>
                <c:ptCount val="1"/>
                <c:pt idx="0">
                  <c:v> Na većinu komentara smo dobili odgovor</c:v>
                </c:pt>
              </c:strCache>
            </c:strRef>
          </c:tx>
          <c:spPr>
            <a:solidFill>
              <a:srgbClr val="006666"/>
            </a:solidFill>
            <a:ln>
              <a:solidFill>
                <a:schemeClr val="bg1"/>
              </a:solidFill>
            </a:ln>
          </c:spPr>
          <c:invertIfNegative val="0"/>
          <c:dLbls>
            <c:numFmt formatCode="#&quot;%&quot;" sourceLinked="0"/>
            <c:spPr>
              <a:noFill/>
              <a:ln>
                <a:noFill/>
              </a:ln>
              <a:effectLst/>
            </c:spPr>
            <c:txPr>
              <a:bodyPr anchorCtr="0"/>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Sheet1!$B$6:$C$6</c:f>
              <c:numCache>
                <c:formatCode>General</c:formatCode>
                <c:ptCount val="2"/>
                <c:pt idx="0">
                  <c:v>29</c:v>
                </c:pt>
                <c:pt idx="1">
                  <c:v>31.9</c:v>
                </c:pt>
              </c:numCache>
            </c:numRef>
          </c:val>
          <c:extLst xmlns:c16r2="http://schemas.microsoft.com/office/drawing/2015/06/chart">
            <c:ext xmlns:c16="http://schemas.microsoft.com/office/drawing/2014/chart" uri="{C3380CC4-5D6E-409C-BE32-E72D297353CC}">
              <c16:uniqueId val="{00000000-9D4A-4C77-B53E-044988852E43}"/>
            </c:ext>
          </c:extLst>
        </c:ser>
        <c:ser>
          <c:idx val="5"/>
          <c:order val="5"/>
          <c:tx>
            <c:strRef>
              <c:f>Sheet1!$A$7</c:f>
              <c:strCache>
                <c:ptCount val="1"/>
                <c:pt idx="0">
                  <c:v> Na sve komentare smo dobili odgovor</c:v>
                </c:pt>
              </c:strCache>
            </c:strRef>
          </c:tx>
          <c:spPr>
            <a:solidFill>
              <a:srgbClr val="004644"/>
            </a:solidFill>
            <a:ln>
              <a:solidFill>
                <a:schemeClr val="bg1"/>
              </a:solidFill>
            </a:ln>
          </c:spPr>
          <c:invertIfNegative val="0"/>
          <c:dLbls>
            <c:numFmt formatCode="#&quot;%&quot;" sourceLinked="0"/>
            <c:spPr>
              <a:noFill/>
              <a:ln>
                <a:noFill/>
              </a:ln>
              <a:effectLst/>
            </c:spPr>
            <c:txPr>
              <a:bodyPr/>
              <a:lstStyle/>
              <a:p>
                <a:pPr>
                  <a:defRPr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Poslovna udruženja</c:v>
                </c:pt>
                <c:pt idx="1">
                  <c:v>Privrednici</c:v>
                </c:pt>
              </c:strCache>
            </c:strRef>
          </c:cat>
          <c:val>
            <c:numRef>
              <c:f>Sheet1!$B$7:$C$7</c:f>
              <c:numCache>
                <c:formatCode>General</c:formatCode>
                <c:ptCount val="2"/>
                <c:pt idx="0">
                  <c:v>16.100000000000001</c:v>
                </c:pt>
                <c:pt idx="1">
                  <c:v>11.5</c:v>
                </c:pt>
              </c:numCache>
            </c:numRef>
          </c:val>
          <c:extLst xmlns:c16r2="http://schemas.microsoft.com/office/drawing/2015/06/chart">
            <c:ext xmlns:c16="http://schemas.microsoft.com/office/drawing/2014/chart" uri="{C3380CC4-5D6E-409C-BE32-E72D297353CC}">
              <c16:uniqueId val="{00000000-7E4B-4F2A-948E-2AA9C1674657}"/>
            </c:ext>
          </c:extLst>
        </c:ser>
        <c:dLbls>
          <c:showLegendKey val="0"/>
          <c:showVal val="0"/>
          <c:showCatName val="0"/>
          <c:showSerName val="0"/>
          <c:showPercent val="0"/>
          <c:showBubbleSize val="0"/>
        </c:dLbls>
        <c:gapWidth val="50"/>
        <c:overlap val="100"/>
        <c:axId val="181611904"/>
        <c:axId val="181625984"/>
      </c:barChart>
      <c:catAx>
        <c:axId val="181611904"/>
        <c:scaling>
          <c:orientation val="maxMin"/>
        </c:scaling>
        <c:delete val="0"/>
        <c:axPos val="b"/>
        <c:numFmt formatCode="General" sourceLinked="0"/>
        <c:majorTickMark val="out"/>
        <c:minorTickMark val="none"/>
        <c:tickLblPos val="nextTo"/>
        <c:spPr>
          <a:ln>
            <a:noFill/>
          </a:ln>
        </c:spPr>
        <c:txPr>
          <a:bodyPr/>
          <a:lstStyle/>
          <a:p>
            <a:pPr>
              <a:defRPr sz="2000" b="1"/>
            </a:pPr>
            <a:endParaRPr lang="sr-Latn-RS"/>
          </a:p>
        </c:txPr>
        <c:crossAx val="181625984"/>
        <c:crosses val="autoZero"/>
        <c:auto val="1"/>
        <c:lblAlgn val="ctr"/>
        <c:lblOffset val="100"/>
        <c:noMultiLvlLbl val="0"/>
      </c:catAx>
      <c:valAx>
        <c:axId val="181625984"/>
        <c:scaling>
          <c:orientation val="minMax"/>
          <c:max val="100"/>
          <c:min val="0"/>
        </c:scaling>
        <c:delete val="1"/>
        <c:axPos val="l"/>
        <c:numFmt formatCode="0%" sourceLinked="0"/>
        <c:majorTickMark val="out"/>
        <c:minorTickMark val="none"/>
        <c:tickLblPos val="nextTo"/>
        <c:crossAx val="181611904"/>
        <c:crosses val="max"/>
        <c:crossBetween val="between"/>
        <c:majorUnit val="20"/>
        <c:minorUnit val="3"/>
      </c:valAx>
    </c:plotArea>
    <c:legend>
      <c:legendPos val="r"/>
      <c:layout>
        <c:manualLayout>
          <c:xMode val="edge"/>
          <c:yMode val="edge"/>
          <c:x val="2.0319379718043023E-4"/>
          <c:y val="4.0607806174746436E-2"/>
          <c:w val="0.43053184149129631"/>
          <c:h val="0.86683205382161888"/>
        </c:manualLayout>
      </c:layout>
      <c:overlay val="0"/>
      <c:txPr>
        <a:bodyPr/>
        <a:lstStyle/>
        <a:p>
          <a:pPr>
            <a:defRPr sz="1800"/>
          </a:pPr>
          <a:endParaRPr lang="sr-Latn-RS"/>
        </a:p>
      </c:txPr>
    </c:legend>
    <c:plotVisOnly val="1"/>
    <c:dispBlanksAs val="gap"/>
    <c:showDLblsOverMax val="0"/>
  </c:chart>
  <c:txPr>
    <a:bodyPr/>
    <a:lstStyle/>
    <a:p>
      <a:pPr>
        <a:defRPr sz="1800">
          <a:latin typeface="Calibri" panose="020F0502020204030204" pitchFamily="34" charset="0"/>
        </a:defRPr>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7499999999999E-2"/>
          <c:y val="2.5316455696202531E-2"/>
          <c:w val="0.97968750000000004"/>
          <c:h val="0.86014516787256812"/>
        </c:manualLayout>
      </c:layout>
      <c:barChart>
        <c:barDir val="col"/>
        <c:grouping val="stacked"/>
        <c:varyColors val="0"/>
        <c:ser>
          <c:idx val="4"/>
          <c:order val="0"/>
          <c:tx>
            <c:strRef>
              <c:f>Sheet1!$A$2</c:f>
              <c:strCache>
                <c:ptCount val="1"/>
                <c:pt idx="0">
                  <c:v>Uopšte nije uticao</c:v>
                </c:pt>
              </c:strCache>
            </c:strRef>
          </c:tx>
          <c:spPr>
            <a:solidFill>
              <a:srgbClr val="FF585D"/>
            </a:solidFill>
            <a:ln w="12628">
              <a:solidFill>
                <a:srgbClr val="FFFFFF"/>
              </a:solidFill>
              <a:prstDash val="solid"/>
            </a:ln>
          </c:spPr>
          <c:invertIfNegative val="0"/>
          <c:dLbls>
            <c:numFmt formatCode="0;0;\-" sourceLinked="0"/>
            <c:spPr>
              <a:noFill/>
              <a:ln w="25257">
                <a:noFill/>
              </a:ln>
            </c:spPr>
            <c:txPr>
              <a:bodyPr/>
              <a:lstStyle/>
              <a:p>
                <a:pPr>
                  <a:defRPr sz="1800" b="1" i="0" u="none" strike="noStrike" baseline="0">
                    <a:solidFill>
                      <a:schemeClr val="bg1"/>
                    </a:solidFill>
                    <a:latin typeface="+mj-lt"/>
                    <a:ea typeface="Calibri"/>
                    <a:cs typeface="Calibri"/>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Sheet1!$B$2:$D$2</c:f>
              <c:numCache>
                <c:formatCode>General</c:formatCode>
                <c:ptCount val="3"/>
                <c:pt idx="0">
                  <c:v>-29.8</c:v>
                </c:pt>
                <c:pt idx="1">
                  <c:v>-40</c:v>
                </c:pt>
                <c:pt idx="2">
                  <c:v>-8.9</c:v>
                </c:pt>
              </c:numCache>
            </c:numRef>
          </c:val>
          <c:extLst xmlns:c16r2="http://schemas.microsoft.com/office/drawing/2015/06/chart">
            <c:ext xmlns:c16="http://schemas.microsoft.com/office/drawing/2014/chart" uri="{C3380CC4-5D6E-409C-BE32-E72D297353CC}">
              <c16:uniqueId val="{00000000-26E5-4B38-9ECC-8CBAC1C615FD}"/>
            </c:ext>
          </c:extLst>
        </c:ser>
        <c:ser>
          <c:idx val="0"/>
          <c:order val="1"/>
          <c:tx>
            <c:strRef>
              <c:f>Sheet1!$A$3</c:f>
              <c:strCache>
                <c:ptCount val="1"/>
                <c:pt idx="0">
                  <c:v>Uticao je u maloj meri</c:v>
                </c:pt>
              </c:strCache>
            </c:strRef>
          </c:tx>
          <c:spPr>
            <a:solidFill>
              <a:srgbClr val="CB333B"/>
            </a:solidFill>
            <a:ln w="12628">
              <a:solidFill>
                <a:srgbClr val="FFFFFF"/>
              </a:solidFill>
              <a:prstDash val="solid"/>
            </a:ln>
          </c:spPr>
          <c:invertIfNegative val="0"/>
          <c:dLbls>
            <c:numFmt formatCode="0;0;\-" sourceLinked="0"/>
            <c:spPr>
              <a:noFill/>
              <a:ln w="25257">
                <a:noFill/>
              </a:ln>
            </c:spPr>
            <c:txPr>
              <a:bodyPr/>
              <a:lstStyle/>
              <a:p>
                <a:pPr>
                  <a:defRPr sz="1800" b="1" i="0" u="none" strike="noStrike" baseline="0">
                    <a:solidFill>
                      <a:srgbClr val="FFFFFF"/>
                    </a:solidFill>
                    <a:latin typeface="+mj-lt"/>
                    <a:ea typeface="Calibri"/>
                    <a:cs typeface="Calibri"/>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Sheet1!$B$3:$D$3</c:f>
              <c:numCache>
                <c:formatCode>General</c:formatCode>
                <c:ptCount val="3"/>
                <c:pt idx="0">
                  <c:v>-21.8</c:v>
                </c:pt>
                <c:pt idx="1">
                  <c:v>-7.5</c:v>
                </c:pt>
                <c:pt idx="2">
                  <c:v>-2.2000000000000002</c:v>
                </c:pt>
              </c:numCache>
            </c:numRef>
          </c:val>
          <c:extLst xmlns:c16r2="http://schemas.microsoft.com/office/drawing/2015/06/chart">
            <c:ext xmlns:c16="http://schemas.microsoft.com/office/drawing/2014/chart" uri="{C3380CC4-5D6E-409C-BE32-E72D297353CC}">
              <c16:uniqueId val="{00000001-26E5-4B38-9ECC-8CBAC1C615FD}"/>
            </c:ext>
          </c:extLst>
        </c:ser>
        <c:ser>
          <c:idx val="1"/>
          <c:order val="2"/>
          <c:tx>
            <c:strRef>
              <c:f>Sheet1!$A$4</c:f>
              <c:strCache>
                <c:ptCount val="1"/>
                <c:pt idx="0">
                  <c:v>Bottom 2 Box</c:v>
                </c:pt>
              </c:strCache>
            </c:strRef>
          </c:tx>
          <c:spPr>
            <a:noFill/>
            <a:ln w="25257">
              <a:noFill/>
            </a:ln>
          </c:spPr>
          <c:invertIfNegative val="0"/>
          <c:dLbls>
            <c:numFmt formatCode="0;0;\-" sourceLinked="0"/>
            <c:spPr>
              <a:noFill/>
              <a:ln w="25257">
                <a:noFill/>
              </a:ln>
            </c:spPr>
            <c:txPr>
              <a:bodyPr/>
              <a:lstStyle/>
              <a:p>
                <a:pPr>
                  <a:defRPr sz="1800" b="1" i="0" u="none" strike="noStrike" baseline="0">
                    <a:solidFill>
                      <a:srgbClr val="CB333B"/>
                    </a:solidFill>
                    <a:latin typeface="+mj-lt"/>
                    <a:ea typeface="Calibri"/>
                    <a:cs typeface="Calibri"/>
                  </a:defRPr>
                </a:pPr>
                <a:endParaRPr lang="sr-Latn-R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Sheet1!$B$4:$D$4</c:f>
              <c:numCache>
                <c:formatCode>General</c:formatCode>
                <c:ptCount val="3"/>
                <c:pt idx="0">
                  <c:v>-51.6</c:v>
                </c:pt>
                <c:pt idx="1">
                  <c:v>-47.5</c:v>
                </c:pt>
                <c:pt idx="2">
                  <c:v>-11.1</c:v>
                </c:pt>
              </c:numCache>
            </c:numRef>
          </c:val>
          <c:extLst xmlns:c16r2="http://schemas.microsoft.com/office/drawing/2015/06/chart">
            <c:ext xmlns:c16="http://schemas.microsoft.com/office/drawing/2014/chart" uri="{C3380CC4-5D6E-409C-BE32-E72D297353CC}">
              <c16:uniqueId val="{00000002-26E5-4B38-9ECC-8CBAC1C615FD}"/>
            </c:ext>
          </c:extLst>
        </c:ser>
        <c:ser>
          <c:idx val="2"/>
          <c:order val="3"/>
          <c:tx>
            <c:strRef>
              <c:f>Sheet1!$A$5</c:f>
              <c:strCache>
                <c:ptCount val="1"/>
                <c:pt idx="0">
                  <c:v>Uticao je u određenoj meri</c:v>
                </c:pt>
              </c:strCache>
            </c:strRef>
          </c:tx>
          <c:spPr>
            <a:solidFill>
              <a:srgbClr val="9DC482"/>
            </a:solidFill>
            <a:ln w="12628">
              <a:solidFill>
                <a:srgbClr val="FFFFFF"/>
              </a:solidFill>
              <a:prstDash val="solid"/>
            </a:ln>
          </c:spPr>
          <c:invertIfNegative val="0"/>
          <c:dLbls>
            <c:numFmt formatCode="#,##0" sourceLinked="0"/>
            <c:spPr>
              <a:noFill/>
              <a:ln w="25257">
                <a:noFill/>
              </a:ln>
            </c:spPr>
            <c:txPr>
              <a:bodyPr/>
              <a:lstStyle/>
              <a:p>
                <a:pPr>
                  <a:defRPr sz="1800" b="1" i="0" u="none" strike="noStrike" baseline="0">
                    <a:solidFill>
                      <a:schemeClr val="tx1"/>
                    </a:solidFill>
                    <a:latin typeface="+mj-lt"/>
                    <a:ea typeface="Calibri"/>
                    <a:cs typeface="Calibri"/>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Sheet1!$B$5:$D$5</c:f>
              <c:numCache>
                <c:formatCode>General</c:formatCode>
                <c:ptCount val="3"/>
                <c:pt idx="0">
                  <c:v>31</c:v>
                </c:pt>
                <c:pt idx="1">
                  <c:v>35</c:v>
                </c:pt>
                <c:pt idx="2">
                  <c:v>20</c:v>
                </c:pt>
              </c:numCache>
            </c:numRef>
          </c:val>
          <c:extLst xmlns:c16r2="http://schemas.microsoft.com/office/drawing/2015/06/chart">
            <c:ext xmlns:c16="http://schemas.microsoft.com/office/drawing/2014/chart" uri="{C3380CC4-5D6E-409C-BE32-E72D297353CC}">
              <c16:uniqueId val="{00000003-26E5-4B38-9ECC-8CBAC1C615FD}"/>
            </c:ext>
          </c:extLst>
        </c:ser>
        <c:ser>
          <c:idx val="3"/>
          <c:order val="4"/>
          <c:tx>
            <c:strRef>
              <c:f>Sheet1!$A$6</c:f>
              <c:strCache>
                <c:ptCount val="1"/>
                <c:pt idx="0">
                  <c:v>U velikoj meri</c:v>
                </c:pt>
              </c:strCache>
            </c:strRef>
          </c:tx>
          <c:spPr>
            <a:solidFill>
              <a:srgbClr val="74AA50"/>
            </a:solidFill>
            <a:ln w="12628">
              <a:solidFill>
                <a:srgbClr val="FFFFFF"/>
              </a:solidFill>
              <a:prstDash val="solid"/>
            </a:ln>
          </c:spPr>
          <c:invertIfNegative val="0"/>
          <c:dLbls>
            <c:dLbl>
              <c:idx val="0"/>
              <c:numFmt formatCode="#,##0" sourceLinked="0"/>
              <c:spPr>
                <a:noFill/>
                <a:ln w="25257">
                  <a:noFill/>
                </a:ln>
              </c:spPr>
              <c:txPr>
                <a:bodyPr/>
                <a:lstStyle/>
                <a:p>
                  <a:pPr>
                    <a:defRPr sz="1800" b="1" i="0" u="none" strike="noStrike" baseline="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dLbl>
            <c:numFmt formatCode="#,##0" sourceLinked="0"/>
            <c:spPr>
              <a:noFill/>
              <a:ln w="25257">
                <a:noFill/>
              </a:ln>
            </c:spPr>
            <c:txPr>
              <a:bodyPr/>
              <a:lstStyle/>
              <a:p>
                <a:pPr>
                  <a:defRPr sz="1800" b="1" i="0" u="none" strike="noStrike" baseline="0">
                    <a:solidFill>
                      <a:srgbClr val="FFFFFF"/>
                    </a:solidFill>
                    <a:latin typeface="Segoe UI" panose="020B0502040204020203" pitchFamily="34" charset="0"/>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Sheet1!$B$6:$D$6</c:f>
              <c:numCache>
                <c:formatCode>General</c:formatCode>
                <c:ptCount val="3"/>
                <c:pt idx="0">
                  <c:v>2.2000000000000002</c:v>
                </c:pt>
                <c:pt idx="1">
                  <c:v>7.5</c:v>
                </c:pt>
                <c:pt idx="2">
                  <c:v>55.6</c:v>
                </c:pt>
              </c:numCache>
            </c:numRef>
          </c:val>
          <c:extLst xmlns:c16r2="http://schemas.microsoft.com/office/drawing/2015/06/chart">
            <c:ext xmlns:c16="http://schemas.microsoft.com/office/drawing/2014/chart" uri="{C3380CC4-5D6E-409C-BE32-E72D297353CC}">
              <c16:uniqueId val="{00000004-26E5-4B38-9ECC-8CBAC1C615FD}"/>
            </c:ext>
          </c:extLst>
        </c:ser>
        <c:ser>
          <c:idx val="5"/>
          <c:order val="5"/>
          <c:tx>
            <c:strRef>
              <c:f>Sheet1!$A$7</c:f>
              <c:strCache>
                <c:ptCount val="1"/>
                <c:pt idx="0">
                  <c:v>Top 2 Box</c:v>
                </c:pt>
              </c:strCache>
            </c:strRef>
          </c:tx>
          <c:spPr>
            <a:noFill/>
            <a:ln w="25257">
              <a:noFill/>
            </a:ln>
          </c:spPr>
          <c:invertIfNegative val="0"/>
          <c:dLbls>
            <c:numFmt formatCode="#,##0" sourceLinked="0"/>
            <c:spPr>
              <a:noFill/>
              <a:ln w="25257">
                <a:noFill/>
              </a:ln>
            </c:spPr>
            <c:txPr>
              <a:bodyPr/>
              <a:lstStyle/>
              <a:p>
                <a:pPr>
                  <a:defRPr sz="1800" b="1" i="0" u="none" strike="noStrike" baseline="0">
                    <a:solidFill>
                      <a:srgbClr val="74AA50"/>
                    </a:solidFill>
                    <a:latin typeface="+mj-lt"/>
                    <a:ea typeface="Calibri"/>
                    <a:cs typeface="Calibri"/>
                  </a:defRPr>
                </a:pPr>
                <a:endParaRPr lang="sr-Latn-R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Sheet1!$B$7:$D$7</c:f>
              <c:numCache>
                <c:formatCode>General</c:formatCode>
                <c:ptCount val="3"/>
                <c:pt idx="0">
                  <c:v>33.200000000000003</c:v>
                </c:pt>
                <c:pt idx="1">
                  <c:v>42.5</c:v>
                </c:pt>
                <c:pt idx="2">
                  <c:v>75.599999999999994</c:v>
                </c:pt>
              </c:numCache>
            </c:numRef>
          </c:val>
          <c:extLst xmlns:c16r2="http://schemas.microsoft.com/office/drawing/2015/06/chart">
            <c:ext xmlns:c16="http://schemas.microsoft.com/office/drawing/2014/chart" uri="{C3380CC4-5D6E-409C-BE32-E72D297353CC}">
              <c16:uniqueId val="{00000005-26E5-4B38-9ECC-8CBAC1C615FD}"/>
            </c:ext>
          </c:extLst>
        </c:ser>
        <c:dLbls>
          <c:showLegendKey val="0"/>
          <c:showVal val="0"/>
          <c:showCatName val="0"/>
          <c:showSerName val="0"/>
          <c:showPercent val="0"/>
          <c:showBubbleSize val="0"/>
        </c:dLbls>
        <c:gapWidth val="37"/>
        <c:overlap val="100"/>
        <c:axId val="180689920"/>
        <c:axId val="180716288"/>
      </c:barChart>
      <c:catAx>
        <c:axId val="180689920"/>
        <c:scaling>
          <c:orientation val="minMax"/>
        </c:scaling>
        <c:delete val="0"/>
        <c:axPos val="b"/>
        <c:numFmt formatCode="General" sourceLinked="1"/>
        <c:majorTickMark val="none"/>
        <c:minorTickMark val="none"/>
        <c:tickLblPos val="none"/>
        <c:spPr>
          <a:ln w="25400">
            <a:solidFill>
              <a:schemeClr val="bg1">
                <a:lumMod val="75000"/>
              </a:schemeClr>
            </a:solidFill>
            <a:prstDash val="solid"/>
          </a:ln>
        </c:spPr>
        <c:crossAx val="180716288"/>
        <c:crossesAt val="0"/>
        <c:auto val="1"/>
        <c:lblAlgn val="ctr"/>
        <c:lblOffset val="100"/>
        <c:tickLblSkip val="1"/>
        <c:tickMarkSkip val="1"/>
        <c:noMultiLvlLbl val="0"/>
      </c:catAx>
      <c:valAx>
        <c:axId val="180716288"/>
        <c:scaling>
          <c:orientation val="minMax"/>
          <c:max val="80"/>
          <c:min val="-70"/>
        </c:scaling>
        <c:delete val="1"/>
        <c:axPos val="l"/>
        <c:numFmt formatCode="General" sourceLinked="1"/>
        <c:majorTickMark val="out"/>
        <c:minorTickMark val="none"/>
        <c:tickLblPos val="nextTo"/>
        <c:crossAx val="180689920"/>
        <c:crosses val="autoZero"/>
        <c:crossBetween val="between"/>
        <c:majorUnit val="10"/>
        <c:minorUnit val="5"/>
      </c:valAx>
      <c:spPr>
        <a:noFill/>
        <a:ln w="25257">
          <a:noFill/>
        </a:ln>
      </c:spPr>
    </c:plotArea>
    <c:plotVisOnly val="1"/>
    <c:dispBlanksAs val="gap"/>
    <c:showDLblsOverMax val="0"/>
  </c:chart>
  <c:spPr>
    <a:noFill/>
    <a:ln>
      <a:noFill/>
    </a:ln>
  </c:spPr>
  <c:txPr>
    <a:bodyPr/>
    <a:lstStyle/>
    <a:p>
      <a:pPr>
        <a:defRPr sz="1392" b="1" i="0" u="none" strike="noStrike" baseline="0">
          <a:solidFill>
            <a:schemeClr val="tx1"/>
          </a:solidFill>
          <a:latin typeface="Calibri"/>
          <a:ea typeface="Calibri"/>
          <a:cs typeface="Calibri"/>
        </a:defRPr>
      </a:pPr>
      <a:endParaRPr lang="sr-Latn-R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20512672803156"/>
          <c:y val="0"/>
          <c:w val="0.39782771050130233"/>
          <c:h val="0.99352051510851558"/>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2"/>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3-FE57-461B-A52B-45525FA654F9}"/>
              </c:ext>
            </c:extLst>
          </c:dPt>
          <c:dPt>
            <c:idx val="3"/>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4-FE57-461B-A52B-45525FA654F9}"/>
              </c:ext>
            </c:extLst>
          </c:dPt>
          <c:dPt>
            <c:idx val="4"/>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5-FE57-461B-A52B-45525FA654F9}"/>
              </c:ext>
            </c:extLst>
          </c:dPt>
          <c:dPt>
            <c:idx val="5"/>
            <c:invertIfNegative val="0"/>
            <c:bubble3D val="0"/>
            <c:spPr>
              <a:solidFill>
                <a:sysClr val="window" lastClr="FFFFFF">
                  <a:lumMod val="65000"/>
                </a:sysClr>
              </a:solidFill>
              <a:ln>
                <a:solidFill>
                  <a:schemeClr val="bg1"/>
                </a:solidFill>
              </a:ln>
              <a:effectLst/>
            </c:spPr>
            <c:extLst xmlns:c16r2="http://schemas.microsoft.com/office/drawing/2015/06/chart">
              <c:ext xmlns:c16="http://schemas.microsoft.com/office/drawing/2014/chart" uri="{C3380CC4-5D6E-409C-BE32-E72D297353CC}">
                <c16:uniqueId val="{00000006-FE57-461B-A52B-45525FA654F9}"/>
              </c:ext>
            </c:extLst>
          </c:dPt>
          <c:dPt>
            <c:idx val="7"/>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1-C4BE-4CF4-BF4A-CE154C528336}"/>
              </c:ext>
            </c:extLst>
          </c:dPt>
          <c:dPt>
            <c:idx val="9"/>
            <c:invertIfNegative val="0"/>
            <c:bubble3D val="0"/>
            <c:extLst xmlns:c16r2="http://schemas.microsoft.com/office/drawing/2015/06/chart">
              <c:ext xmlns:c16="http://schemas.microsoft.com/office/drawing/2014/chart" uri="{C3380CC4-5D6E-409C-BE32-E72D297353CC}">
                <c16:uniqueId val="{00000002-C4BE-4CF4-BF4A-CE154C528336}"/>
              </c:ext>
            </c:extLst>
          </c:dPt>
          <c:dLbls>
            <c:numFmt formatCode="#&quot;%&quot;" sourceLinked="0"/>
            <c:spPr>
              <a:noFill/>
              <a:ln>
                <a:noFill/>
              </a:ln>
              <a:effectLst/>
            </c:spPr>
            <c:txPr>
              <a:bodyPr/>
              <a:lstStyle/>
              <a:p>
                <a:pPr>
                  <a:defRPr sz="2000" b="1"/>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Na sve komentare smo odgovorili</c:v>
                </c:pt>
                <c:pt idx="1">
                  <c:v>Na većinu komentara smo odgovorili</c:v>
                </c:pt>
                <c:pt idx="2">
                  <c:v>Na većinu komentara nismo odgovorili</c:v>
                </c:pt>
                <c:pt idx="3">
                  <c:v>Ne zna</c:v>
                </c:pt>
              </c:strCache>
            </c:strRef>
          </c:cat>
          <c:val>
            <c:numRef>
              <c:f>Sheet1!$B$2:$B$5</c:f>
              <c:numCache>
                <c:formatCode>General</c:formatCode>
                <c:ptCount val="4"/>
                <c:pt idx="0">
                  <c:v>77.400000000000006</c:v>
                </c:pt>
                <c:pt idx="1">
                  <c:v>12.9</c:v>
                </c:pt>
                <c:pt idx="2">
                  <c:v>3.2</c:v>
                </c:pt>
                <c:pt idx="3">
                  <c:v>6.5</c:v>
                </c:pt>
              </c:numCache>
            </c:numRef>
          </c:val>
          <c:extLst xmlns:c16r2="http://schemas.microsoft.com/office/drawing/2015/06/chart">
            <c:ext xmlns:c16="http://schemas.microsoft.com/office/drawing/2014/chart" uri="{C3380CC4-5D6E-409C-BE32-E72D297353CC}">
              <c16:uniqueId val="{00000003-C4BE-4CF4-BF4A-CE154C528336}"/>
            </c:ext>
          </c:extLst>
        </c:ser>
        <c:dLbls>
          <c:showLegendKey val="0"/>
          <c:showVal val="0"/>
          <c:showCatName val="0"/>
          <c:showSerName val="0"/>
          <c:showPercent val="0"/>
          <c:showBubbleSize val="0"/>
        </c:dLbls>
        <c:gapWidth val="20"/>
        <c:axId val="188635008"/>
        <c:axId val="188636544"/>
      </c:barChart>
      <c:catAx>
        <c:axId val="188635008"/>
        <c:scaling>
          <c:orientation val="maxMin"/>
        </c:scaling>
        <c:delete val="0"/>
        <c:axPos val="l"/>
        <c:numFmt formatCode="General" sourceLinked="0"/>
        <c:majorTickMark val="out"/>
        <c:minorTickMark val="none"/>
        <c:tickLblPos val="nextTo"/>
        <c:spPr>
          <a:ln>
            <a:noFill/>
          </a:ln>
        </c:spPr>
        <c:crossAx val="188636544"/>
        <c:crosses val="autoZero"/>
        <c:auto val="1"/>
        <c:lblAlgn val="ctr"/>
        <c:lblOffset val="100"/>
        <c:noMultiLvlLbl val="0"/>
      </c:catAx>
      <c:valAx>
        <c:axId val="188636544"/>
        <c:scaling>
          <c:orientation val="minMax"/>
        </c:scaling>
        <c:delete val="1"/>
        <c:axPos val="b"/>
        <c:numFmt formatCode="General" sourceLinked="1"/>
        <c:majorTickMark val="out"/>
        <c:minorTickMark val="none"/>
        <c:tickLblPos val="nextTo"/>
        <c:crossAx val="188635008"/>
        <c:crosses val="max"/>
        <c:crossBetween val="between"/>
      </c:valAx>
    </c:plotArea>
    <c:plotVisOnly val="1"/>
    <c:dispBlanksAs val="gap"/>
    <c:showDLblsOverMax val="0"/>
  </c:chart>
  <c:txPr>
    <a:bodyPr/>
    <a:lstStyle/>
    <a:p>
      <a:pPr>
        <a:defRPr sz="1800">
          <a:latin typeface="Calibri" panose="020F0502020204030204" pitchFamily="34" charset="0"/>
        </a:defRPr>
      </a:pPr>
      <a:endParaRPr lang="sr-Latn-R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00204625789876"/>
          <c:y val="2.5906939102793109E-3"/>
          <c:w val="0.53499795374210124"/>
          <c:h val="0.99740920667499799"/>
        </c:manualLayout>
      </c:layout>
      <c:barChart>
        <c:barDir val="bar"/>
        <c:grouping val="clustered"/>
        <c:varyColors val="0"/>
        <c:ser>
          <c:idx val="0"/>
          <c:order val="0"/>
          <c:tx>
            <c:strRef>
              <c:f>Sheet1!$B$1</c:f>
              <c:strCache>
                <c:ptCount val="1"/>
                <c:pt idx="0">
                  <c:v>Series 1</c:v>
                </c:pt>
              </c:strCache>
            </c:strRef>
          </c:tx>
          <c:spPr>
            <a:solidFill>
              <a:srgbClr val="007681"/>
            </a:solidFill>
          </c:spPr>
          <c:invertIfNegative val="0"/>
          <c:dPt>
            <c:idx val="1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0-C08E-463E-A6DF-9EE70EDB3C24}"/>
              </c:ext>
            </c:extLst>
          </c:dPt>
          <c:dLbls>
            <c:numFmt formatCode="#&quot;%&quot;" sourceLinked="0"/>
            <c:spPr>
              <a:noFill/>
              <a:ln>
                <a:noFill/>
              </a:ln>
              <a:effectLst/>
            </c:spPr>
            <c:txPr>
              <a:bodyPr/>
              <a:lstStyle/>
              <a:p>
                <a:pPr>
                  <a:defRPr sz="1800" b="1"/>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Odgovarali smo direktno udruženjima i privrednicima</c:v>
                </c:pt>
                <c:pt idx="1">
                  <c:v>Odgovarali smo preko Privredne komore Srbije</c:v>
                </c:pt>
                <c:pt idx="2">
                  <c:v>Drugo</c:v>
                </c:pt>
                <c:pt idx="3">
                  <c:v>Ne znam</c:v>
                </c:pt>
              </c:strCache>
            </c:strRef>
          </c:cat>
          <c:val>
            <c:numRef>
              <c:f>Sheet1!$B$2:$B$5</c:f>
              <c:numCache>
                <c:formatCode>General</c:formatCode>
                <c:ptCount val="4"/>
                <c:pt idx="0">
                  <c:v>51.7</c:v>
                </c:pt>
                <c:pt idx="1">
                  <c:v>34.5</c:v>
                </c:pt>
                <c:pt idx="2">
                  <c:v>10.3</c:v>
                </c:pt>
                <c:pt idx="3">
                  <c:v>3.4</c:v>
                </c:pt>
              </c:numCache>
            </c:numRef>
          </c:val>
          <c:extLst xmlns:c16r2="http://schemas.microsoft.com/office/drawing/2015/06/chart">
            <c:ext xmlns:c16="http://schemas.microsoft.com/office/drawing/2014/chart" uri="{C3380CC4-5D6E-409C-BE32-E72D297353CC}">
              <c16:uniqueId val="{00000000-DB79-489B-A7CF-6BA2CC46B563}"/>
            </c:ext>
          </c:extLst>
        </c:ser>
        <c:dLbls>
          <c:showLegendKey val="0"/>
          <c:showVal val="0"/>
          <c:showCatName val="0"/>
          <c:showSerName val="0"/>
          <c:showPercent val="0"/>
          <c:showBubbleSize val="0"/>
        </c:dLbls>
        <c:gapWidth val="30"/>
        <c:axId val="188674816"/>
        <c:axId val="188676352"/>
      </c:barChart>
      <c:catAx>
        <c:axId val="188674816"/>
        <c:scaling>
          <c:orientation val="maxMin"/>
        </c:scaling>
        <c:delete val="0"/>
        <c:axPos val="l"/>
        <c:numFmt formatCode="General" sourceLinked="0"/>
        <c:majorTickMark val="out"/>
        <c:minorTickMark val="none"/>
        <c:tickLblPos val="nextTo"/>
        <c:spPr>
          <a:ln>
            <a:noFill/>
          </a:ln>
        </c:spPr>
        <c:txPr>
          <a:bodyPr/>
          <a:lstStyle/>
          <a:p>
            <a:pPr>
              <a:defRPr sz="1800"/>
            </a:pPr>
            <a:endParaRPr lang="sr-Latn-RS"/>
          </a:p>
        </c:txPr>
        <c:crossAx val="188676352"/>
        <c:crosses val="autoZero"/>
        <c:auto val="1"/>
        <c:lblAlgn val="ctr"/>
        <c:lblOffset val="100"/>
        <c:noMultiLvlLbl val="0"/>
      </c:catAx>
      <c:valAx>
        <c:axId val="188676352"/>
        <c:scaling>
          <c:orientation val="minMax"/>
        </c:scaling>
        <c:delete val="1"/>
        <c:axPos val="b"/>
        <c:numFmt formatCode="0%" sourceLinked="0"/>
        <c:majorTickMark val="out"/>
        <c:minorTickMark val="none"/>
        <c:tickLblPos val="nextTo"/>
        <c:crossAx val="188674816"/>
        <c:crosses val="max"/>
        <c:crossBetween val="between"/>
      </c:valAx>
    </c:plotArea>
    <c:plotVisOnly val="1"/>
    <c:dispBlanksAs val="gap"/>
    <c:showDLblsOverMax val="0"/>
  </c:chart>
  <c:txPr>
    <a:bodyPr/>
    <a:lstStyle/>
    <a:p>
      <a:pPr>
        <a:defRPr sz="2000">
          <a:latin typeface="Calibri" panose="020F0502020204030204" pitchFamily="34" charset="0"/>
        </a:defRPr>
      </a:pPr>
      <a:endParaRPr lang="sr-Latn-R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73706681716848"/>
          <c:y val="0"/>
          <c:w val="0.52926293318283146"/>
          <c:h val="1"/>
        </c:manualLayout>
      </c:layout>
      <c:barChart>
        <c:barDir val="bar"/>
        <c:grouping val="clustered"/>
        <c:varyColors val="0"/>
        <c:ser>
          <c:idx val="0"/>
          <c:order val="0"/>
          <c:tx>
            <c:strRef>
              <c:f>Sheet1!$B$1</c:f>
              <c:strCache>
                <c:ptCount val="1"/>
                <c:pt idx="0">
                  <c:v>Privrednici</c:v>
                </c:pt>
              </c:strCache>
            </c:strRef>
          </c:tx>
          <c:spPr>
            <a:solidFill>
              <a:srgbClr val="006666"/>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FCCF-40B0-800D-60237490A4D4}"/>
              </c:ext>
            </c:extLst>
          </c:dPt>
          <c:dPt>
            <c:idx val="1"/>
            <c:invertIfNegative val="0"/>
            <c:bubble3D val="0"/>
            <c:extLst xmlns:c16r2="http://schemas.microsoft.com/office/drawing/2015/06/chart">
              <c:ext xmlns:c16="http://schemas.microsoft.com/office/drawing/2014/chart" uri="{C3380CC4-5D6E-409C-BE32-E72D297353CC}">
                <c16:uniqueId val="{00000001-FCCF-40B0-800D-60237490A4D4}"/>
              </c:ext>
            </c:extLst>
          </c:dPt>
          <c:dPt>
            <c:idx val="2"/>
            <c:invertIfNegative val="0"/>
            <c:bubble3D val="0"/>
            <c:extLst xmlns:c16r2="http://schemas.microsoft.com/office/drawing/2015/06/chart">
              <c:ext xmlns:c16="http://schemas.microsoft.com/office/drawing/2014/chart" uri="{C3380CC4-5D6E-409C-BE32-E72D297353CC}">
                <c16:uniqueId val="{00000002-FCCF-40B0-800D-60237490A4D4}"/>
              </c:ext>
            </c:extLst>
          </c:dPt>
          <c:dPt>
            <c:idx val="3"/>
            <c:invertIfNegative val="0"/>
            <c:bubble3D val="0"/>
            <c:extLst xmlns:c16r2="http://schemas.microsoft.com/office/drawing/2015/06/chart">
              <c:ext xmlns:c16="http://schemas.microsoft.com/office/drawing/2014/chart" uri="{C3380CC4-5D6E-409C-BE32-E72D297353CC}">
                <c16:uniqueId val="{00000003-FCCF-40B0-800D-60237490A4D4}"/>
              </c:ext>
            </c:extLst>
          </c:dPt>
          <c:dPt>
            <c:idx val="4"/>
            <c:invertIfNegative val="0"/>
            <c:bubble3D val="0"/>
            <c:extLst xmlns:c16r2="http://schemas.microsoft.com/office/drawing/2015/06/chart">
              <c:ext xmlns:c16="http://schemas.microsoft.com/office/drawing/2014/chart" uri="{C3380CC4-5D6E-409C-BE32-E72D297353CC}">
                <c16:uniqueId val="{00000004-FCCF-40B0-800D-60237490A4D4}"/>
              </c:ext>
            </c:extLst>
          </c:dPt>
          <c:dPt>
            <c:idx val="5"/>
            <c:invertIfNegative val="0"/>
            <c:bubble3D val="0"/>
            <c:extLst xmlns:c16r2="http://schemas.microsoft.com/office/drawing/2015/06/chart">
              <c:ext xmlns:c16="http://schemas.microsoft.com/office/drawing/2014/chart" uri="{C3380CC4-5D6E-409C-BE32-E72D297353CC}">
                <c16:uniqueId val="{00000005-FCCF-40B0-800D-60237490A4D4}"/>
              </c:ext>
            </c:extLst>
          </c:dPt>
          <c:dPt>
            <c:idx val="6"/>
            <c:invertIfNegative val="0"/>
            <c:bubble3D val="0"/>
            <c:extLst xmlns:c16r2="http://schemas.microsoft.com/office/drawing/2015/06/chart">
              <c:ext xmlns:c16="http://schemas.microsoft.com/office/drawing/2014/chart" uri="{C3380CC4-5D6E-409C-BE32-E72D297353CC}">
                <c16:uniqueId val="{00000006-FCCF-40B0-800D-60237490A4D4}"/>
              </c:ext>
            </c:extLst>
          </c:dPt>
          <c:dPt>
            <c:idx val="7"/>
            <c:invertIfNegative val="0"/>
            <c:bubble3D val="0"/>
            <c:extLst xmlns:c16r2="http://schemas.microsoft.com/office/drawing/2015/06/chart">
              <c:ext xmlns:c16="http://schemas.microsoft.com/office/drawing/2014/chart" uri="{C3380CC4-5D6E-409C-BE32-E72D297353CC}">
                <c16:uniqueId val="{00000007-FCCF-40B0-800D-60237490A4D4}"/>
              </c:ext>
            </c:extLst>
          </c:dPt>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Svi komentari su prihvaćeni</c:v>
                </c:pt>
                <c:pt idx="1">
                  <c:v>Većina komentara je prihvaćena</c:v>
                </c:pt>
                <c:pt idx="2">
                  <c:v>Većina komentara je odbijena ili nije uzeta u razmatranje</c:v>
                </c:pt>
                <c:pt idx="3">
                  <c:v>Svi komentari su odbijeni ili nisu uzeti u razmatranje</c:v>
                </c:pt>
                <c:pt idx="4">
                  <c:v>Odbijam da odgovorim</c:v>
                </c:pt>
              </c:strCache>
            </c:strRef>
          </c:cat>
          <c:val>
            <c:numRef>
              <c:f>Sheet1!$B$2:$B$6</c:f>
              <c:numCache>
                <c:formatCode>General</c:formatCode>
                <c:ptCount val="5"/>
                <c:pt idx="0">
                  <c:v>8.1999999999999993</c:v>
                </c:pt>
                <c:pt idx="1">
                  <c:v>35.700000000000003</c:v>
                </c:pt>
                <c:pt idx="2">
                  <c:v>43.8</c:v>
                </c:pt>
                <c:pt idx="3">
                  <c:v>8.1999999999999993</c:v>
                </c:pt>
                <c:pt idx="4">
                  <c:v>4.0999999999999996</c:v>
                </c:pt>
              </c:numCache>
            </c:numRef>
          </c:val>
          <c:extLst xmlns:c16r2="http://schemas.microsoft.com/office/drawing/2015/06/chart">
            <c:ext xmlns:c16="http://schemas.microsoft.com/office/drawing/2014/chart" uri="{C3380CC4-5D6E-409C-BE32-E72D297353CC}">
              <c16:uniqueId val="{00000008-FCCF-40B0-800D-60237490A4D4}"/>
            </c:ext>
          </c:extLst>
        </c:ser>
        <c:ser>
          <c:idx val="1"/>
          <c:order val="1"/>
          <c:tx>
            <c:strRef>
              <c:f>Sheet1!$C$1</c:f>
              <c:strCache>
                <c:ptCount val="1"/>
                <c:pt idx="0">
                  <c:v>Poslovna udruženja</c:v>
                </c:pt>
              </c:strCache>
            </c:strRef>
          </c:tx>
          <c:spPr>
            <a:solidFill>
              <a:srgbClr val="74AA50"/>
            </a:solidFill>
            <a:ln>
              <a:solidFill>
                <a:schemeClr val="bg1"/>
              </a:solidFill>
            </a:ln>
          </c:spPr>
          <c:invertIfNegative val="0"/>
          <c:dPt>
            <c:idx val="4"/>
            <c:invertIfNegative val="0"/>
            <c:bubble3D val="0"/>
            <c:extLst xmlns:c16r2="http://schemas.microsoft.com/office/drawing/2015/06/chart">
              <c:ext xmlns:c16="http://schemas.microsoft.com/office/drawing/2014/chart" uri="{C3380CC4-5D6E-409C-BE32-E72D297353CC}">
                <c16:uniqueId val="{0000000A-FCCF-40B0-800D-60237490A4D4}"/>
              </c:ext>
            </c:extLst>
          </c:dPt>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Svi komentari su prihvaćeni</c:v>
                </c:pt>
                <c:pt idx="1">
                  <c:v>Većina komentara je prihvaćena</c:v>
                </c:pt>
                <c:pt idx="2">
                  <c:v>Većina komentara je odbijena ili nije uzeta u razmatranje</c:v>
                </c:pt>
                <c:pt idx="3">
                  <c:v>Svi komentari su odbijeni ili nisu uzeti u razmatranje</c:v>
                </c:pt>
                <c:pt idx="4">
                  <c:v>Odbijam da odgovorim</c:v>
                </c:pt>
              </c:strCache>
            </c:strRef>
          </c:cat>
          <c:val>
            <c:numRef>
              <c:f>Sheet1!$C$2:$C$6</c:f>
              <c:numCache>
                <c:formatCode>0.0</c:formatCode>
                <c:ptCount val="5"/>
                <c:pt idx="1">
                  <c:v>12.9</c:v>
                </c:pt>
                <c:pt idx="2">
                  <c:v>48.4</c:v>
                </c:pt>
                <c:pt idx="3">
                  <c:v>29</c:v>
                </c:pt>
                <c:pt idx="4">
                  <c:v>9.6999999999999993</c:v>
                </c:pt>
              </c:numCache>
            </c:numRef>
          </c:val>
          <c:extLst xmlns:c16r2="http://schemas.microsoft.com/office/drawing/2015/06/chart">
            <c:ext xmlns:c16="http://schemas.microsoft.com/office/drawing/2014/chart" uri="{C3380CC4-5D6E-409C-BE32-E72D297353CC}">
              <c16:uniqueId val="{00000009-FCCF-40B0-800D-60237490A4D4}"/>
            </c:ext>
          </c:extLst>
        </c:ser>
        <c:dLbls>
          <c:showLegendKey val="0"/>
          <c:showVal val="0"/>
          <c:showCatName val="0"/>
          <c:showSerName val="0"/>
          <c:showPercent val="0"/>
          <c:showBubbleSize val="0"/>
        </c:dLbls>
        <c:gapWidth val="20"/>
        <c:axId val="188499456"/>
        <c:axId val="188500992"/>
      </c:barChart>
      <c:catAx>
        <c:axId val="188499456"/>
        <c:scaling>
          <c:orientation val="maxMin"/>
        </c:scaling>
        <c:delete val="0"/>
        <c:axPos val="l"/>
        <c:numFmt formatCode="General" sourceLinked="0"/>
        <c:majorTickMark val="out"/>
        <c:minorTickMark val="none"/>
        <c:tickLblPos val="nextTo"/>
        <c:spPr>
          <a:ln>
            <a:noFill/>
          </a:ln>
        </c:spPr>
        <c:txPr>
          <a:bodyPr/>
          <a:lstStyle/>
          <a:p>
            <a:pPr>
              <a:defRPr sz="1800" b="0" cap="none" baseline="0">
                <a:latin typeface="Calibri" panose="020F0502020204030204" pitchFamily="34" charset="0"/>
              </a:defRPr>
            </a:pPr>
            <a:endParaRPr lang="sr-Latn-RS"/>
          </a:p>
        </c:txPr>
        <c:crossAx val="188500992"/>
        <c:crosses val="autoZero"/>
        <c:auto val="1"/>
        <c:lblAlgn val="ctr"/>
        <c:lblOffset val="100"/>
        <c:noMultiLvlLbl val="0"/>
      </c:catAx>
      <c:valAx>
        <c:axId val="188500992"/>
        <c:scaling>
          <c:orientation val="minMax"/>
          <c:max val="70"/>
        </c:scaling>
        <c:delete val="1"/>
        <c:axPos val="b"/>
        <c:numFmt formatCode="General" sourceLinked="1"/>
        <c:majorTickMark val="out"/>
        <c:minorTickMark val="none"/>
        <c:tickLblPos val="nextTo"/>
        <c:crossAx val="188499456"/>
        <c:crosses val="max"/>
        <c:crossBetween val="between"/>
      </c:valAx>
      <c:spPr>
        <a:noFill/>
      </c:spPr>
    </c:plotArea>
    <c:legend>
      <c:legendPos val="r"/>
      <c:layout>
        <c:manualLayout>
          <c:xMode val="edge"/>
          <c:yMode val="edge"/>
          <c:x val="0.64738540044916038"/>
          <c:y val="0.76864835864760606"/>
          <c:w val="0.35261459955083962"/>
          <c:h val="0.22802144853947445"/>
        </c:manualLayout>
      </c:layout>
      <c:overlay val="0"/>
      <c:txPr>
        <a:bodyPr/>
        <a:lstStyle/>
        <a:p>
          <a:pPr>
            <a:defRPr sz="20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1814652173152E-2"/>
          <c:y val="1.0078245274334598E-2"/>
          <c:w val="0.35950270516818389"/>
          <c:h val="0.98992182781664539"/>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anchorCtr="0"/>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Javni sektor</c:v>
                </c:pt>
              </c:strCache>
            </c:strRef>
          </c:cat>
          <c:val>
            <c:numRef>
              <c:f>Sheet1!$B$2</c:f>
              <c:numCache>
                <c:formatCode>General</c:formatCode>
                <c:ptCount val="1"/>
                <c:pt idx="0">
                  <c:v>22.6</c:v>
                </c:pt>
              </c:numCache>
            </c:numRef>
          </c:val>
          <c:extLst xmlns:c16r2="http://schemas.microsoft.com/office/drawing/2015/06/chart">
            <c:ext xmlns:c16="http://schemas.microsoft.com/office/drawing/2014/chart" uri="{C3380CC4-5D6E-409C-BE32-E72D297353CC}">
              <c16:uniqueId val="{00000000-A64B-48C2-B0D5-532D79DBCCAA}"/>
            </c:ext>
          </c:extLst>
        </c:ser>
        <c:ser>
          <c:idx val="1"/>
          <c:order val="1"/>
          <c:tx>
            <c:strRef>
              <c:f>Sheet1!$A$3</c:f>
              <c:strCache>
                <c:ptCount val="1"/>
                <c:pt idx="0">
                  <c:v>Većina komentara je odbijena ili nije uzeta u razmatranje</c:v>
                </c:pt>
              </c:strCache>
            </c:strRef>
          </c:tx>
          <c:spPr>
            <a:solidFill>
              <a:srgbClr val="C00000"/>
            </a:solidFill>
            <a:ln>
              <a:solidFill>
                <a:schemeClr val="bg1"/>
              </a:solidFill>
            </a:ln>
          </c:spPr>
          <c:invertIfNegative val="0"/>
          <c:dLbls>
            <c:dLbl>
              <c:idx val="0"/>
              <c:numFmt formatCode="#&quot;%&quot;" sourceLinked="0"/>
              <c:spPr>
                <a:solidFill>
                  <a:srgbClr val="C00000"/>
                </a:solidFill>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dLbl>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Javni sektor</c:v>
                </c:pt>
              </c:strCache>
            </c:strRef>
          </c:cat>
          <c:val>
            <c:numRef>
              <c:f>Sheet1!$B$3</c:f>
              <c:numCache>
                <c:formatCode>General</c:formatCode>
                <c:ptCount val="1"/>
                <c:pt idx="0">
                  <c:v>6.5</c:v>
                </c:pt>
              </c:numCache>
            </c:numRef>
          </c:val>
          <c:extLst xmlns:c16r2="http://schemas.microsoft.com/office/drawing/2015/06/chart">
            <c:ext xmlns:c16="http://schemas.microsoft.com/office/drawing/2014/chart" uri="{C3380CC4-5D6E-409C-BE32-E72D297353CC}">
              <c16:uniqueId val="{00000001-A64B-48C2-B0D5-532D79DBCCAA}"/>
            </c:ext>
          </c:extLst>
        </c:ser>
        <c:ser>
          <c:idx val="2"/>
          <c:order val="2"/>
          <c:tx>
            <c:strRef>
              <c:f>Sheet1!$A$4</c:f>
              <c:strCache>
                <c:ptCount val="1"/>
                <c:pt idx="0">
                  <c:v>Većina komentara je prihvaćena</c:v>
                </c:pt>
              </c:strCache>
            </c:strRef>
          </c:tx>
          <c:spPr>
            <a:solidFill>
              <a:schemeClr val="accent3"/>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Sheet1!$B$4</c:f>
              <c:numCache>
                <c:formatCode>General</c:formatCode>
                <c:ptCount val="1"/>
                <c:pt idx="0">
                  <c:v>67.7</c:v>
                </c:pt>
              </c:numCache>
            </c:numRef>
          </c:val>
          <c:extLst xmlns:c16r2="http://schemas.microsoft.com/office/drawing/2015/06/chart">
            <c:ext xmlns:c16="http://schemas.microsoft.com/office/drawing/2014/chart" uri="{C3380CC4-5D6E-409C-BE32-E72D297353CC}">
              <c16:uniqueId val="{00000002-A64B-48C2-B0D5-532D79DBCCAA}"/>
            </c:ext>
          </c:extLst>
        </c:ser>
        <c:dLbls>
          <c:showLegendKey val="0"/>
          <c:showVal val="0"/>
          <c:showCatName val="0"/>
          <c:showSerName val="0"/>
          <c:showPercent val="0"/>
          <c:showBubbleSize val="0"/>
        </c:dLbls>
        <c:gapWidth val="50"/>
        <c:overlap val="100"/>
        <c:axId val="188554240"/>
        <c:axId val="188580608"/>
      </c:barChart>
      <c:catAx>
        <c:axId val="188554240"/>
        <c:scaling>
          <c:orientation val="minMax"/>
        </c:scaling>
        <c:delete val="1"/>
        <c:axPos val="b"/>
        <c:numFmt formatCode="General" sourceLinked="0"/>
        <c:majorTickMark val="out"/>
        <c:minorTickMark val="none"/>
        <c:tickLblPos val="nextTo"/>
        <c:crossAx val="188580608"/>
        <c:crosses val="autoZero"/>
        <c:auto val="1"/>
        <c:lblAlgn val="ctr"/>
        <c:lblOffset val="100"/>
        <c:noMultiLvlLbl val="0"/>
      </c:catAx>
      <c:valAx>
        <c:axId val="188580608"/>
        <c:scaling>
          <c:orientation val="minMax"/>
          <c:max val="100"/>
          <c:min val="0"/>
        </c:scaling>
        <c:delete val="1"/>
        <c:axPos val="r"/>
        <c:numFmt formatCode="0%" sourceLinked="0"/>
        <c:majorTickMark val="out"/>
        <c:minorTickMark val="none"/>
        <c:tickLblPos val="nextTo"/>
        <c:crossAx val="188554240"/>
        <c:crosses val="max"/>
        <c:crossBetween val="between"/>
        <c:majorUnit val="20"/>
        <c:minorUnit val="3"/>
      </c:valAx>
    </c:plotArea>
    <c:legend>
      <c:legendPos val="r"/>
      <c:layout>
        <c:manualLayout>
          <c:xMode val="edge"/>
          <c:yMode val="edge"/>
          <c:x val="0.45479340951960545"/>
          <c:y val="0.13150058827425881"/>
          <c:w val="0.34110515447598594"/>
          <c:h val="0.83370238474503389"/>
        </c:manualLayout>
      </c:layout>
      <c:overlay val="0"/>
      <c:txPr>
        <a:bodyPr/>
        <a:lstStyle/>
        <a:p>
          <a:pPr>
            <a:defRPr sz="1600"/>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51996190566281"/>
          <c:y val="0"/>
          <c:w val="0.50925836309269734"/>
          <c:h val="1"/>
        </c:manualLayout>
      </c:layout>
      <c:barChart>
        <c:barDir val="bar"/>
        <c:grouping val="clustered"/>
        <c:varyColors val="0"/>
        <c:ser>
          <c:idx val="0"/>
          <c:order val="0"/>
          <c:tx>
            <c:strRef>
              <c:f>Sheet1!$B$1</c:f>
              <c:strCache>
                <c:ptCount val="1"/>
                <c:pt idx="0">
                  <c:v>Privrednici</c:v>
                </c:pt>
              </c:strCache>
            </c:strRef>
          </c:tx>
          <c:spPr>
            <a:solidFill>
              <a:srgbClr val="006666"/>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B2ED-495A-B2BB-3E2E9F91C19A}"/>
              </c:ext>
            </c:extLst>
          </c:dPt>
          <c:dPt>
            <c:idx val="1"/>
            <c:invertIfNegative val="0"/>
            <c:bubble3D val="0"/>
            <c:extLst xmlns:c16r2="http://schemas.microsoft.com/office/drawing/2015/06/chart">
              <c:ext xmlns:c16="http://schemas.microsoft.com/office/drawing/2014/chart" uri="{C3380CC4-5D6E-409C-BE32-E72D297353CC}">
                <c16:uniqueId val="{00000001-B2ED-495A-B2BB-3E2E9F91C19A}"/>
              </c:ext>
            </c:extLst>
          </c:dPt>
          <c:dPt>
            <c:idx val="2"/>
            <c:invertIfNegative val="0"/>
            <c:bubble3D val="0"/>
            <c:extLst xmlns:c16r2="http://schemas.microsoft.com/office/drawing/2015/06/chart">
              <c:ext xmlns:c16="http://schemas.microsoft.com/office/drawing/2014/chart" uri="{C3380CC4-5D6E-409C-BE32-E72D297353CC}">
                <c16:uniqueId val="{00000002-B2ED-495A-B2BB-3E2E9F91C19A}"/>
              </c:ext>
            </c:extLst>
          </c:dPt>
          <c:dPt>
            <c:idx val="3"/>
            <c:invertIfNegative val="0"/>
            <c:bubble3D val="0"/>
            <c:extLst xmlns:c16r2="http://schemas.microsoft.com/office/drawing/2015/06/chart">
              <c:ext xmlns:c16="http://schemas.microsoft.com/office/drawing/2014/chart" uri="{C3380CC4-5D6E-409C-BE32-E72D297353CC}">
                <c16:uniqueId val="{00000003-B2ED-495A-B2BB-3E2E9F91C19A}"/>
              </c:ext>
            </c:extLst>
          </c:dPt>
          <c:dPt>
            <c:idx val="4"/>
            <c:invertIfNegative val="0"/>
            <c:bubble3D val="0"/>
            <c:extLst xmlns:c16r2="http://schemas.microsoft.com/office/drawing/2015/06/chart">
              <c:ext xmlns:c16="http://schemas.microsoft.com/office/drawing/2014/chart" uri="{C3380CC4-5D6E-409C-BE32-E72D297353CC}">
                <c16:uniqueId val="{00000004-B2ED-495A-B2BB-3E2E9F91C19A}"/>
              </c:ext>
            </c:extLst>
          </c:dPt>
          <c:dPt>
            <c:idx val="5"/>
            <c:invertIfNegative val="0"/>
            <c:bubble3D val="0"/>
            <c:extLst xmlns:c16r2="http://schemas.microsoft.com/office/drawing/2015/06/chart">
              <c:ext xmlns:c16="http://schemas.microsoft.com/office/drawing/2014/chart" uri="{C3380CC4-5D6E-409C-BE32-E72D297353CC}">
                <c16:uniqueId val="{00000005-B2ED-495A-B2BB-3E2E9F91C19A}"/>
              </c:ext>
            </c:extLst>
          </c:dPt>
          <c:dPt>
            <c:idx val="6"/>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6-B2ED-495A-B2BB-3E2E9F91C19A}"/>
              </c:ext>
            </c:extLst>
          </c:dPt>
          <c:dPt>
            <c:idx val="7"/>
            <c:invertIfNegative val="0"/>
            <c:bubble3D val="0"/>
            <c:spPr>
              <a:solidFill>
                <a:schemeClr val="bg1">
                  <a:lumMod val="65000"/>
                </a:schemeClr>
              </a:solidFill>
              <a:ln>
                <a:solidFill>
                  <a:schemeClr val="bg1"/>
                </a:solidFill>
              </a:ln>
              <a:effectLst/>
            </c:spPr>
            <c:extLst xmlns:c16r2="http://schemas.microsoft.com/office/drawing/2015/06/chart">
              <c:ext xmlns:c16="http://schemas.microsoft.com/office/drawing/2014/chart" uri="{C3380CC4-5D6E-409C-BE32-E72D297353CC}">
                <c16:uniqueId val="{00000007-B2ED-495A-B2BB-3E2E9F91C19A}"/>
              </c:ext>
            </c:extLst>
          </c:dPt>
          <c:dLbls>
            <c:numFmt formatCode="#&quot;%&quot;" sourceLinked="0"/>
            <c:spPr>
              <a:noFill/>
              <a:ln>
                <a:noFill/>
              </a:ln>
              <a:effectLst/>
            </c:spPr>
            <c:txPr>
              <a:bodyPr wrap="square" lIns="38100" tIns="19050" rIns="38100" bIns="19050" anchor="ctr">
                <a:spAutoFit/>
              </a:bodyPr>
              <a:lstStyle/>
              <a:p>
                <a:pPr>
                  <a:defRPr sz="2000" b="1">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Naše preduzeće nema kadrovskih i finansijskih kapaciteta za bavljenje zakonima/propisima</c:v>
                </c:pt>
                <c:pt idx="1">
                  <c:v>Čak i ako pročitaju naše komentare, neće ništa uraditi</c:v>
                </c:pt>
                <c:pt idx="2">
                  <c:v>Nismo dovoljno informisani/obavešteni o tome da bismo učestvovali u izmeni zakona/propisa</c:v>
                </c:pt>
                <c:pt idx="3">
                  <c:v>Mislim da niko neće pročitati naše komentare</c:v>
                </c:pt>
                <c:pt idx="4">
                  <c:v>To me ne interesuje</c:v>
                </c:pt>
                <c:pt idx="5">
                  <c:v>Nije naš posao da objašnjavamo šta ne valja u zakonima</c:v>
                </c:pt>
                <c:pt idx="6">
                  <c:v>Drugo</c:v>
                </c:pt>
                <c:pt idx="7">
                  <c:v>Ne znam</c:v>
                </c:pt>
              </c:strCache>
            </c:strRef>
          </c:cat>
          <c:val>
            <c:numRef>
              <c:f>Sheet1!$B$2:$B$9</c:f>
              <c:numCache>
                <c:formatCode>General</c:formatCode>
                <c:ptCount val="8"/>
                <c:pt idx="0">
                  <c:v>24.2</c:v>
                </c:pt>
                <c:pt idx="1">
                  <c:v>22.5</c:v>
                </c:pt>
                <c:pt idx="2">
                  <c:v>14.8</c:v>
                </c:pt>
                <c:pt idx="3">
                  <c:v>13.5</c:v>
                </c:pt>
                <c:pt idx="4">
                  <c:v>8.8000000000000007</c:v>
                </c:pt>
                <c:pt idx="5">
                  <c:v>8.5</c:v>
                </c:pt>
                <c:pt idx="6">
                  <c:v>2.4</c:v>
                </c:pt>
                <c:pt idx="7">
                  <c:v>5.3</c:v>
                </c:pt>
              </c:numCache>
            </c:numRef>
          </c:val>
          <c:extLst xmlns:c16r2="http://schemas.microsoft.com/office/drawing/2015/06/chart">
            <c:ext xmlns:c16="http://schemas.microsoft.com/office/drawing/2014/chart" uri="{C3380CC4-5D6E-409C-BE32-E72D297353CC}">
              <c16:uniqueId val="{00000008-B2ED-495A-B2BB-3E2E9F91C19A}"/>
            </c:ext>
          </c:extLst>
        </c:ser>
        <c:dLbls>
          <c:showLegendKey val="0"/>
          <c:showVal val="0"/>
          <c:showCatName val="0"/>
          <c:showSerName val="0"/>
          <c:showPercent val="0"/>
          <c:showBubbleSize val="0"/>
        </c:dLbls>
        <c:gapWidth val="20"/>
        <c:axId val="188728832"/>
        <c:axId val="188730368"/>
      </c:barChart>
      <c:catAx>
        <c:axId val="188728832"/>
        <c:scaling>
          <c:orientation val="maxMin"/>
        </c:scaling>
        <c:delete val="0"/>
        <c:axPos val="l"/>
        <c:numFmt formatCode="General" sourceLinked="0"/>
        <c:majorTickMark val="out"/>
        <c:minorTickMark val="none"/>
        <c:tickLblPos val="nextTo"/>
        <c:spPr>
          <a:ln>
            <a:noFill/>
          </a:ln>
        </c:spPr>
        <c:txPr>
          <a:bodyPr/>
          <a:lstStyle/>
          <a:p>
            <a:pPr>
              <a:defRPr>
                <a:latin typeface="Calibri" panose="020F0502020204030204" pitchFamily="34" charset="0"/>
              </a:defRPr>
            </a:pPr>
            <a:endParaRPr lang="sr-Latn-RS"/>
          </a:p>
        </c:txPr>
        <c:crossAx val="188730368"/>
        <c:crosses val="autoZero"/>
        <c:auto val="1"/>
        <c:lblAlgn val="ctr"/>
        <c:lblOffset val="100"/>
        <c:noMultiLvlLbl val="0"/>
      </c:catAx>
      <c:valAx>
        <c:axId val="188730368"/>
        <c:scaling>
          <c:orientation val="minMax"/>
        </c:scaling>
        <c:delete val="1"/>
        <c:axPos val="b"/>
        <c:numFmt formatCode="General" sourceLinked="1"/>
        <c:majorTickMark val="out"/>
        <c:minorTickMark val="none"/>
        <c:tickLblPos val="nextTo"/>
        <c:crossAx val="188728832"/>
        <c:crosses val="max"/>
        <c:crossBetween val="between"/>
      </c:valAx>
      <c:spPr>
        <a:noFill/>
      </c:spPr>
    </c:plotArea>
    <c:plotVisOnly val="1"/>
    <c:dispBlanksAs val="gap"/>
    <c:showDLblsOverMax val="0"/>
  </c:chart>
  <c:txPr>
    <a:bodyPr/>
    <a:lstStyle/>
    <a:p>
      <a:pPr>
        <a:defRPr sz="1600"/>
      </a:pPr>
      <a:endParaRPr lang="sr-Latn-R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74612918239897"/>
          <c:y val="0.23858094714622352"/>
          <c:w val="0.78941251581150085"/>
          <c:h val="0.69865848239084549"/>
        </c:manualLayout>
      </c:layout>
      <c:barChart>
        <c:barDir val="bar"/>
        <c:grouping val="percentStacked"/>
        <c:varyColors val="0"/>
        <c:ser>
          <c:idx val="0"/>
          <c:order val="0"/>
          <c:tx>
            <c:strRef>
              <c:f>Sheet1!$B$1</c:f>
              <c:strCache>
                <c:ptCount val="1"/>
                <c:pt idx="0">
                  <c:v>Da</c:v>
                </c:pt>
              </c:strCache>
            </c:strRef>
          </c:tx>
          <c:spPr>
            <a:solidFill>
              <a:srgbClr val="005250"/>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0673-43E3-9C12-1220D7CF273C}"/>
              </c:ext>
            </c:extLst>
          </c:dPt>
          <c:dPt>
            <c:idx val="1"/>
            <c:invertIfNegative val="0"/>
            <c:bubble3D val="0"/>
            <c:extLst xmlns:c16r2="http://schemas.microsoft.com/office/drawing/2015/06/chart">
              <c:ext xmlns:c16="http://schemas.microsoft.com/office/drawing/2014/chart" uri="{C3380CC4-5D6E-409C-BE32-E72D297353CC}">
                <c16:uniqueId val="{00000001-0673-43E3-9C12-1220D7CF273C}"/>
              </c:ext>
            </c:extLst>
          </c:dPt>
          <c:dPt>
            <c:idx val="2"/>
            <c:invertIfNegative val="0"/>
            <c:bubble3D val="0"/>
            <c:extLst xmlns:c16r2="http://schemas.microsoft.com/office/drawing/2015/06/chart">
              <c:ext xmlns:c16="http://schemas.microsoft.com/office/drawing/2014/chart" uri="{C3380CC4-5D6E-409C-BE32-E72D297353CC}">
                <c16:uniqueId val="{00000003-0673-43E3-9C12-1220D7CF273C}"/>
              </c:ext>
            </c:extLst>
          </c:dPt>
          <c:dPt>
            <c:idx val="3"/>
            <c:invertIfNegative val="0"/>
            <c:bubble3D val="0"/>
            <c:extLst xmlns:c16r2="http://schemas.microsoft.com/office/drawing/2015/06/chart">
              <c:ext xmlns:c16="http://schemas.microsoft.com/office/drawing/2014/chart" uri="{C3380CC4-5D6E-409C-BE32-E72D297353CC}">
                <c16:uniqueId val="{00000005-0673-43E3-9C12-1220D7CF273C}"/>
              </c:ext>
            </c:extLst>
          </c:dPt>
          <c:dPt>
            <c:idx val="4"/>
            <c:invertIfNegative val="0"/>
            <c:bubble3D val="0"/>
            <c:extLst xmlns:c16r2="http://schemas.microsoft.com/office/drawing/2015/06/chart">
              <c:ext xmlns:c16="http://schemas.microsoft.com/office/drawing/2014/chart" uri="{C3380CC4-5D6E-409C-BE32-E72D297353CC}">
                <c16:uniqueId val="{00000007-0673-43E3-9C12-1220D7CF273C}"/>
              </c:ext>
            </c:extLst>
          </c:dPt>
          <c:dLbls>
            <c:dLbl>
              <c:idx val="0"/>
              <c:numFmt formatCode="#&quot;%&quot;" sourceLinked="0"/>
              <c:spPr>
                <a:solidFill>
                  <a:srgbClr val="006666"/>
                </a:solid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dLbl>
              <c:idx val="4"/>
              <c:numFmt formatCode="0&quot;%&quot;" sourceLinked="0"/>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numFmt formatCode="#&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Privrednici</c:v>
                </c:pt>
                <c:pt idx="1">
                  <c:v>Poslovna udruženja</c:v>
                </c:pt>
              </c:strCache>
            </c:strRef>
          </c:cat>
          <c:val>
            <c:numRef>
              <c:f>Sheet1!$B$2:$B$3</c:f>
              <c:numCache>
                <c:formatCode>General</c:formatCode>
                <c:ptCount val="2"/>
                <c:pt idx="0">
                  <c:v>1.3</c:v>
                </c:pt>
                <c:pt idx="1">
                  <c:v>12.5</c:v>
                </c:pt>
              </c:numCache>
            </c:numRef>
          </c:val>
          <c:extLst xmlns:c16r2="http://schemas.microsoft.com/office/drawing/2015/06/chart">
            <c:ext xmlns:c16="http://schemas.microsoft.com/office/drawing/2014/chart" uri="{C3380CC4-5D6E-409C-BE32-E72D297353CC}">
              <c16:uniqueId val="{00000008-0673-43E3-9C12-1220D7CF273C}"/>
            </c:ext>
          </c:extLst>
        </c:ser>
        <c:ser>
          <c:idx val="1"/>
          <c:order val="1"/>
          <c:tx>
            <c:strRef>
              <c:f>Sheet1!$C$1</c:f>
              <c:strCache>
                <c:ptCount val="1"/>
                <c:pt idx="0">
                  <c:v>Ne</c:v>
                </c:pt>
              </c:strCache>
            </c:strRef>
          </c:tx>
          <c:spPr>
            <a:solidFill>
              <a:srgbClr val="FF585D"/>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Privrednici</c:v>
                </c:pt>
                <c:pt idx="1">
                  <c:v>Poslovna udruženja</c:v>
                </c:pt>
              </c:strCache>
            </c:strRef>
          </c:cat>
          <c:val>
            <c:numRef>
              <c:f>Sheet1!$C$2:$C$3</c:f>
              <c:numCache>
                <c:formatCode>General</c:formatCode>
                <c:ptCount val="2"/>
                <c:pt idx="0">
                  <c:v>97.6</c:v>
                </c:pt>
                <c:pt idx="1">
                  <c:v>87.5</c:v>
                </c:pt>
              </c:numCache>
            </c:numRef>
          </c:val>
          <c:extLst xmlns:c16r2="http://schemas.microsoft.com/office/drawing/2015/06/chart">
            <c:ext xmlns:c16="http://schemas.microsoft.com/office/drawing/2014/chart" uri="{C3380CC4-5D6E-409C-BE32-E72D297353CC}">
              <c16:uniqueId val="{00000009-0673-43E3-9C12-1220D7CF273C}"/>
            </c:ext>
          </c:extLst>
        </c:ser>
        <c:ser>
          <c:idx val="2"/>
          <c:order val="2"/>
          <c:tx>
            <c:strRef>
              <c:f>Sheet1!$D$1</c:f>
              <c:strCache>
                <c:ptCount val="1"/>
                <c:pt idx="0">
                  <c:v>Ne zna</c:v>
                </c:pt>
              </c:strCache>
            </c:strRef>
          </c:tx>
          <c:spPr>
            <a:solidFill>
              <a:schemeClr val="bg1">
                <a:lumMod val="65000"/>
              </a:schemeClr>
            </a:solidFill>
            <a:ln>
              <a:solidFill>
                <a:schemeClr val="bg1"/>
              </a:solidFill>
            </a:ln>
          </c:spPr>
          <c:invertIfNegative val="0"/>
          <c:dLbls>
            <c:dLbl>
              <c:idx val="0"/>
              <c:numFmt formatCode="#&quot;%&quot;" sourceLinked="0"/>
              <c:spPr>
                <a:noFill/>
                <a:ln>
                  <a:noFill/>
                </a:ln>
                <a:effectLst/>
              </c:spPr>
              <c:txPr>
                <a:bodyPr wrap="square" lIns="38100" tIns="19050" rIns="38100" bIns="19050" anchor="ctr" anchorCtr="0">
                  <a:spAutoFit/>
                </a:bodyPr>
                <a:lstStyle/>
                <a:p>
                  <a:pPr algn="ctr">
                    <a:defRPr lang="en-US" sz="18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dLbl>
            <c:dLbl>
              <c:idx val="1"/>
              <c:numFmt formatCode="#&quot;%&quot;" sourceLinked="0"/>
              <c:spPr>
                <a:noFill/>
                <a:ln>
                  <a:noFill/>
                </a:ln>
                <a:effectLst/>
              </c:spPr>
              <c:txPr>
                <a:bodyPr wrap="square" lIns="38100" tIns="19050" rIns="38100" bIns="19050" anchor="ctr" anchorCtr="0">
                  <a:spAutoFit/>
                </a:bodyPr>
                <a:lstStyle/>
                <a:p>
                  <a:pPr algn="ctr">
                    <a:defRPr lang="en-US" sz="18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333-468E-9B95-4B0BCD6E053B}"/>
                </c:ext>
              </c:extLst>
            </c:dLbl>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Privrednici</c:v>
                </c:pt>
                <c:pt idx="1">
                  <c:v>Poslovna udruženja</c:v>
                </c:pt>
              </c:strCache>
            </c:strRef>
          </c:cat>
          <c:val>
            <c:numRef>
              <c:f>Sheet1!$D$2:$D$3</c:f>
              <c:numCache>
                <c:formatCode>General</c:formatCode>
                <c:ptCount val="2"/>
                <c:pt idx="0">
                  <c:v>1.1000000000000001</c:v>
                </c:pt>
              </c:numCache>
            </c:numRef>
          </c:val>
          <c:extLst xmlns:c16r2="http://schemas.microsoft.com/office/drawing/2015/06/chart">
            <c:ext xmlns:c16="http://schemas.microsoft.com/office/drawing/2014/chart" uri="{C3380CC4-5D6E-409C-BE32-E72D297353CC}">
              <c16:uniqueId val="{0000000A-0673-43E3-9C12-1220D7CF273C}"/>
            </c:ext>
          </c:extLst>
        </c:ser>
        <c:dLbls>
          <c:showLegendKey val="0"/>
          <c:showVal val="0"/>
          <c:showCatName val="0"/>
          <c:showSerName val="0"/>
          <c:showPercent val="0"/>
          <c:showBubbleSize val="0"/>
        </c:dLbls>
        <c:gapWidth val="20"/>
        <c:overlap val="100"/>
        <c:axId val="189090432"/>
        <c:axId val="189108608"/>
      </c:barChart>
      <c:catAx>
        <c:axId val="189090432"/>
        <c:scaling>
          <c:orientation val="maxMin"/>
        </c:scaling>
        <c:delete val="0"/>
        <c:axPos val="l"/>
        <c:numFmt formatCode="General" sourceLinked="0"/>
        <c:majorTickMark val="out"/>
        <c:minorTickMark val="none"/>
        <c:tickLblPos val="nextTo"/>
        <c:spPr>
          <a:ln>
            <a:noFill/>
          </a:ln>
        </c:spPr>
        <c:txPr>
          <a:bodyPr/>
          <a:lstStyle/>
          <a:p>
            <a:pPr>
              <a:defRPr sz="2000" b="1">
                <a:latin typeface="Calibri" panose="020F0502020204030204" pitchFamily="34" charset="0"/>
              </a:defRPr>
            </a:pPr>
            <a:endParaRPr lang="sr-Latn-RS"/>
          </a:p>
        </c:txPr>
        <c:crossAx val="189108608"/>
        <c:crosses val="autoZero"/>
        <c:auto val="1"/>
        <c:lblAlgn val="ctr"/>
        <c:lblOffset val="100"/>
        <c:noMultiLvlLbl val="0"/>
      </c:catAx>
      <c:valAx>
        <c:axId val="189108608"/>
        <c:scaling>
          <c:orientation val="minMax"/>
        </c:scaling>
        <c:delete val="1"/>
        <c:axPos val="b"/>
        <c:numFmt formatCode="0%" sourceLinked="1"/>
        <c:majorTickMark val="out"/>
        <c:minorTickMark val="none"/>
        <c:tickLblPos val="nextTo"/>
        <c:crossAx val="189090432"/>
        <c:crosses val="max"/>
        <c:crossBetween val="between"/>
      </c:valAx>
      <c:spPr>
        <a:ln>
          <a:noFill/>
        </a:ln>
      </c:spPr>
    </c:plotArea>
    <c:legend>
      <c:legendPos val="t"/>
      <c:layout>
        <c:manualLayout>
          <c:xMode val="edge"/>
          <c:yMode val="edge"/>
          <c:x val="0.17752017015886287"/>
          <c:y val="0"/>
          <c:w val="0.8008107218563475"/>
          <c:h val="0.204555466410724"/>
        </c:manualLayout>
      </c:layout>
      <c:overlay val="0"/>
      <c:txPr>
        <a:bodyPr/>
        <a:lstStyle/>
        <a:p>
          <a:pPr>
            <a:defRPr sz="24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50120660545913"/>
          <c:y val="0"/>
          <c:w val="0.62208399886351429"/>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4644"/>
              </a:solidFill>
              <a:ln>
                <a:solidFill>
                  <a:schemeClr val="bg1"/>
                </a:solidFill>
              </a:ln>
            </c:spPr>
            <c:extLst xmlns:c16r2="http://schemas.microsoft.com/office/drawing/2015/06/chart">
              <c:ext xmlns:c16="http://schemas.microsoft.com/office/drawing/2014/chart" uri="{C3380CC4-5D6E-409C-BE32-E72D297353CC}">
                <c16:uniqueId val="{00000001-4D32-40E8-8A7B-55597014417A}"/>
              </c:ext>
            </c:extLst>
          </c:dPt>
          <c:dPt>
            <c:idx val="1"/>
            <c:bubble3D val="0"/>
            <c:spPr>
              <a:solidFill>
                <a:srgbClr val="007681"/>
              </a:solidFill>
              <a:ln>
                <a:solidFill>
                  <a:schemeClr val="bg1"/>
                </a:solidFill>
              </a:ln>
            </c:spPr>
            <c:extLst xmlns:c16r2="http://schemas.microsoft.com/office/drawing/2015/06/chart">
              <c:ext xmlns:c16="http://schemas.microsoft.com/office/drawing/2014/chart" uri="{C3380CC4-5D6E-409C-BE32-E72D297353CC}">
                <c16:uniqueId val="{00000003-4D32-40E8-8A7B-55597014417A}"/>
              </c:ext>
            </c:extLst>
          </c:dPt>
          <c:dPt>
            <c:idx val="2"/>
            <c:bubble3D val="0"/>
            <c:spPr>
              <a:solidFill>
                <a:srgbClr val="FF585D"/>
              </a:solidFill>
              <a:ln>
                <a:solidFill>
                  <a:schemeClr val="bg1"/>
                </a:solidFill>
              </a:ln>
            </c:spPr>
            <c:extLst xmlns:c16r2="http://schemas.microsoft.com/office/drawing/2015/06/chart">
              <c:ext xmlns:c16="http://schemas.microsoft.com/office/drawing/2014/chart" uri="{C3380CC4-5D6E-409C-BE32-E72D297353CC}">
                <c16:uniqueId val="{00000005-4D32-40E8-8A7B-55597014417A}"/>
              </c:ext>
            </c:extLst>
          </c:dPt>
          <c:dPt>
            <c:idx val="3"/>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7-4D32-40E8-8A7B-55597014417A}"/>
              </c:ext>
            </c:extLst>
          </c:dPt>
          <c:dPt>
            <c:idx val="4"/>
            <c:bubble3D val="0"/>
            <c:spPr>
              <a:solidFill>
                <a:srgbClr val="79797C"/>
              </a:solidFill>
              <a:ln>
                <a:solidFill>
                  <a:schemeClr val="bg1"/>
                </a:solidFill>
              </a:ln>
            </c:spPr>
            <c:extLst xmlns:c16r2="http://schemas.microsoft.com/office/drawing/2015/06/chart">
              <c:ext xmlns:c16="http://schemas.microsoft.com/office/drawing/2014/chart" uri="{C3380CC4-5D6E-409C-BE32-E72D297353CC}">
                <c16:uniqueId val="{00000009-4D32-40E8-8A7B-55597014417A}"/>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4D32-40E8-8A7B-55597014417A}"/>
              </c:ext>
            </c:extLst>
          </c:dPt>
          <c:dLbls>
            <c:dLbl>
              <c:idx val="0"/>
              <c:layout>
                <c:manualLayout>
                  <c:x val="-1.2382073385769309E-3"/>
                  <c:y val="-2.1233181405859385E-4"/>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D32-40E8-8A7B-55597014417A}"/>
                </c:ext>
              </c:extLst>
            </c:dLbl>
            <c:dLbl>
              <c:idx val="1"/>
              <c:layout>
                <c:manualLayout>
                  <c:x val="-1.7000862174629476E-2"/>
                  <c:y val="8.0429463782464451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32-40E8-8A7B-55597014417A}"/>
                </c:ext>
              </c:extLst>
            </c:dLbl>
            <c:dLbl>
              <c:idx val="2"/>
              <c:layout>
                <c:manualLayout>
                  <c:x val="2.0188523832372504E-2"/>
                  <c:y val="-5.3619642521643123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32-40E8-8A7B-55597014417A}"/>
                </c:ext>
              </c:extLst>
            </c:dLbl>
            <c:dLbl>
              <c:idx val="3"/>
              <c:layout>
                <c:manualLayout>
                  <c:x val="2.1251077718286845E-3"/>
                  <c:y val="-2.6809821260822056E-3"/>
                </c:manualLayout>
              </c:layout>
              <c:numFmt formatCode="#&quot;%&quot;" sourceLinked="0"/>
              <c:spPr>
                <a:noFill/>
                <a:ln>
                  <a:noFill/>
                </a:ln>
                <a:effectLst/>
              </c:spPr>
              <c:txPr>
                <a:bodyPr/>
                <a:lstStyle/>
                <a:p>
                  <a:pPr>
                    <a:defRPr sz="1600" b="1">
                      <a:solidFill>
                        <a:schemeClr val="bg1"/>
                      </a:solidFill>
                      <a:effectLst/>
                      <a:latin typeface="Calibri" panose="020F0502020204030204" pitchFamily="34" charset="0"/>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D32-40E8-8A7B-55597014417A}"/>
                </c:ext>
              </c:extLst>
            </c:dLbl>
            <c:spPr>
              <a:noFill/>
              <a:ln>
                <a:noFill/>
              </a:ln>
              <a:effectLst/>
            </c:spPr>
            <c:txPr>
              <a:bodyPr/>
              <a:lstStyle/>
              <a:p>
                <a:pPr>
                  <a:defRPr sz="2000" b="1">
                    <a:solidFill>
                      <a:schemeClr val="bg1"/>
                    </a:solidFill>
                    <a:effectLst/>
                    <a:latin typeface="Calibri" panose="020F0502020204030204" pitchFamily="34" charset="0"/>
                  </a:defRPr>
                </a:pPr>
                <a:endParaRPr lang="sr-Latn-R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Nisu sproveli analizu u poslednjih 12 meseci</c:v>
                </c:pt>
                <c:pt idx="1">
                  <c:v>Ne zna</c:v>
                </c:pt>
                <c:pt idx="2">
                  <c:v>Sproveli su analizu u poslednjih 12 meseci</c:v>
                </c:pt>
              </c:strCache>
            </c:strRef>
          </c:cat>
          <c:val>
            <c:numRef>
              <c:f>Sheet1!$B$2:$B$4</c:f>
              <c:numCache>
                <c:formatCode>General</c:formatCode>
                <c:ptCount val="3"/>
                <c:pt idx="0">
                  <c:v>97.6</c:v>
                </c:pt>
                <c:pt idx="1">
                  <c:v>1.1000000000000001</c:v>
                </c:pt>
                <c:pt idx="2">
                  <c:v>1.3</c:v>
                </c:pt>
              </c:numCache>
            </c:numRef>
          </c:val>
          <c:extLst xmlns:c16r2="http://schemas.microsoft.com/office/drawing/2015/06/chart">
            <c:ext xmlns:c16="http://schemas.microsoft.com/office/drawing/2014/chart" uri="{C3380CC4-5D6E-409C-BE32-E72D297353CC}">
              <c16:uniqueId val="{0000000C-4D32-40E8-8A7B-55597014417A}"/>
            </c:ext>
          </c:extLst>
        </c:ser>
        <c:ser>
          <c:idx val="1"/>
          <c:order val="1"/>
          <c:tx>
            <c:v>Labels</c:v>
          </c:tx>
          <c:spPr>
            <a:noFill/>
            <a:ln>
              <a:noFill/>
            </a:ln>
          </c:spPr>
          <c:dLbls>
            <c:dLbl>
              <c:idx val="0"/>
              <c:layout>
                <c:manualLayout>
                  <c:x val="-0.20490222203443931"/>
                  <c:y val="-4.3344514647239846E-2"/>
                </c:manualLayout>
              </c:layout>
              <c:tx>
                <c:rich>
                  <a:bodyPr rot="0" vert="horz" lIns="38100" tIns="19050" rIns="38100" bIns="19050">
                    <a:spAutoFit/>
                  </a:bodyPr>
                  <a:lstStyle/>
                  <a:p>
                    <a:pPr>
                      <a:defRPr sz="2000"/>
                    </a:pPr>
                    <a:r>
                      <a:rPr lang="en-US" sz="2000" b="0" i="0" u="none" strike="noStrike" baseline="0" dirty="0" err="1">
                        <a:effectLst/>
                      </a:rPr>
                      <a:t>Nisu</a:t>
                    </a:r>
                    <a:r>
                      <a:rPr lang="en-US" sz="2000" b="0" i="0" u="none" strike="noStrike" baseline="0" dirty="0">
                        <a:effectLst/>
                      </a:rPr>
                      <a:t> </a:t>
                    </a:r>
                    <a:r>
                      <a:rPr lang="en-US" sz="2000" b="0" i="0" u="none" strike="noStrike" baseline="0" dirty="0" err="1">
                        <a:effectLst/>
                      </a:rPr>
                      <a:t>sproveli</a:t>
                    </a:r>
                    <a:r>
                      <a:rPr lang="en-US" sz="2000" b="0" i="0" u="none" strike="noStrike" baseline="0" dirty="0">
                        <a:effectLst/>
                      </a:rPr>
                      <a:t> </a:t>
                    </a:r>
                    <a:r>
                      <a:rPr lang="en-US" sz="2000" b="0" i="0" u="none" strike="noStrike" baseline="0" dirty="0" err="1">
                        <a:effectLst/>
                      </a:rPr>
                      <a:t>analizu</a:t>
                    </a:r>
                    <a:r>
                      <a:rPr lang="en-US" sz="2000" b="0" i="0" u="none" strike="noStrike" baseline="0" dirty="0">
                        <a:effectLst/>
                      </a:rPr>
                      <a:t> u </a:t>
                    </a:r>
                    <a:r>
                      <a:rPr lang="en-US" sz="2000" b="0" i="0" u="none" strike="noStrike" baseline="0" dirty="0" err="1">
                        <a:effectLst/>
                      </a:rPr>
                      <a:t>poslednjih</a:t>
                    </a:r>
                    <a:r>
                      <a:rPr lang="en-US" sz="2000" b="0" i="0" u="none" strike="noStrike" baseline="0" dirty="0">
                        <a:effectLst/>
                      </a:rPr>
                      <a:t> 12 </a:t>
                    </a:r>
                    <a:r>
                      <a:rPr lang="en-US" sz="2000" b="0" i="0" u="none" strike="noStrike" baseline="0" dirty="0" err="1">
                        <a:effectLst/>
                      </a:rPr>
                      <a:t>meseci</a:t>
                    </a:r>
                    <a:r>
                      <a:rPr lang="en-US" sz="2000" b="0" i="0" u="none" strike="noStrike" baseline="0" dirty="0"/>
                      <a:t> </a:t>
                    </a:r>
                    <a:endParaRPr lang="en-US" sz="2000" dirty="0"/>
                  </a:p>
                </c:rich>
              </c:tx>
              <c:spP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D32-40E8-8A7B-55597014417A}"/>
                </c:ext>
              </c:extLst>
            </c:dLbl>
            <c:dLbl>
              <c:idx val="1"/>
              <c:layout>
                <c:manualLayout>
                  <c:x val="6.169756788108767E-2"/>
                  <c:y val="-4.1924649625190253E-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D32-40E8-8A7B-55597014417A}"/>
                </c:ext>
              </c:extLst>
            </c:dLbl>
            <c:dLbl>
              <c:idx val="2"/>
              <c:layout>
                <c:manualLayout>
                  <c:x val="-0.10683669759925575"/>
                  <c:y val="7.9635724192380526E-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4D32-40E8-8A7B-55597014417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4D32-40E8-8A7B-55597014417A}"/>
                </c:ext>
              </c:extLst>
            </c:dLbl>
            <c:dLbl>
              <c:idx val="4"/>
              <c:layout>
                <c:manualLayout>
                  <c:x val="-4.2615053467814488E-2"/>
                  <c:y val="-1.1078151334801323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4D32-40E8-8A7B-55597014417A}"/>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4D32-40E8-8A7B-55597014417A}"/>
                </c:ext>
              </c:extLst>
            </c:dLbl>
            <c:spPr>
              <a:noFill/>
              <a:ln>
                <a:noFill/>
              </a:ln>
              <a:effectLst/>
            </c:spPr>
            <c:txPr>
              <a:bodyPr rot="0" vert="horz" anchor="b" anchorCtr="0"/>
              <a:lstStyle/>
              <a:p>
                <a:pPr>
                  <a:defRPr sz="2000" b="0" cap="none" baseline="0">
                    <a:solidFill>
                      <a:schemeClr val="tx1"/>
                    </a:solidFill>
                    <a:latin typeface="Calibri" panose="020F0502020204030204" pitchFamily="34" charset="0"/>
                  </a:defRPr>
                </a:pPr>
                <a:endParaRPr lang="sr-Latn-R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Nisu sproveli analizu u poslednjih 12 meseci</c:v>
                </c:pt>
                <c:pt idx="1">
                  <c:v>Ne zna</c:v>
                </c:pt>
                <c:pt idx="2">
                  <c:v>Sproveli su analizu u poslednjih 12 meseci</c:v>
                </c:pt>
              </c:strCache>
            </c:strRef>
          </c:cat>
          <c:val>
            <c:numRef>
              <c:f>Sheet1!$GL$2:$GL$6</c:f>
              <c:numCache>
                <c:formatCode>General</c:formatCode>
                <c:ptCount val="5"/>
                <c:pt idx="0">
                  <c:v>97.6</c:v>
                </c:pt>
                <c:pt idx="1">
                  <c:v>1.1000000000000001</c:v>
                </c:pt>
                <c:pt idx="2">
                  <c:v>1.3</c:v>
                </c:pt>
                <c:pt idx="3">
                  <c:v>0</c:v>
                </c:pt>
                <c:pt idx="4">
                  <c:v>0</c:v>
                </c:pt>
              </c:numCache>
            </c:numRef>
          </c:val>
          <c:extLst xmlns:c16r2="http://schemas.microsoft.com/office/drawing/2015/06/chart">
            <c:ext xmlns:c16="http://schemas.microsoft.com/office/drawing/2014/chart" uri="{C3380CC4-5D6E-409C-BE32-E72D297353CC}">
              <c16:uniqueId val="{00000013-4D32-40E8-8A7B-55597014417A}"/>
            </c:ext>
          </c:extLst>
        </c:ser>
        <c:dLbls>
          <c:showLegendKey val="0"/>
          <c:showVal val="0"/>
          <c:showCatName val="0"/>
          <c:showSerName val="0"/>
          <c:showPercent val="1"/>
          <c:showBubbleSize val="0"/>
          <c:showLeaderLines val="0"/>
        </c:dLbls>
        <c:firstSliceAng val="0"/>
        <c:holeSize val="37"/>
      </c:doughnutChart>
    </c:plotArea>
    <c:plotVisOnly val="1"/>
    <c:dispBlanksAs val="gap"/>
    <c:showDLblsOverMax val="0"/>
  </c:chart>
  <c:txPr>
    <a:bodyPr/>
    <a:lstStyle/>
    <a:p>
      <a:pPr>
        <a:defRPr sz="1800"/>
      </a:pPr>
      <a:endParaRPr lang="sr-Latn-R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35126359851784E-2"/>
          <c:y val="0.2246570347686124"/>
          <c:w val="0.96002356240875586"/>
          <c:h val="0.50414609583852721"/>
        </c:manualLayout>
      </c:layout>
      <c:barChart>
        <c:barDir val="bar"/>
        <c:grouping val="percentStacked"/>
        <c:varyColors val="0"/>
        <c:ser>
          <c:idx val="0"/>
          <c:order val="0"/>
          <c:tx>
            <c:strRef>
              <c:f>Sheet1!$B$1</c:f>
              <c:strCache>
                <c:ptCount val="1"/>
                <c:pt idx="0">
                  <c:v>Sproveli su analizu u poslednjih 12 meseci</c:v>
                </c:pt>
              </c:strCache>
            </c:strRef>
          </c:tx>
          <c:spPr>
            <a:solidFill>
              <a:srgbClr val="005250"/>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0673-43E3-9C12-1220D7CF273C}"/>
              </c:ext>
            </c:extLst>
          </c:dPt>
          <c:dPt>
            <c:idx val="1"/>
            <c:invertIfNegative val="0"/>
            <c:bubble3D val="0"/>
            <c:extLst xmlns:c16r2="http://schemas.microsoft.com/office/drawing/2015/06/chart">
              <c:ext xmlns:c16="http://schemas.microsoft.com/office/drawing/2014/chart" uri="{C3380CC4-5D6E-409C-BE32-E72D297353CC}">
                <c16:uniqueId val="{00000001-0673-43E3-9C12-1220D7CF273C}"/>
              </c:ext>
            </c:extLst>
          </c:dPt>
          <c:dPt>
            <c:idx val="2"/>
            <c:invertIfNegative val="0"/>
            <c:bubble3D val="0"/>
            <c:extLst xmlns:c16r2="http://schemas.microsoft.com/office/drawing/2015/06/chart">
              <c:ext xmlns:c16="http://schemas.microsoft.com/office/drawing/2014/chart" uri="{C3380CC4-5D6E-409C-BE32-E72D297353CC}">
                <c16:uniqueId val="{00000003-0673-43E3-9C12-1220D7CF273C}"/>
              </c:ext>
            </c:extLst>
          </c:dPt>
          <c:dPt>
            <c:idx val="3"/>
            <c:invertIfNegative val="0"/>
            <c:bubble3D val="0"/>
            <c:extLst xmlns:c16r2="http://schemas.microsoft.com/office/drawing/2015/06/chart">
              <c:ext xmlns:c16="http://schemas.microsoft.com/office/drawing/2014/chart" uri="{C3380CC4-5D6E-409C-BE32-E72D297353CC}">
                <c16:uniqueId val="{00000005-0673-43E3-9C12-1220D7CF273C}"/>
              </c:ext>
            </c:extLst>
          </c:dPt>
          <c:dPt>
            <c:idx val="4"/>
            <c:invertIfNegative val="0"/>
            <c:bubble3D val="0"/>
            <c:extLst xmlns:c16r2="http://schemas.microsoft.com/office/drawing/2015/06/chart">
              <c:ext xmlns:c16="http://schemas.microsoft.com/office/drawing/2014/chart" uri="{C3380CC4-5D6E-409C-BE32-E72D297353CC}">
                <c16:uniqueId val="{00000007-0673-43E3-9C12-1220D7CF273C}"/>
              </c:ext>
            </c:extLst>
          </c:dPt>
          <c:dLbls>
            <c:dLbl>
              <c:idx val="4"/>
              <c:numFmt formatCode="0&quot;%&quot;" sourceLinked="0"/>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numFmt formatCode="#&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Poslovna udruženja</c:v>
                </c:pt>
              </c:strCache>
            </c:strRef>
          </c:cat>
          <c:val>
            <c:numRef>
              <c:f>Sheet1!$B$2</c:f>
              <c:numCache>
                <c:formatCode>General</c:formatCode>
                <c:ptCount val="1"/>
                <c:pt idx="0">
                  <c:v>12.5</c:v>
                </c:pt>
              </c:numCache>
            </c:numRef>
          </c:val>
          <c:extLst xmlns:c16r2="http://schemas.microsoft.com/office/drawing/2015/06/chart">
            <c:ext xmlns:c16="http://schemas.microsoft.com/office/drawing/2014/chart" uri="{C3380CC4-5D6E-409C-BE32-E72D297353CC}">
              <c16:uniqueId val="{00000008-0673-43E3-9C12-1220D7CF273C}"/>
            </c:ext>
          </c:extLst>
        </c:ser>
        <c:ser>
          <c:idx val="1"/>
          <c:order val="1"/>
          <c:tx>
            <c:strRef>
              <c:f>Sheet1!$C$1</c:f>
              <c:strCache>
                <c:ptCount val="1"/>
                <c:pt idx="0">
                  <c:v>Ne zna</c:v>
                </c:pt>
              </c:strCache>
            </c:strRef>
          </c:tx>
          <c:spPr>
            <a:noFill/>
            <a:ln>
              <a:solidFill>
                <a:schemeClr val="bg1"/>
              </a:solidFill>
            </a:ln>
          </c:spPr>
          <c:invertIfNegative val="0"/>
          <c:cat>
            <c:strRef>
              <c:f>Sheet1!$A$2</c:f>
              <c:strCache>
                <c:ptCount val="1"/>
                <c:pt idx="0">
                  <c:v>Poslovna udruženja</c:v>
                </c:pt>
              </c:strCache>
            </c:strRef>
          </c:cat>
          <c:val>
            <c:numRef>
              <c:f>Sheet1!$C$2</c:f>
              <c:numCache>
                <c:formatCode>General</c:formatCode>
                <c:ptCount val="1"/>
              </c:numCache>
            </c:numRef>
          </c:val>
          <c:extLst xmlns:c16r2="http://schemas.microsoft.com/office/drawing/2015/06/chart">
            <c:ext xmlns:c16="http://schemas.microsoft.com/office/drawing/2014/chart" uri="{C3380CC4-5D6E-409C-BE32-E72D297353CC}">
              <c16:uniqueId val="{00000009-0673-43E3-9C12-1220D7CF273C}"/>
            </c:ext>
          </c:extLst>
        </c:ser>
        <c:ser>
          <c:idx val="2"/>
          <c:order val="2"/>
          <c:tx>
            <c:strRef>
              <c:f>Sheet1!$D$1</c:f>
              <c:strCache>
                <c:ptCount val="1"/>
                <c:pt idx="0">
                  <c:v>Nisu sproveli analizu u poslednjih 12 meseci</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c:f>
              <c:strCache>
                <c:ptCount val="1"/>
                <c:pt idx="0">
                  <c:v>Poslovna udruženja</c:v>
                </c:pt>
              </c:strCache>
            </c:strRef>
          </c:cat>
          <c:val>
            <c:numRef>
              <c:f>Sheet1!$D$2</c:f>
              <c:numCache>
                <c:formatCode>General</c:formatCode>
                <c:ptCount val="1"/>
                <c:pt idx="0">
                  <c:v>87.5</c:v>
                </c:pt>
              </c:numCache>
            </c:numRef>
          </c:val>
          <c:extLst xmlns:c16r2="http://schemas.microsoft.com/office/drawing/2015/06/chart">
            <c:ext xmlns:c16="http://schemas.microsoft.com/office/drawing/2014/chart" uri="{C3380CC4-5D6E-409C-BE32-E72D297353CC}">
              <c16:uniqueId val="{0000000A-0673-43E3-9C12-1220D7CF273C}"/>
            </c:ext>
          </c:extLst>
        </c:ser>
        <c:dLbls>
          <c:showLegendKey val="0"/>
          <c:showVal val="0"/>
          <c:showCatName val="0"/>
          <c:showSerName val="0"/>
          <c:showPercent val="0"/>
          <c:showBubbleSize val="0"/>
        </c:dLbls>
        <c:gapWidth val="20"/>
        <c:overlap val="100"/>
        <c:axId val="188787712"/>
        <c:axId val="188793600"/>
      </c:barChart>
      <c:catAx>
        <c:axId val="188787712"/>
        <c:scaling>
          <c:orientation val="maxMin"/>
        </c:scaling>
        <c:delete val="1"/>
        <c:axPos val="l"/>
        <c:numFmt formatCode="General" sourceLinked="0"/>
        <c:majorTickMark val="out"/>
        <c:minorTickMark val="none"/>
        <c:tickLblPos val="nextTo"/>
        <c:crossAx val="188793600"/>
        <c:crosses val="autoZero"/>
        <c:auto val="1"/>
        <c:lblAlgn val="ctr"/>
        <c:lblOffset val="100"/>
        <c:noMultiLvlLbl val="0"/>
      </c:catAx>
      <c:valAx>
        <c:axId val="188793600"/>
        <c:scaling>
          <c:orientation val="minMax"/>
        </c:scaling>
        <c:delete val="1"/>
        <c:axPos val="b"/>
        <c:numFmt formatCode="0%" sourceLinked="1"/>
        <c:majorTickMark val="out"/>
        <c:minorTickMark val="none"/>
        <c:tickLblPos val="nextTo"/>
        <c:crossAx val="188787712"/>
        <c:crosses val="max"/>
        <c:crossBetween val="between"/>
      </c:valAx>
    </c:plotArea>
    <c:legend>
      <c:legendPos val="t"/>
      <c:legendEntry>
        <c:idx val="1"/>
        <c:delete val="1"/>
      </c:legendEntry>
      <c:layout>
        <c:manualLayout>
          <c:xMode val="edge"/>
          <c:yMode val="edge"/>
          <c:x val="1.4191279116128726E-2"/>
          <c:y val="0"/>
          <c:w val="0.96413958178490877"/>
          <c:h val="0.204555466410724"/>
        </c:manualLayout>
      </c:layout>
      <c:overlay val="0"/>
      <c:txPr>
        <a:bodyPr/>
        <a:lstStyle/>
        <a:p>
          <a:pPr>
            <a:defRPr sz="18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2134049266749"/>
          <c:y val="0"/>
          <c:w val="0.49694426734848002"/>
          <c:h val="0.98166479870049617"/>
        </c:manualLayout>
      </c:layout>
      <c:barChart>
        <c:barDir val="bar"/>
        <c:grouping val="clustered"/>
        <c:varyColors val="0"/>
        <c:ser>
          <c:idx val="0"/>
          <c:order val="0"/>
          <c:tx>
            <c:strRef>
              <c:f>Sheet1!$B$1</c:f>
              <c:strCache>
                <c:ptCount val="1"/>
                <c:pt idx="0">
                  <c:v>Column2</c:v>
                </c:pt>
              </c:strCache>
            </c:strRef>
          </c:tx>
          <c:spPr>
            <a:solidFill>
              <a:srgbClr val="C00000"/>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ECF4-4A10-A062-F4EE77F196E0}"/>
              </c:ext>
            </c:extLst>
          </c:dPt>
          <c:dPt>
            <c:idx val="1"/>
            <c:invertIfNegative val="0"/>
            <c:bubble3D val="0"/>
            <c:extLst xmlns:c16r2="http://schemas.microsoft.com/office/drawing/2015/06/chart">
              <c:ext xmlns:c16="http://schemas.microsoft.com/office/drawing/2014/chart" uri="{C3380CC4-5D6E-409C-BE32-E72D297353CC}">
                <c16:uniqueId val="{00000001-ECF4-4A10-A062-F4EE77F196E0}"/>
              </c:ext>
            </c:extLst>
          </c:dPt>
          <c:dPt>
            <c:idx val="2"/>
            <c:invertIfNegative val="0"/>
            <c:bubble3D val="0"/>
            <c:extLst xmlns:c16r2="http://schemas.microsoft.com/office/drawing/2015/06/chart">
              <c:ext xmlns:c16="http://schemas.microsoft.com/office/drawing/2014/chart" uri="{C3380CC4-5D6E-409C-BE32-E72D297353CC}">
                <c16:uniqueId val="{00000003-ECF4-4A10-A062-F4EE77F196E0}"/>
              </c:ext>
            </c:extLst>
          </c:dPt>
          <c:dPt>
            <c:idx val="3"/>
            <c:invertIfNegative val="0"/>
            <c:bubble3D val="0"/>
            <c:extLst xmlns:c16r2="http://schemas.microsoft.com/office/drawing/2015/06/chart">
              <c:ext xmlns:c16="http://schemas.microsoft.com/office/drawing/2014/chart" uri="{C3380CC4-5D6E-409C-BE32-E72D297353CC}">
                <c16:uniqueId val="{00000005-ECF4-4A10-A062-F4EE77F196E0}"/>
              </c:ext>
            </c:extLst>
          </c:dPt>
          <c:dPt>
            <c:idx val="4"/>
            <c:invertIfNegative val="0"/>
            <c:bubble3D val="0"/>
            <c:spPr>
              <a:solidFill>
                <a:srgbClr val="79797C"/>
              </a:solidFill>
              <a:ln>
                <a:solidFill>
                  <a:schemeClr val="bg1"/>
                </a:solidFill>
              </a:ln>
              <a:effectLst/>
            </c:spPr>
            <c:extLst xmlns:c16r2="http://schemas.microsoft.com/office/drawing/2015/06/chart">
              <c:ext xmlns:c16="http://schemas.microsoft.com/office/drawing/2014/chart" uri="{C3380CC4-5D6E-409C-BE32-E72D297353CC}">
                <c16:uniqueId val="{00000007-ECF4-4A10-A062-F4EE77F196E0}"/>
              </c:ext>
            </c:extLst>
          </c:dPt>
          <c:dPt>
            <c:idx val="5"/>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8-ECF4-4A10-A062-F4EE77F196E0}"/>
              </c:ext>
            </c:extLst>
          </c:dPt>
          <c:dPt>
            <c:idx val="6"/>
            <c:invertIfNegative val="0"/>
            <c:bubble3D val="0"/>
            <c:extLst xmlns:c16r2="http://schemas.microsoft.com/office/drawing/2015/06/chart">
              <c:ext xmlns:c16="http://schemas.microsoft.com/office/drawing/2014/chart" uri="{C3380CC4-5D6E-409C-BE32-E72D297353CC}">
                <c16:uniqueId val="{00000009-ECF4-4A10-A062-F4EE77F196E0}"/>
              </c:ext>
            </c:extLst>
          </c:dPt>
          <c:dPt>
            <c:idx val="7"/>
            <c:invertIfNegative val="0"/>
            <c:bubble3D val="0"/>
            <c:extLst xmlns:c16r2="http://schemas.microsoft.com/office/drawing/2015/06/chart">
              <c:ext xmlns:c16="http://schemas.microsoft.com/office/drawing/2014/chart" uri="{C3380CC4-5D6E-409C-BE32-E72D297353CC}">
                <c16:uniqueId val="{0000000A-ECF4-4A10-A062-F4EE77F196E0}"/>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Nemamo kapaciteta za pravljenje takvih analiza</c:v>
                </c:pt>
                <c:pt idx="1">
                  <c:v>Smatrali smo da nema svrhe, jer javne institucije ne bi razmatrale analizu</c:v>
                </c:pt>
                <c:pt idx="2">
                  <c:v>Nije bilo dovoljno vremena za sprovođenje analize</c:v>
                </c:pt>
                <c:pt idx="3">
                  <c:v>Koristili smo analize efekata propisa koje su izradili državni organi i institucije, pojedinačni privredni subjekti</c:v>
                </c:pt>
                <c:pt idx="4">
                  <c:v>Drugo</c:v>
                </c:pt>
                <c:pt idx="5">
                  <c:v>Ne znam</c:v>
                </c:pt>
              </c:strCache>
            </c:strRef>
          </c:cat>
          <c:val>
            <c:numRef>
              <c:f>Sheet1!$B$2:$B$7</c:f>
              <c:numCache>
                <c:formatCode>General</c:formatCode>
                <c:ptCount val="6"/>
                <c:pt idx="0">
                  <c:v>31.4</c:v>
                </c:pt>
                <c:pt idx="1">
                  <c:v>25.7</c:v>
                </c:pt>
                <c:pt idx="2">
                  <c:v>14.3</c:v>
                </c:pt>
                <c:pt idx="3">
                  <c:v>14.3</c:v>
                </c:pt>
                <c:pt idx="4">
                  <c:v>2.9</c:v>
                </c:pt>
                <c:pt idx="5">
                  <c:v>11.4</c:v>
                </c:pt>
              </c:numCache>
            </c:numRef>
          </c:val>
          <c:extLst xmlns:c16r2="http://schemas.microsoft.com/office/drawing/2015/06/chart">
            <c:ext xmlns:c16="http://schemas.microsoft.com/office/drawing/2014/chart" uri="{C3380CC4-5D6E-409C-BE32-E72D297353CC}">
              <c16:uniqueId val="{0000000B-ECF4-4A10-A062-F4EE77F196E0}"/>
            </c:ext>
          </c:extLst>
        </c:ser>
        <c:dLbls>
          <c:showLegendKey val="0"/>
          <c:showVal val="0"/>
          <c:showCatName val="0"/>
          <c:showSerName val="0"/>
          <c:showPercent val="0"/>
          <c:showBubbleSize val="0"/>
        </c:dLbls>
        <c:gapWidth val="20"/>
        <c:axId val="189457920"/>
        <c:axId val="189459456"/>
      </c:barChart>
      <c:catAx>
        <c:axId val="189457920"/>
        <c:scaling>
          <c:orientation val="maxMin"/>
        </c:scaling>
        <c:delete val="0"/>
        <c:axPos val="l"/>
        <c:numFmt formatCode="General" sourceLinked="0"/>
        <c:majorTickMark val="out"/>
        <c:minorTickMark val="none"/>
        <c:tickLblPos val="nextTo"/>
        <c:spPr>
          <a:ln>
            <a:noFill/>
          </a:ln>
        </c:spPr>
        <c:txPr>
          <a:bodyPr/>
          <a:lstStyle/>
          <a:p>
            <a:pPr>
              <a:defRPr sz="1400" b="0" cap="none" baseline="0">
                <a:latin typeface="Calibri" panose="020F0502020204030204" pitchFamily="34" charset="0"/>
              </a:defRPr>
            </a:pPr>
            <a:endParaRPr lang="sr-Latn-RS"/>
          </a:p>
        </c:txPr>
        <c:crossAx val="189459456"/>
        <c:crosses val="autoZero"/>
        <c:auto val="1"/>
        <c:lblAlgn val="ctr"/>
        <c:lblOffset val="100"/>
        <c:noMultiLvlLbl val="0"/>
      </c:catAx>
      <c:valAx>
        <c:axId val="189459456"/>
        <c:scaling>
          <c:orientation val="minMax"/>
        </c:scaling>
        <c:delete val="1"/>
        <c:axPos val="b"/>
        <c:numFmt formatCode="General" sourceLinked="1"/>
        <c:majorTickMark val="out"/>
        <c:minorTickMark val="none"/>
        <c:tickLblPos val="nextTo"/>
        <c:crossAx val="189457920"/>
        <c:crosses val="max"/>
        <c:crossBetween val="between"/>
      </c:valAx>
      <c:spPr>
        <a:noFill/>
      </c:spPr>
    </c:plotArea>
    <c:plotVisOnly val="1"/>
    <c:dispBlanksAs val="gap"/>
    <c:showDLblsOverMax val="0"/>
  </c:chart>
  <c:txPr>
    <a:bodyPr/>
    <a:lstStyle/>
    <a:p>
      <a:pPr>
        <a:defRPr sz="1800"/>
      </a:pPr>
      <a:endParaRPr lang="sr-Latn-R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2134049266749"/>
          <c:y val="0"/>
          <c:w val="0.41588495650057394"/>
          <c:h val="0.98166479870049617"/>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CEC0-4E0B-8B24-046A9BE08F5E}"/>
              </c:ext>
            </c:extLst>
          </c:dPt>
          <c:dPt>
            <c:idx val="1"/>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1-CEC0-4E0B-8B24-046A9BE08F5E}"/>
              </c:ext>
            </c:extLst>
          </c:dPt>
          <c:dPt>
            <c:idx val="2"/>
            <c:invertIfNegative val="0"/>
            <c:bubble3D val="0"/>
            <c:spPr>
              <a:solidFill>
                <a:srgbClr val="A6A6A6"/>
              </a:solidFill>
              <a:ln>
                <a:solidFill>
                  <a:schemeClr val="bg1"/>
                </a:solidFill>
              </a:ln>
              <a:effectLst/>
            </c:spPr>
            <c:extLst xmlns:c16r2="http://schemas.microsoft.com/office/drawing/2015/06/chart">
              <c:ext xmlns:c16="http://schemas.microsoft.com/office/drawing/2014/chart" uri="{C3380CC4-5D6E-409C-BE32-E72D297353CC}">
                <c16:uniqueId val="{00000003-CEC0-4E0B-8B24-046A9BE08F5E}"/>
              </c:ext>
            </c:extLst>
          </c:dPt>
          <c:dPt>
            <c:idx val="3"/>
            <c:invertIfNegative val="0"/>
            <c:bubble3D val="0"/>
            <c:spPr>
              <a:solidFill>
                <a:schemeClr val="bg1">
                  <a:lumMod val="65000"/>
                </a:schemeClr>
              </a:solidFill>
              <a:ln>
                <a:solidFill>
                  <a:schemeClr val="bg1"/>
                </a:solidFill>
              </a:ln>
              <a:effectLst/>
            </c:spPr>
            <c:extLst xmlns:c16r2="http://schemas.microsoft.com/office/drawing/2015/06/chart">
              <c:ext xmlns:c16="http://schemas.microsoft.com/office/drawing/2014/chart" uri="{C3380CC4-5D6E-409C-BE32-E72D297353CC}">
                <c16:uniqueId val="{00000005-CEC0-4E0B-8B24-046A9BE08F5E}"/>
              </c:ext>
            </c:extLst>
          </c:dPt>
          <c:dPt>
            <c:idx val="4"/>
            <c:invertIfNegative val="0"/>
            <c:bubble3D val="0"/>
            <c:spPr>
              <a:solidFill>
                <a:schemeClr val="bg1">
                  <a:lumMod val="50000"/>
                </a:schemeClr>
              </a:solidFill>
              <a:ln>
                <a:solidFill>
                  <a:schemeClr val="bg1"/>
                </a:solidFill>
              </a:ln>
              <a:effectLst/>
            </c:spPr>
            <c:extLst xmlns:c16r2="http://schemas.microsoft.com/office/drawing/2015/06/chart">
              <c:ext xmlns:c16="http://schemas.microsoft.com/office/drawing/2014/chart" uri="{C3380CC4-5D6E-409C-BE32-E72D297353CC}">
                <c16:uniqueId val="{00000007-CEC0-4E0B-8B24-046A9BE08F5E}"/>
              </c:ext>
            </c:extLst>
          </c:dPt>
          <c:dPt>
            <c:idx val="5"/>
            <c:invertIfNegative val="0"/>
            <c:bubble3D val="0"/>
            <c:extLst xmlns:c16r2="http://schemas.microsoft.com/office/drawing/2015/06/chart">
              <c:ext xmlns:c16="http://schemas.microsoft.com/office/drawing/2014/chart" uri="{C3380CC4-5D6E-409C-BE32-E72D297353CC}">
                <c16:uniqueId val="{00000008-CEC0-4E0B-8B24-046A9BE08F5E}"/>
              </c:ext>
            </c:extLst>
          </c:dPt>
          <c:dPt>
            <c:idx val="6"/>
            <c:invertIfNegative val="0"/>
            <c:bubble3D val="0"/>
            <c:extLst xmlns:c16r2="http://schemas.microsoft.com/office/drawing/2015/06/chart">
              <c:ext xmlns:c16="http://schemas.microsoft.com/office/drawing/2014/chart" uri="{C3380CC4-5D6E-409C-BE32-E72D297353CC}">
                <c16:uniqueId val="{00000009-CEC0-4E0B-8B24-046A9BE08F5E}"/>
              </c:ext>
            </c:extLst>
          </c:dPt>
          <c:dPt>
            <c:idx val="7"/>
            <c:invertIfNegative val="0"/>
            <c:bubble3D val="0"/>
            <c:extLst xmlns:c16r2="http://schemas.microsoft.com/office/drawing/2015/06/chart">
              <c:ext xmlns:c16="http://schemas.microsoft.com/office/drawing/2014/chart" uri="{C3380CC4-5D6E-409C-BE32-E72D297353CC}">
                <c16:uniqueId val="{0000000A-CEC0-4E0B-8B24-046A9BE08F5E}"/>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Razmatrana je ali nije uvažena od strane institucija</c:v>
                </c:pt>
                <c:pt idx="1">
                  <c:v>Nije uopšte razmatrana od strane institucija</c:v>
                </c:pt>
                <c:pt idx="2">
                  <c:v>Ne znam</c:v>
                </c:pt>
              </c:strCache>
            </c:strRef>
          </c:cat>
          <c:val>
            <c:numRef>
              <c:f>Sheet1!$B$2:$B$4</c:f>
              <c:numCache>
                <c:formatCode>General</c:formatCode>
                <c:ptCount val="3"/>
                <c:pt idx="0">
                  <c:v>40</c:v>
                </c:pt>
                <c:pt idx="1">
                  <c:v>40</c:v>
                </c:pt>
                <c:pt idx="2">
                  <c:v>20</c:v>
                </c:pt>
              </c:numCache>
            </c:numRef>
          </c:val>
          <c:extLst xmlns:c16r2="http://schemas.microsoft.com/office/drawing/2015/06/chart">
            <c:ext xmlns:c16="http://schemas.microsoft.com/office/drawing/2014/chart" uri="{C3380CC4-5D6E-409C-BE32-E72D297353CC}">
              <c16:uniqueId val="{0000000B-CEC0-4E0B-8B24-046A9BE08F5E}"/>
            </c:ext>
          </c:extLst>
        </c:ser>
        <c:dLbls>
          <c:showLegendKey val="0"/>
          <c:showVal val="0"/>
          <c:showCatName val="0"/>
          <c:showSerName val="0"/>
          <c:showPercent val="0"/>
          <c:showBubbleSize val="0"/>
        </c:dLbls>
        <c:gapWidth val="20"/>
        <c:axId val="189522688"/>
        <c:axId val="189524224"/>
      </c:barChart>
      <c:catAx>
        <c:axId val="189522688"/>
        <c:scaling>
          <c:orientation val="maxMin"/>
        </c:scaling>
        <c:delete val="0"/>
        <c:axPos val="l"/>
        <c:numFmt formatCode="General" sourceLinked="0"/>
        <c:majorTickMark val="out"/>
        <c:minorTickMark val="none"/>
        <c:tickLblPos val="nextTo"/>
        <c:spPr>
          <a:ln>
            <a:noFill/>
          </a:ln>
        </c:spPr>
        <c:txPr>
          <a:bodyPr/>
          <a:lstStyle/>
          <a:p>
            <a:pPr>
              <a:defRPr sz="1800" b="0" cap="none" baseline="0">
                <a:latin typeface="Calibri" panose="020F0502020204030204" pitchFamily="34" charset="0"/>
              </a:defRPr>
            </a:pPr>
            <a:endParaRPr lang="sr-Latn-RS"/>
          </a:p>
        </c:txPr>
        <c:crossAx val="189524224"/>
        <c:crosses val="autoZero"/>
        <c:auto val="1"/>
        <c:lblAlgn val="ctr"/>
        <c:lblOffset val="100"/>
        <c:noMultiLvlLbl val="0"/>
      </c:catAx>
      <c:valAx>
        <c:axId val="189524224"/>
        <c:scaling>
          <c:orientation val="minMax"/>
        </c:scaling>
        <c:delete val="1"/>
        <c:axPos val="b"/>
        <c:numFmt formatCode="General" sourceLinked="1"/>
        <c:majorTickMark val="out"/>
        <c:minorTickMark val="none"/>
        <c:tickLblPos val="nextTo"/>
        <c:crossAx val="189522688"/>
        <c:crosses val="max"/>
        <c:crossBetween val="between"/>
      </c:valAx>
      <c:spPr>
        <a:noFill/>
      </c:spPr>
    </c:plotArea>
    <c:plotVisOnly val="1"/>
    <c:dispBlanksAs val="gap"/>
    <c:showDLblsOverMax val="0"/>
  </c:chart>
  <c:txPr>
    <a:bodyPr/>
    <a:lstStyle/>
    <a:p>
      <a:pPr>
        <a:defRPr sz="1800"/>
      </a:pPr>
      <a:endParaRPr lang="sr-Latn-R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72381431302953"/>
          <c:y val="0"/>
          <c:w val="0.56827618568697047"/>
          <c:h val="0.8177707030730647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cat>
            <c:strRef>
              <c:f>Sheet1!$B$1:$C$1</c:f>
              <c:strCache>
                <c:ptCount val="2"/>
                <c:pt idx="0">
                  <c:v>Poslovna udruženja</c:v>
                </c:pt>
                <c:pt idx="1">
                  <c:v>Privrednici</c:v>
                </c:pt>
              </c:strCache>
            </c:strRef>
          </c:cat>
          <c:val>
            <c:numRef>
              <c:f>Sheet1!$B$2:$C$2</c:f>
              <c:numCache>
                <c:formatCode>General</c:formatCode>
                <c:ptCount val="2"/>
                <c:pt idx="1">
                  <c:v>3</c:v>
                </c:pt>
              </c:numCache>
            </c:numRef>
          </c:val>
          <c:extLst xmlns:c16r2="http://schemas.microsoft.com/office/drawing/2015/06/chart">
            <c:ext xmlns:c16="http://schemas.microsoft.com/office/drawing/2014/chart" uri="{C3380CC4-5D6E-409C-BE32-E72D297353CC}">
              <c16:uniqueId val="{00000000-A361-446D-9EA1-4D7315287D4F}"/>
            </c:ext>
          </c:extLst>
        </c:ser>
        <c:ser>
          <c:idx val="1"/>
          <c:order val="1"/>
          <c:tx>
            <c:strRef>
              <c:f>Sheet1!$A$3</c:f>
              <c:strCache>
                <c:ptCount val="1"/>
                <c:pt idx="0">
                  <c:v>Uopšte nismo zainteresovani</c:v>
                </c:pt>
              </c:strCache>
            </c:strRef>
          </c:tx>
          <c:spPr>
            <a:solidFill>
              <a:srgbClr val="CB333B"/>
            </a:solidFill>
            <a:ln>
              <a:solidFill>
                <a:schemeClr val="bg1"/>
              </a:solidFill>
            </a:ln>
          </c:spPr>
          <c:invertIfNegative val="0"/>
          <c:dLbls>
            <c:dLbl>
              <c:idx val="0"/>
              <c:numFmt formatCode="#&quot;%&quot;" sourceLinked="0"/>
              <c:spPr>
                <a:solidFill>
                  <a:srgbClr val="CB333B"/>
                </a:solidFill>
                <a:ln>
                  <a:noFill/>
                </a:ln>
                <a:effectLst/>
              </c:spPr>
              <c:txPr>
                <a:bodyPr wrap="square" lIns="38100" tIns="19050" rIns="38100" bIns="19050" anchor="ctr">
                  <a:spAutoFit/>
                </a:bodyPr>
                <a:lstStyle/>
                <a:p>
                  <a:pPr>
                    <a:defRPr sz="1600" b="1">
                      <a:solidFill>
                        <a:schemeClr val="bg1"/>
                      </a:solidFill>
                    </a:defRPr>
                  </a:pPr>
                  <a:endParaRPr lang="sr-Latn-RS"/>
                </a:p>
              </c:txPr>
              <c:showLegendKey val="0"/>
              <c:showVal val="1"/>
              <c:showCatName val="0"/>
              <c:showSerName val="0"/>
              <c:showPercent val="0"/>
              <c:showBubbleSize val="0"/>
            </c:dLbl>
            <c:dLbl>
              <c:idx val="1"/>
              <c:numFmt formatCode="#&quot;%&quot;" sourceLinked="0"/>
              <c:spPr>
                <a:noFill/>
                <a:ln>
                  <a:noFill/>
                </a:ln>
                <a:effectLst/>
              </c:spPr>
              <c:txPr>
                <a:bodyPr wrap="square" lIns="38100" tIns="19050" rIns="38100" bIns="19050" anchor="ctr">
                  <a:spAutoFit/>
                </a:bodyPr>
                <a:lstStyle/>
                <a:p>
                  <a:pPr>
                    <a:defRPr sz="1400" b="1">
                      <a:solidFill>
                        <a:schemeClr val="bg1"/>
                      </a:solidFill>
                    </a:defRPr>
                  </a:pPr>
                  <a:endParaRPr lang="sr-Latn-RS"/>
                </a:p>
              </c:txPr>
              <c:showLegendKey val="0"/>
              <c:showVal val="1"/>
              <c:showCatName val="0"/>
              <c:showSerName val="0"/>
              <c:showPercent val="0"/>
              <c:showBubbleSize val="0"/>
            </c:dLbl>
            <c:numFmt formatCode="#&quot;%&quot;" sourceLinked="0"/>
            <c:spPr>
              <a:noFill/>
              <a:ln>
                <a:noFill/>
              </a:ln>
              <a:effectLst/>
            </c:spPr>
            <c:txPr>
              <a:bodyPr wrap="square" lIns="38100" tIns="19050" rIns="38100" bIns="19050" anchor="ctr">
                <a:spAutoFit/>
              </a:bodyPr>
              <a:lstStyle/>
              <a:p>
                <a:pPr>
                  <a:defRPr sz="16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Sheet1!$B$3:$C$3</c:f>
              <c:numCache>
                <c:formatCode>General</c:formatCode>
                <c:ptCount val="2"/>
                <c:pt idx="0">
                  <c:v>2.5</c:v>
                </c:pt>
                <c:pt idx="1">
                  <c:v>16.3</c:v>
                </c:pt>
              </c:numCache>
            </c:numRef>
          </c:val>
          <c:extLst xmlns:c16r2="http://schemas.microsoft.com/office/drawing/2015/06/chart">
            <c:ext xmlns:c16="http://schemas.microsoft.com/office/drawing/2014/chart" uri="{C3380CC4-5D6E-409C-BE32-E72D297353CC}">
              <c16:uniqueId val="{00000001-A361-446D-9EA1-4D7315287D4F}"/>
            </c:ext>
          </c:extLst>
        </c:ser>
        <c:ser>
          <c:idx val="2"/>
          <c:order val="2"/>
          <c:tx>
            <c:strRef>
              <c:f>Sheet1!$A$4</c:f>
              <c:strCache>
                <c:ptCount val="1"/>
                <c:pt idx="0">
                  <c:v>Uglavnom nismo zainteresovani</c:v>
                </c:pt>
              </c:strCache>
            </c:strRef>
          </c:tx>
          <c:spPr>
            <a:solidFill>
              <a:schemeClr val="accent3"/>
            </a:solidFill>
            <a:ln>
              <a:solidFill>
                <a:schemeClr val="bg1"/>
              </a:solid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35E-4612-849A-1B7DA0CF10DB}"/>
                </c:ext>
              </c:extLst>
            </c:dLbl>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Sheet1!$B$4:$C$4</c:f>
              <c:numCache>
                <c:formatCode>General</c:formatCode>
                <c:ptCount val="2"/>
                <c:pt idx="1">
                  <c:v>18.899999999999999</c:v>
                </c:pt>
              </c:numCache>
            </c:numRef>
          </c:val>
          <c:extLst xmlns:c16r2="http://schemas.microsoft.com/office/drawing/2015/06/chart">
            <c:ext xmlns:c16="http://schemas.microsoft.com/office/drawing/2014/chart" uri="{C3380CC4-5D6E-409C-BE32-E72D297353CC}">
              <c16:uniqueId val="{00000002-A361-446D-9EA1-4D7315287D4F}"/>
            </c:ext>
          </c:extLst>
        </c:ser>
        <c:ser>
          <c:idx val="3"/>
          <c:order val="3"/>
          <c:tx>
            <c:strRef>
              <c:f>Sheet1!$A$5</c:f>
              <c:strCache>
                <c:ptCount val="1"/>
                <c:pt idx="0">
                  <c:v>Uglavnom smo zainteresovani</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Sheet1!$B$5:$C$5</c:f>
              <c:numCache>
                <c:formatCode>General</c:formatCode>
                <c:ptCount val="2"/>
                <c:pt idx="0">
                  <c:v>30</c:v>
                </c:pt>
                <c:pt idx="1">
                  <c:v>44.8</c:v>
                </c:pt>
              </c:numCache>
            </c:numRef>
          </c:val>
          <c:extLst xmlns:c16r2="http://schemas.microsoft.com/office/drawing/2015/06/chart">
            <c:ext xmlns:c16="http://schemas.microsoft.com/office/drawing/2014/chart" uri="{C3380CC4-5D6E-409C-BE32-E72D297353CC}">
              <c16:uniqueId val="{00000003-A361-446D-9EA1-4D7315287D4F}"/>
            </c:ext>
          </c:extLst>
        </c:ser>
        <c:ser>
          <c:idx val="4"/>
          <c:order val="4"/>
          <c:tx>
            <c:strRef>
              <c:f>Sheet1!$A$6</c:f>
              <c:strCache>
                <c:ptCount val="1"/>
                <c:pt idx="0">
                  <c:v>Veoma smo zainteresovani</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Sheet1!$B$6:$C$6</c:f>
              <c:numCache>
                <c:formatCode>General</c:formatCode>
                <c:ptCount val="2"/>
                <c:pt idx="0">
                  <c:v>67.5</c:v>
                </c:pt>
                <c:pt idx="1">
                  <c:v>16.899999999999999</c:v>
                </c:pt>
              </c:numCache>
            </c:numRef>
          </c:val>
          <c:extLst xmlns:c16r2="http://schemas.microsoft.com/office/drawing/2015/06/chart">
            <c:ext xmlns:c16="http://schemas.microsoft.com/office/drawing/2014/chart" uri="{C3380CC4-5D6E-409C-BE32-E72D297353CC}">
              <c16:uniqueId val="{00000004-A361-446D-9EA1-4D7315287D4F}"/>
            </c:ext>
          </c:extLst>
        </c:ser>
        <c:dLbls>
          <c:showLegendKey val="0"/>
          <c:showVal val="0"/>
          <c:showCatName val="0"/>
          <c:showSerName val="0"/>
          <c:showPercent val="0"/>
          <c:showBubbleSize val="0"/>
        </c:dLbls>
        <c:gapWidth val="50"/>
        <c:overlap val="100"/>
        <c:axId val="180859264"/>
        <c:axId val="180860800"/>
      </c:barChart>
      <c:catAx>
        <c:axId val="180859264"/>
        <c:scaling>
          <c:orientation val="maxMin"/>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sr-Latn-RS"/>
          </a:p>
        </c:txPr>
        <c:crossAx val="180860800"/>
        <c:crosses val="autoZero"/>
        <c:auto val="1"/>
        <c:lblAlgn val="ctr"/>
        <c:lblOffset val="100"/>
        <c:noMultiLvlLbl val="0"/>
      </c:catAx>
      <c:valAx>
        <c:axId val="180860800"/>
        <c:scaling>
          <c:orientation val="minMax"/>
          <c:max val="100"/>
          <c:min val="0"/>
        </c:scaling>
        <c:delete val="1"/>
        <c:axPos val="l"/>
        <c:numFmt formatCode="0%" sourceLinked="0"/>
        <c:majorTickMark val="out"/>
        <c:minorTickMark val="none"/>
        <c:tickLblPos val="nextTo"/>
        <c:crossAx val="180859264"/>
        <c:crosses val="max"/>
        <c:crossBetween val="between"/>
        <c:majorUnit val="20"/>
        <c:minorUnit val="3"/>
      </c:valAx>
    </c:plotArea>
    <c:legend>
      <c:legendPos val="r"/>
      <c:layout>
        <c:manualLayout>
          <c:xMode val="edge"/>
          <c:yMode val="edge"/>
          <c:x val="2.0597126635052243E-3"/>
          <c:y val="1.076666084720743E-3"/>
          <c:w val="0.46030894228126701"/>
          <c:h val="0.87338767914676152"/>
        </c:manualLayout>
      </c:layout>
      <c:overlay val="0"/>
      <c:txPr>
        <a:bodyPr/>
        <a:lstStyle/>
        <a:p>
          <a:pPr>
            <a:defRPr sz="18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70963555875548"/>
          <c:y val="0.10621809565019091"/>
          <c:w val="0.71702295303530539"/>
          <c:h val="0.81413234528540224"/>
        </c:manualLayout>
      </c:layout>
      <c:barChart>
        <c:barDir val="bar"/>
        <c:grouping val="percentStacked"/>
        <c:varyColors val="0"/>
        <c:ser>
          <c:idx val="0"/>
          <c:order val="0"/>
          <c:tx>
            <c:strRef>
              <c:f>Sheet1!$B$1</c:f>
              <c:strCache>
                <c:ptCount val="1"/>
                <c:pt idx="0">
                  <c:v>Da</c:v>
                </c:pt>
              </c:strCache>
            </c:strRef>
          </c:tx>
          <c:spPr>
            <a:solidFill>
              <a:srgbClr val="004644"/>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0673-43E3-9C12-1220D7CF273C}"/>
              </c:ext>
            </c:extLst>
          </c:dPt>
          <c:dPt>
            <c:idx val="1"/>
            <c:invertIfNegative val="0"/>
            <c:bubble3D val="0"/>
            <c:extLst xmlns:c16r2="http://schemas.microsoft.com/office/drawing/2015/06/chart">
              <c:ext xmlns:c16="http://schemas.microsoft.com/office/drawing/2014/chart" uri="{C3380CC4-5D6E-409C-BE32-E72D297353CC}">
                <c16:uniqueId val="{00000001-0673-43E3-9C12-1220D7CF273C}"/>
              </c:ext>
            </c:extLst>
          </c:dPt>
          <c:dPt>
            <c:idx val="2"/>
            <c:invertIfNegative val="0"/>
            <c:bubble3D val="0"/>
            <c:extLst xmlns:c16r2="http://schemas.microsoft.com/office/drawing/2015/06/chart">
              <c:ext xmlns:c16="http://schemas.microsoft.com/office/drawing/2014/chart" uri="{C3380CC4-5D6E-409C-BE32-E72D297353CC}">
                <c16:uniqueId val="{00000003-0673-43E3-9C12-1220D7CF273C}"/>
              </c:ext>
            </c:extLst>
          </c:dPt>
          <c:dPt>
            <c:idx val="3"/>
            <c:invertIfNegative val="0"/>
            <c:bubble3D val="0"/>
            <c:extLst xmlns:c16r2="http://schemas.microsoft.com/office/drawing/2015/06/chart">
              <c:ext xmlns:c16="http://schemas.microsoft.com/office/drawing/2014/chart" uri="{C3380CC4-5D6E-409C-BE32-E72D297353CC}">
                <c16:uniqueId val="{00000005-0673-43E3-9C12-1220D7CF273C}"/>
              </c:ext>
            </c:extLst>
          </c:dPt>
          <c:dPt>
            <c:idx val="4"/>
            <c:invertIfNegative val="0"/>
            <c:bubble3D val="0"/>
            <c:extLst xmlns:c16r2="http://schemas.microsoft.com/office/drawing/2015/06/chart">
              <c:ext xmlns:c16="http://schemas.microsoft.com/office/drawing/2014/chart" uri="{C3380CC4-5D6E-409C-BE32-E72D297353CC}">
                <c16:uniqueId val="{00000007-0673-43E3-9C12-1220D7CF273C}"/>
              </c:ext>
            </c:extLst>
          </c:dPt>
          <c:dLbls>
            <c:dLbl>
              <c:idx val="4"/>
              <c:numFmt formatCode="#,##0" sourceLinked="0"/>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Preduzeća</c:v>
                </c:pt>
                <c:pt idx="1">
                  <c:v>Udruženja</c:v>
                </c:pt>
                <c:pt idx="3">
                  <c:v>Preduzeća</c:v>
                </c:pt>
                <c:pt idx="4">
                  <c:v>Udruženja</c:v>
                </c:pt>
                <c:pt idx="6">
                  <c:v>Preduzeća</c:v>
                </c:pt>
                <c:pt idx="7">
                  <c:v>Udruženja</c:v>
                </c:pt>
              </c:strCache>
            </c:strRef>
          </c:cat>
          <c:val>
            <c:numRef>
              <c:f>Sheet1!$B$2:$B$9</c:f>
              <c:numCache>
                <c:formatCode>General</c:formatCode>
                <c:ptCount val="8"/>
                <c:pt idx="0">
                  <c:v>9.9</c:v>
                </c:pt>
                <c:pt idx="1">
                  <c:v>63</c:v>
                </c:pt>
                <c:pt idx="3">
                  <c:v>88.8</c:v>
                </c:pt>
                <c:pt idx="4">
                  <c:v>97.5</c:v>
                </c:pt>
                <c:pt idx="6">
                  <c:v>62.7</c:v>
                </c:pt>
                <c:pt idx="7">
                  <c:v>92.5</c:v>
                </c:pt>
              </c:numCache>
            </c:numRef>
          </c:val>
          <c:extLst xmlns:c16r2="http://schemas.microsoft.com/office/drawing/2015/06/chart">
            <c:ext xmlns:c16="http://schemas.microsoft.com/office/drawing/2014/chart" uri="{C3380CC4-5D6E-409C-BE32-E72D297353CC}">
              <c16:uniqueId val="{00000008-0673-43E3-9C12-1220D7CF273C}"/>
            </c:ext>
          </c:extLst>
        </c:ser>
        <c:ser>
          <c:idx val="1"/>
          <c:order val="1"/>
          <c:tx>
            <c:strRef>
              <c:f>Sheet1!$C$1</c:f>
              <c:strCache>
                <c:ptCount val="1"/>
                <c:pt idx="0">
                  <c:v>Ne</c:v>
                </c:pt>
              </c:strCache>
            </c:strRef>
          </c:tx>
          <c:spPr>
            <a:solidFill>
              <a:srgbClr val="C00000"/>
            </a:solidFill>
            <a:ln>
              <a:solidFill>
                <a:schemeClr val="bg1"/>
              </a:solidFill>
            </a:ln>
          </c:spPr>
          <c:invertIfNegative val="0"/>
          <c:dLbls>
            <c:numFmt formatCode="#,##0"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Preduzeća</c:v>
                </c:pt>
                <c:pt idx="1">
                  <c:v>Udruženja</c:v>
                </c:pt>
                <c:pt idx="3">
                  <c:v>Preduzeća</c:v>
                </c:pt>
                <c:pt idx="4">
                  <c:v>Udruženja</c:v>
                </c:pt>
                <c:pt idx="6">
                  <c:v>Preduzeća</c:v>
                </c:pt>
                <c:pt idx="7">
                  <c:v>Udruženja</c:v>
                </c:pt>
              </c:strCache>
            </c:strRef>
          </c:cat>
          <c:val>
            <c:numRef>
              <c:f>Sheet1!$C$2:$C$9</c:f>
              <c:numCache>
                <c:formatCode>General</c:formatCode>
                <c:ptCount val="8"/>
                <c:pt idx="0">
                  <c:v>86.8</c:v>
                </c:pt>
                <c:pt idx="1">
                  <c:v>33.299999999999997</c:v>
                </c:pt>
                <c:pt idx="3">
                  <c:v>7.1</c:v>
                </c:pt>
                <c:pt idx="6">
                  <c:v>21.6</c:v>
                </c:pt>
                <c:pt idx="7">
                  <c:v>5</c:v>
                </c:pt>
              </c:numCache>
            </c:numRef>
          </c:val>
          <c:extLst xmlns:c16r2="http://schemas.microsoft.com/office/drawing/2015/06/chart">
            <c:ext xmlns:c16="http://schemas.microsoft.com/office/drawing/2014/chart" uri="{C3380CC4-5D6E-409C-BE32-E72D297353CC}">
              <c16:uniqueId val="{00000009-0673-43E3-9C12-1220D7CF273C}"/>
            </c:ext>
          </c:extLst>
        </c:ser>
        <c:ser>
          <c:idx val="2"/>
          <c:order val="2"/>
          <c:tx>
            <c:strRef>
              <c:f>Sheet1!$D$1</c:f>
              <c:strCache>
                <c:ptCount val="1"/>
                <c:pt idx="0">
                  <c:v>Ne zna</c:v>
                </c:pt>
              </c:strCache>
            </c:strRef>
          </c:tx>
          <c:spPr>
            <a:solidFill>
              <a:schemeClr val="tx2"/>
            </a:solidFill>
            <a:ln>
              <a:solidFill>
                <a:schemeClr val="bg1"/>
              </a:solidFill>
            </a:ln>
          </c:spPr>
          <c:invertIfNegative val="0"/>
          <c:dLbls>
            <c:dLbl>
              <c:idx val="0"/>
              <c:numFmt formatCode="#,##0" sourceLinked="0"/>
              <c:spPr>
                <a:solidFill>
                  <a:schemeClr val="tx2"/>
                </a:solid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A89-48DF-AB19-C53E0DDBA79C}"/>
                </c:ext>
              </c:extLst>
            </c:dLbl>
            <c:dLbl>
              <c:idx val="4"/>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DFE-46BE-8EEF-26B86E397030}"/>
                </c:ext>
              </c:extLst>
            </c:dLbl>
            <c:dLbl>
              <c:idx val="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A89-48DF-AB19-C53E0DDBA79C}"/>
                </c:ext>
              </c:extLst>
            </c:dLbl>
            <c:dLbl>
              <c:idx val="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DFE-46BE-8EEF-26B86E397030}"/>
                </c:ext>
              </c:extLst>
            </c:dLbl>
            <c:numFmt formatCode="#,##0"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Preduzeća</c:v>
                </c:pt>
                <c:pt idx="1">
                  <c:v>Udruženja</c:v>
                </c:pt>
                <c:pt idx="3">
                  <c:v>Preduzeća</c:v>
                </c:pt>
                <c:pt idx="4">
                  <c:v>Udruženja</c:v>
                </c:pt>
                <c:pt idx="6">
                  <c:v>Preduzeća</c:v>
                </c:pt>
                <c:pt idx="7">
                  <c:v>Udruženja</c:v>
                </c:pt>
              </c:strCache>
            </c:strRef>
          </c:cat>
          <c:val>
            <c:numRef>
              <c:f>Sheet1!$D$2:$D$9</c:f>
              <c:numCache>
                <c:formatCode>General</c:formatCode>
                <c:ptCount val="8"/>
                <c:pt idx="0">
                  <c:v>3.3</c:v>
                </c:pt>
                <c:pt idx="1">
                  <c:v>3.7</c:v>
                </c:pt>
                <c:pt idx="3">
                  <c:v>4.0999999999999996</c:v>
                </c:pt>
                <c:pt idx="4">
                  <c:v>2.5</c:v>
                </c:pt>
                <c:pt idx="6">
                  <c:v>15.7</c:v>
                </c:pt>
                <c:pt idx="7">
                  <c:v>2.5</c:v>
                </c:pt>
              </c:numCache>
            </c:numRef>
          </c:val>
          <c:extLst xmlns:c16r2="http://schemas.microsoft.com/office/drawing/2015/06/chart">
            <c:ext xmlns:c16="http://schemas.microsoft.com/office/drawing/2014/chart" uri="{C3380CC4-5D6E-409C-BE32-E72D297353CC}">
              <c16:uniqueId val="{0000000A-0673-43E3-9C12-1220D7CF273C}"/>
            </c:ext>
          </c:extLst>
        </c:ser>
        <c:dLbls>
          <c:showLegendKey val="0"/>
          <c:showVal val="0"/>
          <c:showCatName val="0"/>
          <c:showSerName val="0"/>
          <c:showPercent val="0"/>
          <c:showBubbleSize val="0"/>
        </c:dLbls>
        <c:gapWidth val="20"/>
        <c:overlap val="100"/>
        <c:axId val="191735296"/>
        <c:axId val="191736832"/>
      </c:barChart>
      <c:catAx>
        <c:axId val="191735296"/>
        <c:scaling>
          <c:orientation val="maxMin"/>
        </c:scaling>
        <c:delete val="0"/>
        <c:axPos val="l"/>
        <c:numFmt formatCode="General" sourceLinked="0"/>
        <c:majorTickMark val="out"/>
        <c:minorTickMark val="none"/>
        <c:tickLblPos val="nextTo"/>
        <c:spPr>
          <a:ln>
            <a:noFill/>
          </a:ln>
        </c:spPr>
        <c:txPr>
          <a:bodyPr/>
          <a:lstStyle/>
          <a:p>
            <a:pPr>
              <a:defRPr sz="2000" b="0">
                <a:latin typeface="Calibri" panose="020F0502020204030204" pitchFamily="34" charset="0"/>
              </a:defRPr>
            </a:pPr>
            <a:endParaRPr lang="sr-Latn-RS"/>
          </a:p>
        </c:txPr>
        <c:crossAx val="191736832"/>
        <c:crosses val="autoZero"/>
        <c:auto val="1"/>
        <c:lblAlgn val="ctr"/>
        <c:lblOffset val="100"/>
        <c:noMultiLvlLbl val="0"/>
      </c:catAx>
      <c:valAx>
        <c:axId val="191736832"/>
        <c:scaling>
          <c:orientation val="minMax"/>
        </c:scaling>
        <c:delete val="1"/>
        <c:axPos val="b"/>
        <c:numFmt formatCode="0%" sourceLinked="1"/>
        <c:majorTickMark val="out"/>
        <c:minorTickMark val="none"/>
        <c:tickLblPos val="nextTo"/>
        <c:crossAx val="191735296"/>
        <c:crosses val="max"/>
        <c:crossBetween val="between"/>
      </c:valAx>
    </c:plotArea>
    <c:legend>
      <c:legendPos val="b"/>
      <c:layout>
        <c:manualLayout>
          <c:xMode val="edge"/>
          <c:yMode val="edge"/>
          <c:x val="0.24907994859567342"/>
          <c:y val="2.1369880435455926E-2"/>
          <c:w val="0.24964399176984611"/>
          <c:h val="6.441004646960892E-2"/>
        </c:manualLayout>
      </c:layout>
      <c:overlay val="0"/>
      <c:txPr>
        <a:bodyPr/>
        <a:lstStyle/>
        <a:p>
          <a:pPr>
            <a:defRPr b="1">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99933066421977"/>
          <c:y val="0.29100018191256471"/>
          <c:w val="0.72700066933578023"/>
          <c:h val="0.70843560993221133"/>
        </c:manualLayout>
      </c:layout>
      <c:barChart>
        <c:barDir val="bar"/>
        <c:grouping val="stacked"/>
        <c:varyColors val="0"/>
        <c:ser>
          <c:idx val="0"/>
          <c:order val="0"/>
          <c:tx>
            <c:strRef>
              <c:f>Sheet1!$B$1</c:f>
              <c:strCache>
                <c:ptCount val="1"/>
                <c:pt idx="0">
                  <c:v>U potpunosti zastupaju interese privrednika</c:v>
                </c:pt>
              </c:strCache>
            </c:strRef>
          </c:tx>
          <c:spPr>
            <a:solidFill>
              <a:srgbClr val="004644"/>
            </a:solidFill>
            <a:ln>
              <a:solidFill>
                <a:sysClr val="window" lastClr="FFFFFF"/>
              </a:solidFill>
            </a:ln>
          </c:spPr>
          <c:invertIfNegative val="0"/>
          <c:dLbls>
            <c:dLbl>
              <c:idx val="1"/>
              <c:numFmt formatCode="0&quot;%&quot;" sourceLinked="0"/>
              <c:spPr>
                <a:solidFill>
                  <a:srgbClr val="004644"/>
                </a:solidFill>
                <a:ln>
                  <a:noFill/>
                </a:ln>
                <a:effectLst/>
              </c:spPr>
              <c:txPr>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dLbl>
              <c:idx val="2"/>
              <c:numFmt formatCode="0&quot;%&quot;" sourceLinked="0"/>
              <c:spPr>
                <a:solidFill>
                  <a:srgbClr val="004644"/>
                </a:solidFill>
                <a:ln>
                  <a:noFill/>
                </a:ln>
                <a:effectLst/>
              </c:spPr>
              <c:txPr>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numFmt formatCode="0&quot;%&quot;" sourceLinked="0"/>
            <c:spPr>
              <a:noFill/>
              <a:ln>
                <a:noFill/>
              </a:ln>
              <a:effectLst/>
            </c:spPr>
            <c:txPr>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Sheet1!$B$2:$B$6</c:f>
              <c:numCache>
                <c:formatCode>General</c:formatCode>
                <c:ptCount val="5"/>
                <c:pt idx="0">
                  <c:v>12.5</c:v>
                </c:pt>
                <c:pt idx="1">
                  <c:v>8.4</c:v>
                </c:pt>
                <c:pt idx="2">
                  <c:v>7.7</c:v>
                </c:pt>
                <c:pt idx="3">
                  <c:v>12.7</c:v>
                </c:pt>
                <c:pt idx="4">
                  <c:v>8.4</c:v>
                </c:pt>
              </c:numCache>
            </c:numRef>
          </c:val>
          <c:extLst xmlns:c16r2="http://schemas.microsoft.com/office/drawing/2015/06/chart">
            <c:ext xmlns:c16="http://schemas.microsoft.com/office/drawing/2014/chart" uri="{C3380CC4-5D6E-409C-BE32-E72D297353CC}">
              <c16:uniqueId val="{00000000-E43C-439D-B61B-779DA52AE75C}"/>
            </c:ext>
          </c:extLst>
        </c:ser>
        <c:ser>
          <c:idx val="1"/>
          <c:order val="1"/>
          <c:tx>
            <c:strRef>
              <c:f>Sheet1!$C$1</c:f>
              <c:strCache>
                <c:ptCount val="1"/>
                <c:pt idx="0">
                  <c:v>Uglavnom zastupaju interese privrednika</c:v>
                </c:pt>
              </c:strCache>
            </c:strRef>
          </c:tx>
          <c:spPr>
            <a:solidFill>
              <a:srgbClr val="007681"/>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Sheet1!$C$2:$C$6</c:f>
              <c:numCache>
                <c:formatCode>General</c:formatCode>
                <c:ptCount val="5"/>
                <c:pt idx="0">
                  <c:v>50.9</c:v>
                </c:pt>
                <c:pt idx="1">
                  <c:v>11.5</c:v>
                </c:pt>
                <c:pt idx="2">
                  <c:v>10.9</c:v>
                </c:pt>
                <c:pt idx="3">
                  <c:v>25.5</c:v>
                </c:pt>
                <c:pt idx="4">
                  <c:v>43.2</c:v>
                </c:pt>
              </c:numCache>
            </c:numRef>
          </c:val>
          <c:extLst xmlns:c16r2="http://schemas.microsoft.com/office/drawing/2015/06/chart">
            <c:ext xmlns:c16="http://schemas.microsoft.com/office/drawing/2014/chart" uri="{C3380CC4-5D6E-409C-BE32-E72D297353CC}">
              <c16:uniqueId val="{00000001-E43C-439D-B61B-779DA52AE75C}"/>
            </c:ext>
          </c:extLst>
        </c:ser>
        <c:ser>
          <c:idx val="2"/>
          <c:order val="2"/>
          <c:tx>
            <c:strRef>
              <c:f>Sheet1!$D$1</c:f>
              <c:strCache>
                <c:ptCount val="1"/>
                <c:pt idx="0">
                  <c:v>Uglavnom ne zastupaju interese privrednika</c:v>
                </c:pt>
              </c:strCache>
            </c:strRef>
          </c:tx>
          <c:spPr>
            <a:solidFill>
              <a:srgbClr val="FF585D"/>
            </a:solidFill>
            <a:ln>
              <a:solidFill>
                <a:sysClr val="window" lastClr="FFFFFF"/>
              </a:solidFill>
            </a:ln>
          </c:spPr>
          <c:invertIfNegative val="0"/>
          <c:dLbls>
            <c:dLbl>
              <c:idx val="3"/>
              <c:layout>
                <c:manualLayout>
                  <c:x val="8.0015114918644155E-4"/>
                  <c:y val="-2.72675551531200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ECF-49CA-BB3B-6DAEFFE7B0DA}"/>
                </c:ext>
              </c:extLst>
            </c:dLbl>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Sheet1!$D$2:$D$6</c:f>
              <c:numCache>
                <c:formatCode>General</c:formatCode>
                <c:ptCount val="5"/>
                <c:pt idx="0">
                  <c:v>19.3</c:v>
                </c:pt>
                <c:pt idx="1">
                  <c:v>5.0999999999999996</c:v>
                </c:pt>
                <c:pt idx="2">
                  <c:v>2.8</c:v>
                </c:pt>
                <c:pt idx="3">
                  <c:v>8.1999999999999993</c:v>
                </c:pt>
                <c:pt idx="4">
                  <c:v>19.7</c:v>
                </c:pt>
              </c:numCache>
            </c:numRef>
          </c:val>
          <c:extLst xmlns:c16r2="http://schemas.microsoft.com/office/drawing/2015/06/chart">
            <c:ext xmlns:c16="http://schemas.microsoft.com/office/drawing/2014/chart" uri="{C3380CC4-5D6E-409C-BE32-E72D297353CC}">
              <c16:uniqueId val="{00000002-E43C-439D-B61B-779DA52AE75C}"/>
            </c:ext>
          </c:extLst>
        </c:ser>
        <c:ser>
          <c:idx val="3"/>
          <c:order val="3"/>
          <c:tx>
            <c:strRef>
              <c:f>Sheet1!$E$1</c:f>
              <c:strCache>
                <c:ptCount val="1"/>
                <c:pt idx="0">
                  <c:v>Uopšte ne zastupaju interese privrednika</c:v>
                </c:pt>
              </c:strCache>
            </c:strRef>
          </c:tx>
          <c:spPr>
            <a:solidFill>
              <a:srgbClr val="CB333B"/>
            </a:solidFill>
            <a:ln>
              <a:solidFill>
                <a:sysClr val="window" lastClr="FFFFFF"/>
              </a:solidFill>
            </a:ln>
          </c:spPr>
          <c:invertIfNegative val="0"/>
          <c:dLbls>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Sheet1!$E$2:$E$6</c:f>
              <c:numCache>
                <c:formatCode>General</c:formatCode>
                <c:ptCount val="5"/>
                <c:pt idx="0">
                  <c:v>8.4</c:v>
                </c:pt>
                <c:pt idx="1">
                  <c:v>3.2</c:v>
                </c:pt>
                <c:pt idx="2">
                  <c:v>2.2999999999999998</c:v>
                </c:pt>
                <c:pt idx="3">
                  <c:v>2.9</c:v>
                </c:pt>
                <c:pt idx="4">
                  <c:v>5.5</c:v>
                </c:pt>
              </c:numCache>
            </c:numRef>
          </c:val>
          <c:extLst xmlns:c16r2="http://schemas.microsoft.com/office/drawing/2015/06/chart">
            <c:ext xmlns:c16="http://schemas.microsoft.com/office/drawing/2014/chart" uri="{C3380CC4-5D6E-409C-BE32-E72D297353CC}">
              <c16:uniqueId val="{00000003-E43C-439D-B61B-779DA52AE75C}"/>
            </c:ext>
          </c:extLst>
        </c:ser>
        <c:ser>
          <c:idx val="4"/>
          <c:order val="4"/>
          <c:tx>
            <c:strRef>
              <c:f>Sheet1!$F$1</c:f>
              <c:strCache>
                <c:ptCount val="1"/>
                <c:pt idx="0">
                  <c:v>Ne zna</c:v>
                </c:pt>
              </c:strCache>
            </c:strRef>
          </c:tx>
          <c:spPr>
            <a:solidFill>
              <a:sysClr val="window" lastClr="FFFFFF">
                <a:lumMod val="65000"/>
              </a:sysClr>
            </a:solidFill>
            <a:ln>
              <a:solidFill>
                <a:sysClr val="window" lastClr="FFFFFF"/>
              </a:solidFill>
            </a:ln>
          </c:spPr>
          <c:invertIfNegative val="0"/>
          <c:dLbls>
            <c:dLbl>
              <c:idx val="0"/>
              <c:numFmt formatCode="#&quot;%&quot;" sourceLinked="0"/>
              <c:spPr>
                <a:noFill/>
                <a:ln>
                  <a:noFill/>
                </a:ln>
                <a:effectLst/>
              </c:spPr>
              <c:txPr>
                <a:bodyPr/>
                <a:lstStyle/>
                <a:p>
                  <a:pPr algn="ctr">
                    <a:defRPr lang="en-US" sz="18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dLbl>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Sheet1!$F$2:$F$6</c:f>
              <c:numCache>
                <c:formatCode>General</c:formatCode>
                <c:ptCount val="5"/>
                <c:pt idx="0">
                  <c:v>8.9</c:v>
                </c:pt>
                <c:pt idx="1">
                  <c:v>71.8</c:v>
                </c:pt>
                <c:pt idx="2">
                  <c:v>76.3</c:v>
                </c:pt>
                <c:pt idx="3">
                  <c:v>50.7</c:v>
                </c:pt>
                <c:pt idx="4">
                  <c:v>23.2</c:v>
                </c:pt>
              </c:numCache>
            </c:numRef>
          </c:val>
          <c:extLst xmlns:c16r2="http://schemas.microsoft.com/office/drawing/2015/06/chart">
            <c:ext xmlns:c16="http://schemas.microsoft.com/office/drawing/2014/chart" uri="{C3380CC4-5D6E-409C-BE32-E72D297353CC}">
              <c16:uniqueId val="{00000000-4E1B-45B5-9D65-3CBA3101F588}"/>
            </c:ext>
          </c:extLst>
        </c:ser>
        <c:dLbls>
          <c:showLegendKey val="0"/>
          <c:showVal val="1"/>
          <c:showCatName val="0"/>
          <c:showSerName val="0"/>
          <c:showPercent val="0"/>
          <c:showBubbleSize val="0"/>
        </c:dLbls>
        <c:gapWidth val="30"/>
        <c:overlap val="100"/>
        <c:axId val="189263232"/>
        <c:axId val="189273216"/>
      </c:barChart>
      <c:catAx>
        <c:axId val="189263232"/>
        <c:scaling>
          <c:orientation val="maxMin"/>
        </c:scaling>
        <c:delete val="0"/>
        <c:axPos val="l"/>
        <c:numFmt formatCode="General" sourceLinked="0"/>
        <c:majorTickMark val="out"/>
        <c:minorTickMark val="none"/>
        <c:tickLblPos val="low"/>
        <c:spPr>
          <a:ln>
            <a:noFill/>
          </a:ln>
        </c:spPr>
        <c:txPr>
          <a:bodyPr/>
          <a:lstStyle/>
          <a:p>
            <a:pPr>
              <a:defRPr sz="2000">
                <a:latin typeface="Calibri" panose="020F0502020204030204" pitchFamily="34" charset="0"/>
              </a:defRPr>
            </a:pPr>
            <a:endParaRPr lang="sr-Latn-RS"/>
          </a:p>
        </c:txPr>
        <c:crossAx val="189273216"/>
        <c:crosses val="autoZero"/>
        <c:auto val="1"/>
        <c:lblAlgn val="ctr"/>
        <c:lblOffset val="0"/>
        <c:noMultiLvlLbl val="0"/>
      </c:catAx>
      <c:valAx>
        <c:axId val="189273216"/>
        <c:scaling>
          <c:orientation val="minMax"/>
          <c:max val="100"/>
          <c:min val="0"/>
        </c:scaling>
        <c:delete val="1"/>
        <c:axPos val="t"/>
        <c:numFmt formatCode="General" sourceLinked="1"/>
        <c:majorTickMark val="out"/>
        <c:minorTickMark val="none"/>
        <c:tickLblPos val="nextTo"/>
        <c:crossAx val="189263232"/>
        <c:crosses val="autoZero"/>
        <c:crossBetween val="between"/>
      </c:valAx>
      <c:spPr>
        <a:noFill/>
        <a:ln w="25400">
          <a:noFill/>
        </a:ln>
      </c:spPr>
    </c:plotArea>
    <c:legend>
      <c:legendPos val="b"/>
      <c:layout>
        <c:manualLayout>
          <c:xMode val="edge"/>
          <c:yMode val="edge"/>
          <c:x val="0.18554008402358585"/>
          <c:y val="0"/>
          <c:w val="0.81445991597641409"/>
          <c:h val="0.24279141931103893"/>
        </c:manualLayout>
      </c:layout>
      <c:overlay val="0"/>
      <c:txPr>
        <a:bodyPr/>
        <a:lstStyle/>
        <a:p>
          <a:pPr>
            <a:defRPr sz="1800" b="0">
              <a:solidFill>
                <a:sysClr val="windowText" lastClr="000000"/>
              </a:solidFill>
              <a:latin typeface="Calibri" panose="020F0502020204030204" pitchFamily="34" charset="0"/>
            </a:defRPr>
          </a:pPr>
          <a:endParaRPr lang="sr-Latn-RS"/>
        </a:p>
      </c:txPr>
    </c:legend>
    <c:plotVisOnly val="1"/>
    <c:dispBlanksAs val="gap"/>
    <c:showDLblsOverMax val="0"/>
  </c:chart>
  <c:spPr>
    <a:noFill/>
    <a:ln>
      <a:noFill/>
    </a:ln>
  </c:spPr>
  <c:txPr>
    <a:bodyPr/>
    <a:lstStyle/>
    <a:p>
      <a:pPr>
        <a:defRPr sz="1800"/>
      </a:pPr>
      <a:endParaRPr lang="sr-Latn-R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99933066421977"/>
          <c:y val="0.29100018191256471"/>
          <c:w val="0.72700066933578023"/>
          <c:h val="0.70843560993221133"/>
        </c:manualLayout>
      </c:layout>
      <c:barChart>
        <c:barDir val="bar"/>
        <c:grouping val="stacked"/>
        <c:varyColors val="0"/>
        <c:ser>
          <c:idx val="0"/>
          <c:order val="0"/>
          <c:tx>
            <c:strRef>
              <c:f>Sheet1!$B$1</c:f>
              <c:strCache>
                <c:ptCount val="1"/>
                <c:pt idx="0">
                  <c:v>U potpunosti zastupaju interese privrednika</c:v>
                </c:pt>
              </c:strCache>
            </c:strRef>
          </c:tx>
          <c:spPr>
            <a:solidFill>
              <a:srgbClr val="004644"/>
            </a:solidFill>
            <a:ln>
              <a:solidFill>
                <a:sysClr val="window" lastClr="FFFFFF"/>
              </a:solidFill>
            </a:ln>
          </c:spPr>
          <c:invertIfNegative val="0"/>
          <c:dLbls>
            <c:dLbl>
              <c:idx val="1"/>
              <c:numFmt formatCode="0&quot;%&quot;" sourceLinked="0"/>
              <c:spPr>
                <a:noFill/>
                <a:ln>
                  <a:noFill/>
                </a:ln>
                <a:effectLst/>
              </c:spPr>
              <c:txPr>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dLbl>
              <c:idx val="2"/>
              <c:numFmt formatCode="0&quot;%&quot;" sourceLinked="0"/>
              <c:spPr>
                <a:noFill/>
                <a:ln>
                  <a:noFill/>
                </a:ln>
                <a:effectLst/>
              </c:spPr>
              <c:txPr>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Sheet1!$B$2:$B$6</c:f>
              <c:numCache>
                <c:formatCode>General</c:formatCode>
                <c:ptCount val="5"/>
                <c:pt idx="0">
                  <c:v>10</c:v>
                </c:pt>
                <c:pt idx="1">
                  <c:v>20</c:v>
                </c:pt>
                <c:pt idx="2">
                  <c:v>17.5</c:v>
                </c:pt>
                <c:pt idx="3">
                  <c:v>47.5</c:v>
                </c:pt>
                <c:pt idx="4">
                  <c:v>27.5</c:v>
                </c:pt>
              </c:numCache>
            </c:numRef>
          </c:val>
          <c:extLst xmlns:c16r2="http://schemas.microsoft.com/office/drawing/2015/06/chart">
            <c:ext xmlns:c16="http://schemas.microsoft.com/office/drawing/2014/chart" uri="{C3380CC4-5D6E-409C-BE32-E72D297353CC}">
              <c16:uniqueId val="{00000000-E43C-439D-B61B-779DA52AE75C}"/>
            </c:ext>
          </c:extLst>
        </c:ser>
        <c:ser>
          <c:idx val="1"/>
          <c:order val="1"/>
          <c:tx>
            <c:strRef>
              <c:f>Sheet1!$C$1</c:f>
              <c:strCache>
                <c:ptCount val="1"/>
                <c:pt idx="0">
                  <c:v>Uglavnom zastupaju interese privrednika</c:v>
                </c:pt>
              </c:strCache>
            </c:strRef>
          </c:tx>
          <c:spPr>
            <a:solidFill>
              <a:srgbClr val="007681"/>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Sheet1!$C$2:$C$6</c:f>
              <c:numCache>
                <c:formatCode>General</c:formatCode>
                <c:ptCount val="5"/>
                <c:pt idx="0">
                  <c:v>57.5</c:v>
                </c:pt>
                <c:pt idx="1">
                  <c:v>17.5</c:v>
                </c:pt>
                <c:pt idx="2">
                  <c:v>20</c:v>
                </c:pt>
                <c:pt idx="3">
                  <c:v>32.5</c:v>
                </c:pt>
                <c:pt idx="4">
                  <c:v>52.5</c:v>
                </c:pt>
              </c:numCache>
            </c:numRef>
          </c:val>
          <c:extLst xmlns:c16r2="http://schemas.microsoft.com/office/drawing/2015/06/chart">
            <c:ext xmlns:c16="http://schemas.microsoft.com/office/drawing/2014/chart" uri="{C3380CC4-5D6E-409C-BE32-E72D297353CC}">
              <c16:uniqueId val="{00000001-E43C-439D-B61B-779DA52AE75C}"/>
            </c:ext>
          </c:extLst>
        </c:ser>
        <c:ser>
          <c:idx val="2"/>
          <c:order val="2"/>
          <c:tx>
            <c:strRef>
              <c:f>Sheet1!$D$1</c:f>
              <c:strCache>
                <c:ptCount val="1"/>
                <c:pt idx="0">
                  <c:v>Uglavnom ne zastupaju interese privrednika</c:v>
                </c:pt>
              </c:strCache>
            </c:strRef>
          </c:tx>
          <c:spPr>
            <a:solidFill>
              <a:srgbClr val="FF585D"/>
            </a:solidFill>
            <a:ln>
              <a:solidFill>
                <a:sysClr val="window" lastClr="FFFFFF"/>
              </a:solidFill>
            </a:ln>
          </c:spPr>
          <c:invertIfNegative val="0"/>
          <c:dLbls>
            <c:dLbl>
              <c:idx val="2"/>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dLbl>
              <c:idx val="3"/>
              <c:layout>
                <c:manualLayout>
                  <c:x val="1.8888504843769074E-3"/>
                  <c:y val="-2.7267555153120049E-3"/>
                </c:manualLayout>
              </c:layout>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ECF-49CA-BB3B-6DAEFFE7B0DA}"/>
                </c:ext>
              </c:extLst>
            </c:dLbl>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Sheet1!$D$2:$D$6</c:f>
              <c:numCache>
                <c:formatCode>General</c:formatCode>
                <c:ptCount val="5"/>
                <c:pt idx="0">
                  <c:v>20</c:v>
                </c:pt>
                <c:pt idx="1">
                  <c:v>7.5</c:v>
                </c:pt>
                <c:pt idx="2">
                  <c:v>5</c:v>
                </c:pt>
                <c:pt idx="3">
                  <c:v>12.5</c:v>
                </c:pt>
                <c:pt idx="4">
                  <c:v>7.5</c:v>
                </c:pt>
              </c:numCache>
            </c:numRef>
          </c:val>
          <c:extLst xmlns:c16r2="http://schemas.microsoft.com/office/drawing/2015/06/chart">
            <c:ext xmlns:c16="http://schemas.microsoft.com/office/drawing/2014/chart" uri="{C3380CC4-5D6E-409C-BE32-E72D297353CC}">
              <c16:uniqueId val="{00000002-E43C-439D-B61B-779DA52AE75C}"/>
            </c:ext>
          </c:extLst>
        </c:ser>
        <c:ser>
          <c:idx val="3"/>
          <c:order val="3"/>
          <c:tx>
            <c:strRef>
              <c:f>Sheet1!$E$1</c:f>
              <c:strCache>
                <c:ptCount val="1"/>
                <c:pt idx="0">
                  <c:v>Uopšte ne zastupaju interese privrednika</c:v>
                </c:pt>
              </c:strCache>
            </c:strRef>
          </c:tx>
          <c:spPr>
            <a:solidFill>
              <a:srgbClr val="CB333B"/>
            </a:solidFill>
            <a:ln>
              <a:solidFill>
                <a:sysClr val="window" lastClr="FFFFFF"/>
              </a:solidFill>
            </a:ln>
          </c:spPr>
          <c:invertIfNegative val="0"/>
          <c:dLbls>
            <c:dLbl>
              <c:idx val="1"/>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dLbl>
              <c:idx val="2"/>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dLbl>
              <c:idx val="3"/>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Sheet1!$E$2:$E$6</c:f>
              <c:numCache>
                <c:formatCode>General</c:formatCode>
                <c:ptCount val="5"/>
                <c:pt idx="0">
                  <c:v>7.5</c:v>
                </c:pt>
                <c:pt idx="1">
                  <c:v>2.5</c:v>
                </c:pt>
                <c:pt idx="2">
                  <c:v>2.5</c:v>
                </c:pt>
                <c:pt idx="4">
                  <c:v>5</c:v>
                </c:pt>
              </c:numCache>
            </c:numRef>
          </c:val>
          <c:extLst xmlns:c16r2="http://schemas.microsoft.com/office/drawing/2015/06/chart">
            <c:ext xmlns:c16="http://schemas.microsoft.com/office/drawing/2014/chart" uri="{C3380CC4-5D6E-409C-BE32-E72D297353CC}">
              <c16:uniqueId val="{00000003-E43C-439D-B61B-779DA52AE75C}"/>
            </c:ext>
          </c:extLst>
        </c:ser>
        <c:ser>
          <c:idx val="4"/>
          <c:order val="4"/>
          <c:tx>
            <c:strRef>
              <c:f>Sheet1!$F$1</c:f>
              <c:strCache>
                <c:ptCount val="1"/>
                <c:pt idx="0">
                  <c:v>Ne zna</c:v>
                </c:pt>
              </c:strCache>
            </c:strRef>
          </c:tx>
          <c:spPr>
            <a:solidFill>
              <a:sysClr val="window" lastClr="FFFFFF">
                <a:lumMod val="65000"/>
              </a:sysClr>
            </a:solidFill>
            <a:ln>
              <a:solidFill>
                <a:sysClr val="window" lastClr="FFFFFF"/>
              </a:solidFill>
            </a:ln>
          </c:spPr>
          <c:invertIfNegative val="0"/>
          <c:dLbls>
            <c:dLbl>
              <c:idx val="0"/>
              <c:layout>
                <c:manualLayout>
                  <c:x val="-2.1773986703809314E-3"/>
                  <c:y val="-5.4547996674457911E-3"/>
                </c:manualLayout>
              </c:layout>
              <c:numFmt formatCode="#&quot;%&quot;" sourceLinked="0"/>
              <c:spPr>
                <a:noFill/>
                <a:ln>
                  <a:noFill/>
                </a:ln>
                <a:effectLst/>
              </c:spPr>
              <c:txPr>
                <a:bodyPr/>
                <a:lstStyle/>
                <a:p>
                  <a:pPr algn="ctr">
                    <a:defRPr lang="en-US" sz="16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FC7-44E0-8F5F-770CA32517DD}"/>
                </c:ext>
              </c:extLst>
            </c:dLbl>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Sheet1!$F$2:$F$6</c:f>
              <c:numCache>
                <c:formatCode>General</c:formatCode>
                <c:ptCount val="5"/>
                <c:pt idx="0">
                  <c:v>5</c:v>
                </c:pt>
                <c:pt idx="1">
                  <c:v>52.5</c:v>
                </c:pt>
                <c:pt idx="2">
                  <c:v>55</c:v>
                </c:pt>
                <c:pt idx="3">
                  <c:v>7.5</c:v>
                </c:pt>
                <c:pt idx="4">
                  <c:v>7.5</c:v>
                </c:pt>
              </c:numCache>
            </c:numRef>
          </c:val>
          <c:extLst xmlns:c16r2="http://schemas.microsoft.com/office/drawing/2015/06/chart">
            <c:ext xmlns:c16="http://schemas.microsoft.com/office/drawing/2014/chart" uri="{C3380CC4-5D6E-409C-BE32-E72D297353CC}">
              <c16:uniqueId val="{00000000-4E1B-45B5-9D65-3CBA3101F588}"/>
            </c:ext>
          </c:extLst>
        </c:ser>
        <c:dLbls>
          <c:showLegendKey val="0"/>
          <c:showVal val="1"/>
          <c:showCatName val="0"/>
          <c:showSerName val="0"/>
          <c:showPercent val="0"/>
          <c:showBubbleSize val="0"/>
        </c:dLbls>
        <c:gapWidth val="30"/>
        <c:overlap val="100"/>
        <c:axId val="192044032"/>
        <c:axId val="192058112"/>
      </c:barChart>
      <c:catAx>
        <c:axId val="192044032"/>
        <c:scaling>
          <c:orientation val="maxMin"/>
        </c:scaling>
        <c:delete val="0"/>
        <c:axPos val="l"/>
        <c:numFmt formatCode="General" sourceLinked="0"/>
        <c:majorTickMark val="out"/>
        <c:minorTickMark val="none"/>
        <c:tickLblPos val="low"/>
        <c:spPr>
          <a:ln>
            <a:noFill/>
          </a:ln>
        </c:spPr>
        <c:txPr>
          <a:bodyPr/>
          <a:lstStyle/>
          <a:p>
            <a:pPr>
              <a:defRPr sz="2000">
                <a:latin typeface="Calibri" panose="020F0502020204030204" pitchFamily="34" charset="0"/>
              </a:defRPr>
            </a:pPr>
            <a:endParaRPr lang="sr-Latn-RS"/>
          </a:p>
        </c:txPr>
        <c:crossAx val="192058112"/>
        <c:crosses val="autoZero"/>
        <c:auto val="1"/>
        <c:lblAlgn val="ctr"/>
        <c:lblOffset val="0"/>
        <c:noMultiLvlLbl val="0"/>
      </c:catAx>
      <c:valAx>
        <c:axId val="192058112"/>
        <c:scaling>
          <c:orientation val="minMax"/>
          <c:max val="100"/>
          <c:min val="0"/>
        </c:scaling>
        <c:delete val="1"/>
        <c:axPos val="t"/>
        <c:numFmt formatCode="General" sourceLinked="1"/>
        <c:majorTickMark val="out"/>
        <c:minorTickMark val="none"/>
        <c:tickLblPos val="nextTo"/>
        <c:crossAx val="192044032"/>
        <c:crosses val="autoZero"/>
        <c:crossBetween val="between"/>
      </c:valAx>
      <c:spPr>
        <a:noFill/>
        <a:ln w="25400">
          <a:noFill/>
        </a:ln>
      </c:spPr>
    </c:plotArea>
    <c:legend>
      <c:legendPos val="b"/>
      <c:layout>
        <c:manualLayout>
          <c:xMode val="edge"/>
          <c:yMode val="edge"/>
          <c:x val="0.28352302419072772"/>
          <c:y val="0"/>
          <c:w val="0.71647697580927228"/>
          <c:h val="0.28916086762199039"/>
        </c:manualLayout>
      </c:layout>
      <c:overlay val="0"/>
      <c:txPr>
        <a:bodyPr/>
        <a:lstStyle/>
        <a:p>
          <a:pPr>
            <a:defRPr sz="2000" b="0">
              <a:solidFill>
                <a:sysClr val="windowText" lastClr="000000"/>
              </a:solidFill>
              <a:latin typeface="Calibri" panose="020F0502020204030204" pitchFamily="34" charset="0"/>
            </a:defRPr>
          </a:pPr>
          <a:endParaRPr lang="sr-Latn-RS"/>
        </a:p>
      </c:txPr>
    </c:legend>
    <c:plotVisOnly val="1"/>
    <c:dispBlanksAs val="gap"/>
    <c:showDLblsOverMax val="0"/>
  </c:chart>
  <c:spPr>
    <a:noFill/>
    <a:ln>
      <a:noFill/>
    </a:ln>
  </c:spPr>
  <c:txPr>
    <a:bodyPr/>
    <a:lstStyle/>
    <a:p>
      <a:pPr>
        <a:defRPr sz="1800"/>
      </a:pPr>
      <a:endParaRPr lang="sr-Latn-R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99933066421977"/>
          <c:y val="0.29100018191256471"/>
          <c:w val="0.72700066933578023"/>
          <c:h val="0.70843560993221133"/>
        </c:manualLayout>
      </c:layout>
      <c:barChart>
        <c:barDir val="bar"/>
        <c:grouping val="stacked"/>
        <c:varyColors val="0"/>
        <c:ser>
          <c:idx val="0"/>
          <c:order val="0"/>
          <c:tx>
            <c:strRef>
              <c:f>Sheet1!$B$1</c:f>
              <c:strCache>
                <c:ptCount val="1"/>
                <c:pt idx="0">
                  <c:v>U potpunosti zastupaju interese privrednika</c:v>
                </c:pt>
              </c:strCache>
            </c:strRef>
          </c:tx>
          <c:spPr>
            <a:solidFill>
              <a:srgbClr val="004644"/>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Privredna komora Srbije</c:v>
                </c:pt>
                <c:pt idx="1">
                  <c:v>AmČam</c:v>
                </c:pt>
                <c:pt idx="2">
                  <c:v>FIC</c:v>
                </c:pt>
                <c:pt idx="3">
                  <c:v>NALED</c:v>
                </c:pt>
                <c:pt idx="4">
                  <c:v>Sektorska i lokalna udruženja</c:v>
                </c:pt>
              </c:strCache>
            </c:strRef>
          </c:cat>
          <c:val>
            <c:numRef>
              <c:f>Sheet1!$B$2:$B$6</c:f>
              <c:numCache>
                <c:formatCode>General</c:formatCode>
                <c:ptCount val="5"/>
                <c:pt idx="0">
                  <c:v>40</c:v>
                </c:pt>
                <c:pt idx="1">
                  <c:v>20</c:v>
                </c:pt>
                <c:pt idx="2">
                  <c:v>20</c:v>
                </c:pt>
                <c:pt idx="3">
                  <c:v>35.6</c:v>
                </c:pt>
                <c:pt idx="4">
                  <c:v>20</c:v>
                </c:pt>
              </c:numCache>
            </c:numRef>
          </c:val>
          <c:extLst xmlns:c16r2="http://schemas.microsoft.com/office/drawing/2015/06/chart">
            <c:ext xmlns:c16="http://schemas.microsoft.com/office/drawing/2014/chart" uri="{C3380CC4-5D6E-409C-BE32-E72D297353CC}">
              <c16:uniqueId val="{00000000-E43C-439D-B61B-779DA52AE75C}"/>
            </c:ext>
          </c:extLst>
        </c:ser>
        <c:ser>
          <c:idx val="1"/>
          <c:order val="1"/>
          <c:tx>
            <c:strRef>
              <c:f>Sheet1!$C$1</c:f>
              <c:strCache>
                <c:ptCount val="1"/>
                <c:pt idx="0">
                  <c:v>Uglavnom zastupaju interese privrednika</c:v>
                </c:pt>
              </c:strCache>
            </c:strRef>
          </c:tx>
          <c:spPr>
            <a:solidFill>
              <a:srgbClr val="007681"/>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Privredna komora Srbije</c:v>
                </c:pt>
                <c:pt idx="1">
                  <c:v>AmČam</c:v>
                </c:pt>
                <c:pt idx="2">
                  <c:v>FIC</c:v>
                </c:pt>
                <c:pt idx="3">
                  <c:v>NALED</c:v>
                </c:pt>
                <c:pt idx="4">
                  <c:v>Sektorska i lokalna udruženja</c:v>
                </c:pt>
              </c:strCache>
            </c:strRef>
          </c:cat>
          <c:val>
            <c:numRef>
              <c:f>Sheet1!$C$2:$C$6</c:f>
              <c:numCache>
                <c:formatCode>General</c:formatCode>
                <c:ptCount val="5"/>
                <c:pt idx="0">
                  <c:v>37.799999999999997</c:v>
                </c:pt>
                <c:pt idx="1">
                  <c:v>15.6</c:v>
                </c:pt>
                <c:pt idx="2">
                  <c:v>13.3</c:v>
                </c:pt>
                <c:pt idx="3">
                  <c:v>28.9</c:v>
                </c:pt>
                <c:pt idx="4">
                  <c:v>40</c:v>
                </c:pt>
              </c:numCache>
            </c:numRef>
          </c:val>
          <c:extLst xmlns:c16r2="http://schemas.microsoft.com/office/drawing/2015/06/chart">
            <c:ext xmlns:c16="http://schemas.microsoft.com/office/drawing/2014/chart" uri="{C3380CC4-5D6E-409C-BE32-E72D297353CC}">
              <c16:uniqueId val="{00000001-E43C-439D-B61B-779DA52AE75C}"/>
            </c:ext>
          </c:extLst>
        </c:ser>
        <c:ser>
          <c:idx val="2"/>
          <c:order val="2"/>
          <c:tx>
            <c:strRef>
              <c:f>Sheet1!$D$1</c:f>
              <c:strCache>
                <c:ptCount val="1"/>
                <c:pt idx="0">
                  <c:v>Uglavnom ne zastupaju interese privrednika</c:v>
                </c:pt>
              </c:strCache>
            </c:strRef>
          </c:tx>
          <c:spPr>
            <a:solidFill>
              <a:srgbClr val="FF585D"/>
            </a:solidFill>
            <a:ln>
              <a:solidFill>
                <a:sysClr val="window" lastClr="FFFFFF"/>
              </a:solidFill>
            </a:ln>
          </c:spPr>
          <c:invertIfNegative val="0"/>
          <c:dLbls>
            <c:dLbl>
              <c:idx val="0"/>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dLblPos val="ctr"/>
              <c:showLegendKey val="0"/>
              <c:showVal val="1"/>
              <c:showCatName val="0"/>
              <c:showSerName val="0"/>
              <c:showPercent val="0"/>
              <c:showBubbleSize val="0"/>
            </c:dLbl>
            <c:numFmt formatCode="0&quot;%&quot;" sourceLinked="0"/>
            <c:spPr>
              <a:solidFill>
                <a:srgbClr val="FF585D"/>
              </a:solid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AmČam</c:v>
                </c:pt>
                <c:pt idx="2">
                  <c:v>FIC</c:v>
                </c:pt>
                <c:pt idx="3">
                  <c:v>NALED</c:v>
                </c:pt>
                <c:pt idx="4">
                  <c:v>Sektorska i lokalna udruženja</c:v>
                </c:pt>
              </c:strCache>
            </c:strRef>
          </c:cat>
          <c:val>
            <c:numRef>
              <c:f>Sheet1!$D$2:$D$6</c:f>
              <c:numCache>
                <c:formatCode>General</c:formatCode>
                <c:ptCount val="5"/>
                <c:pt idx="0">
                  <c:v>2.2000000000000002</c:v>
                </c:pt>
              </c:numCache>
            </c:numRef>
          </c:val>
          <c:extLst xmlns:c16r2="http://schemas.microsoft.com/office/drawing/2015/06/chart">
            <c:ext xmlns:c16="http://schemas.microsoft.com/office/drawing/2014/chart" uri="{C3380CC4-5D6E-409C-BE32-E72D297353CC}">
              <c16:uniqueId val="{00000002-E43C-439D-B61B-779DA52AE75C}"/>
            </c:ext>
          </c:extLst>
        </c:ser>
        <c:ser>
          <c:idx val="3"/>
          <c:order val="3"/>
          <c:tx>
            <c:strRef>
              <c:f>Sheet1!$E$1</c:f>
              <c:strCache>
                <c:ptCount val="1"/>
                <c:pt idx="0">
                  <c:v>Nismo imali saradnju</c:v>
                </c:pt>
              </c:strCache>
            </c:strRef>
          </c:tx>
          <c:spPr>
            <a:solidFill>
              <a:sysClr val="window" lastClr="FFFFFF">
                <a:lumMod val="65000"/>
              </a:sysClr>
            </a:solidFill>
            <a:ln>
              <a:solidFill>
                <a:sysClr val="window" lastClr="FFFFFF"/>
              </a:solidFill>
            </a:ln>
          </c:spPr>
          <c:invertIfNegative val="0"/>
          <c:dLbls>
            <c:dLbl>
              <c:idx val="0"/>
              <c:layout>
                <c:manualLayout>
                  <c:x val="7.620895346333101E-3"/>
                  <c:y val="0"/>
                </c:manualLayout>
              </c:layout>
              <c:numFmt formatCode="0&quot;%&quot;" sourceLinked="0"/>
              <c:spPr>
                <a:noFill/>
                <a:ln>
                  <a:noFill/>
                </a:ln>
                <a:effectLst/>
              </c:spPr>
              <c:txPr>
                <a:bodyPr wrap="square" lIns="38100" tIns="19050" rIns="38100" bIns="19050" anchor="ctr">
                  <a:spAutoFit/>
                </a:bodyPr>
                <a:lstStyle/>
                <a:p>
                  <a:pPr>
                    <a:defRPr sz="1800" b="1">
                      <a:solidFill>
                        <a:schemeClr val="bg1"/>
                      </a:solidFill>
                      <a:latin typeface="Calibri" panose="020F0502020204030204" pitchFamily="34" charset="0"/>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C68-4AEB-8B9E-552E689777E9}"/>
                </c:ext>
              </c:extLst>
            </c:dLbl>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AmČam</c:v>
                </c:pt>
                <c:pt idx="2">
                  <c:v>FIC</c:v>
                </c:pt>
                <c:pt idx="3">
                  <c:v>NALED</c:v>
                </c:pt>
                <c:pt idx="4">
                  <c:v>Sektorska i lokalna udruženja</c:v>
                </c:pt>
              </c:strCache>
            </c:strRef>
          </c:cat>
          <c:val>
            <c:numRef>
              <c:f>Sheet1!$E$2:$E$6</c:f>
              <c:numCache>
                <c:formatCode>General</c:formatCode>
                <c:ptCount val="5"/>
                <c:pt idx="1">
                  <c:v>11.1</c:v>
                </c:pt>
                <c:pt idx="2">
                  <c:v>13.3</c:v>
                </c:pt>
                <c:pt idx="3">
                  <c:v>2.2000000000000002</c:v>
                </c:pt>
                <c:pt idx="4">
                  <c:v>8.9</c:v>
                </c:pt>
              </c:numCache>
            </c:numRef>
          </c:val>
          <c:extLst xmlns:c16r2="http://schemas.microsoft.com/office/drawing/2015/06/chart">
            <c:ext xmlns:c16="http://schemas.microsoft.com/office/drawing/2014/chart" uri="{C3380CC4-5D6E-409C-BE32-E72D297353CC}">
              <c16:uniqueId val="{00000003-E43C-439D-B61B-779DA52AE75C}"/>
            </c:ext>
          </c:extLst>
        </c:ser>
        <c:ser>
          <c:idx val="4"/>
          <c:order val="4"/>
          <c:tx>
            <c:strRef>
              <c:f>Sheet1!$F$1</c:f>
              <c:strCache>
                <c:ptCount val="1"/>
                <c:pt idx="0">
                  <c:v>Ne znam</c:v>
                </c:pt>
              </c:strCache>
            </c:strRef>
          </c:tx>
          <c:spPr>
            <a:ln>
              <a:solidFill>
                <a:sysClr val="window" lastClr="FFFFFF"/>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AmČam</c:v>
                </c:pt>
                <c:pt idx="2">
                  <c:v>FIC</c:v>
                </c:pt>
                <c:pt idx="3">
                  <c:v>NALED</c:v>
                </c:pt>
                <c:pt idx="4">
                  <c:v>Sektorska i lokalna udruženja</c:v>
                </c:pt>
              </c:strCache>
            </c:strRef>
          </c:cat>
          <c:val>
            <c:numRef>
              <c:f>Sheet1!$F$2:$F$6</c:f>
              <c:numCache>
                <c:formatCode>General</c:formatCode>
                <c:ptCount val="5"/>
                <c:pt idx="0">
                  <c:v>20</c:v>
                </c:pt>
                <c:pt idx="1">
                  <c:v>53.3</c:v>
                </c:pt>
                <c:pt idx="2">
                  <c:v>53.3</c:v>
                </c:pt>
                <c:pt idx="3">
                  <c:v>33.299999999999997</c:v>
                </c:pt>
                <c:pt idx="4">
                  <c:v>31.1</c:v>
                </c:pt>
              </c:numCache>
            </c:numRef>
          </c:val>
          <c:extLst xmlns:c16r2="http://schemas.microsoft.com/office/drawing/2015/06/chart">
            <c:ext xmlns:c16="http://schemas.microsoft.com/office/drawing/2014/chart" uri="{C3380CC4-5D6E-409C-BE32-E72D297353CC}">
              <c16:uniqueId val="{00000000-4E1B-45B5-9D65-3CBA3101F588}"/>
            </c:ext>
          </c:extLst>
        </c:ser>
        <c:dLbls>
          <c:showLegendKey val="0"/>
          <c:showVal val="1"/>
          <c:showCatName val="0"/>
          <c:showSerName val="0"/>
          <c:showPercent val="0"/>
          <c:showBubbleSize val="0"/>
        </c:dLbls>
        <c:gapWidth val="30"/>
        <c:overlap val="100"/>
        <c:axId val="191877120"/>
        <c:axId val="191878656"/>
      </c:barChart>
      <c:catAx>
        <c:axId val="191877120"/>
        <c:scaling>
          <c:orientation val="maxMin"/>
        </c:scaling>
        <c:delete val="0"/>
        <c:axPos val="l"/>
        <c:numFmt formatCode="General" sourceLinked="0"/>
        <c:majorTickMark val="out"/>
        <c:minorTickMark val="none"/>
        <c:tickLblPos val="low"/>
        <c:spPr>
          <a:ln>
            <a:noFill/>
          </a:ln>
        </c:spPr>
        <c:txPr>
          <a:bodyPr/>
          <a:lstStyle/>
          <a:p>
            <a:pPr>
              <a:defRPr sz="2000">
                <a:latin typeface="Calibri" panose="020F0502020204030204" pitchFamily="34" charset="0"/>
              </a:defRPr>
            </a:pPr>
            <a:endParaRPr lang="sr-Latn-RS"/>
          </a:p>
        </c:txPr>
        <c:crossAx val="191878656"/>
        <c:crosses val="autoZero"/>
        <c:auto val="1"/>
        <c:lblAlgn val="ctr"/>
        <c:lblOffset val="0"/>
        <c:noMultiLvlLbl val="0"/>
      </c:catAx>
      <c:valAx>
        <c:axId val="191878656"/>
        <c:scaling>
          <c:orientation val="minMax"/>
          <c:max val="100"/>
          <c:min val="0"/>
        </c:scaling>
        <c:delete val="1"/>
        <c:axPos val="t"/>
        <c:numFmt formatCode="General" sourceLinked="1"/>
        <c:majorTickMark val="out"/>
        <c:minorTickMark val="none"/>
        <c:tickLblPos val="nextTo"/>
        <c:crossAx val="191877120"/>
        <c:crosses val="autoZero"/>
        <c:crossBetween val="between"/>
      </c:valAx>
      <c:spPr>
        <a:noFill/>
        <a:ln w="25400">
          <a:noFill/>
        </a:ln>
      </c:spPr>
    </c:plotArea>
    <c:legend>
      <c:legendPos val="b"/>
      <c:layout>
        <c:manualLayout>
          <c:xMode val="edge"/>
          <c:yMode val="edge"/>
          <c:x val="0.22691065876082353"/>
          <c:y val="0"/>
          <c:w val="0.7730893412391765"/>
          <c:h val="0.24279141931103893"/>
        </c:manualLayout>
      </c:layout>
      <c:overlay val="0"/>
      <c:txPr>
        <a:bodyPr/>
        <a:lstStyle/>
        <a:p>
          <a:pPr>
            <a:defRPr sz="1800" b="0">
              <a:solidFill>
                <a:sysClr val="windowText" lastClr="000000"/>
              </a:solidFill>
              <a:latin typeface="Calibri" panose="020F0502020204030204" pitchFamily="34" charset="0"/>
            </a:defRPr>
          </a:pPr>
          <a:endParaRPr lang="sr-Latn-RS"/>
        </a:p>
      </c:txPr>
    </c:legend>
    <c:plotVisOnly val="1"/>
    <c:dispBlanksAs val="gap"/>
    <c:showDLblsOverMax val="0"/>
  </c:chart>
  <c:spPr>
    <a:noFill/>
    <a:ln>
      <a:noFill/>
    </a:ln>
  </c:spPr>
  <c:txPr>
    <a:bodyPr/>
    <a:lstStyle/>
    <a:p>
      <a:pPr>
        <a:defRPr sz="1800"/>
      </a:pPr>
      <a:endParaRPr lang="sr-Latn-R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6666"/>
            </a:solidFill>
          </c:spPr>
          <c:invertIfNegative val="0"/>
          <c:dLbls>
            <c:numFmt formatCode="#&quot;%&quot;" sourceLinked="0"/>
            <c:spPr>
              <a:noFill/>
              <a:ln>
                <a:noFill/>
              </a:ln>
              <a:effectLst/>
            </c:spPr>
            <c:txPr>
              <a:bodyPr/>
              <a:lstStyle/>
              <a:p>
                <a:pPr>
                  <a:defRPr b="1"/>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Ciljevi su isti, ali nastup nije ujedinjen</c:v>
                </c:pt>
                <c:pt idx="1">
                  <c:v>Ciljevi su različiti i nastup nije ujedinjen</c:v>
                </c:pt>
                <c:pt idx="2">
                  <c:v>Ciljevi su isti i nastup je ujedinjen</c:v>
                </c:pt>
                <c:pt idx="3">
                  <c:v>Ciljevi su različiti, ali je nastup ujedinjen</c:v>
                </c:pt>
              </c:strCache>
            </c:strRef>
          </c:cat>
          <c:val>
            <c:numRef>
              <c:f>Sheet1!$B$2:$B$5</c:f>
              <c:numCache>
                <c:formatCode>General</c:formatCode>
                <c:ptCount val="4"/>
                <c:pt idx="0">
                  <c:v>60</c:v>
                </c:pt>
                <c:pt idx="1">
                  <c:v>25</c:v>
                </c:pt>
                <c:pt idx="2">
                  <c:v>10</c:v>
                </c:pt>
                <c:pt idx="3">
                  <c:v>5</c:v>
                </c:pt>
              </c:numCache>
            </c:numRef>
          </c:val>
          <c:extLst xmlns:c16r2="http://schemas.microsoft.com/office/drawing/2015/06/chart">
            <c:ext xmlns:c16="http://schemas.microsoft.com/office/drawing/2014/chart" uri="{C3380CC4-5D6E-409C-BE32-E72D297353CC}">
              <c16:uniqueId val="{00000000-5849-4139-B223-C01CC70E26C9}"/>
            </c:ext>
          </c:extLst>
        </c:ser>
        <c:dLbls>
          <c:showLegendKey val="0"/>
          <c:showVal val="0"/>
          <c:showCatName val="0"/>
          <c:showSerName val="0"/>
          <c:showPercent val="0"/>
          <c:showBubbleSize val="0"/>
        </c:dLbls>
        <c:gapWidth val="50"/>
        <c:axId val="191935616"/>
        <c:axId val="191937152"/>
      </c:barChart>
      <c:catAx>
        <c:axId val="191935616"/>
        <c:scaling>
          <c:orientation val="maxMin"/>
        </c:scaling>
        <c:delete val="0"/>
        <c:axPos val="l"/>
        <c:numFmt formatCode="General" sourceLinked="0"/>
        <c:majorTickMark val="out"/>
        <c:minorTickMark val="none"/>
        <c:tickLblPos val="nextTo"/>
        <c:spPr>
          <a:ln>
            <a:noFill/>
          </a:ln>
        </c:spPr>
        <c:crossAx val="191937152"/>
        <c:crosses val="autoZero"/>
        <c:auto val="1"/>
        <c:lblAlgn val="ctr"/>
        <c:lblOffset val="100"/>
        <c:noMultiLvlLbl val="0"/>
      </c:catAx>
      <c:valAx>
        <c:axId val="191937152"/>
        <c:scaling>
          <c:orientation val="minMax"/>
        </c:scaling>
        <c:delete val="1"/>
        <c:axPos val="t"/>
        <c:numFmt formatCode="General" sourceLinked="1"/>
        <c:majorTickMark val="out"/>
        <c:minorTickMark val="none"/>
        <c:tickLblPos val="nextTo"/>
        <c:crossAx val="191935616"/>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1814652173152E-2"/>
          <c:y val="1.0078245274334598E-2"/>
          <c:w val="0.47867167195365912"/>
          <c:h val="0.9899217053703499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Sheet1!$B$2</c:f>
              <c:numCache>
                <c:formatCode>General</c:formatCode>
                <c:ptCount val="1"/>
                <c:pt idx="0">
                  <c:v>9.1</c:v>
                </c:pt>
              </c:numCache>
            </c:numRef>
          </c:val>
          <c:extLst xmlns:c16r2="http://schemas.microsoft.com/office/drawing/2015/06/chart">
            <c:ext xmlns:c16="http://schemas.microsoft.com/office/drawing/2014/chart" uri="{C3380CC4-5D6E-409C-BE32-E72D297353CC}">
              <c16:uniqueId val="{00000000-98C2-4585-89B0-563C2B96A193}"/>
            </c:ext>
          </c:extLst>
        </c:ser>
        <c:ser>
          <c:idx val="1"/>
          <c:order val="1"/>
          <c:tx>
            <c:strRef>
              <c:f>Sheet1!$A$3</c:f>
              <c:strCache>
                <c:ptCount val="1"/>
                <c:pt idx="0">
                  <c:v>Nedovoljan</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Sheet1!$B$3</c:f>
              <c:numCache>
                <c:formatCode>General</c:formatCode>
                <c:ptCount val="1"/>
                <c:pt idx="0">
                  <c:v>11.7</c:v>
                </c:pt>
              </c:numCache>
            </c:numRef>
          </c:val>
          <c:extLst xmlns:c16r2="http://schemas.microsoft.com/office/drawing/2015/06/chart">
            <c:ext xmlns:c16="http://schemas.microsoft.com/office/drawing/2014/chart" uri="{C3380CC4-5D6E-409C-BE32-E72D297353CC}">
              <c16:uniqueId val="{00000001-98C2-4585-89B0-563C2B96A193}"/>
            </c:ext>
          </c:extLst>
        </c:ser>
        <c:ser>
          <c:idx val="2"/>
          <c:order val="2"/>
          <c:tx>
            <c:strRef>
              <c:f>Sheet1!$A$4</c:f>
              <c:strCache>
                <c:ptCount val="1"/>
                <c:pt idx="0">
                  <c:v>Slab </c:v>
                </c:pt>
              </c:strCache>
            </c:strRef>
          </c:tx>
          <c:spPr>
            <a:solidFill>
              <a:schemeClr val="accent3"/>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Sheet1!$B$4</c:f>
              <c:numCache>
                <c:formatCode>General</c:formatCode>
                <c:ptCount val="1"/>
                <c:pt idx="0">
                  <c:v>16.899999999999999</c:v>
                </c:pt>
              </c:numCache>
            </c:numRef>
          </c:val>
          <c:extLst xmlns:c16r2="http://schemas.microsoft.com/office/drawing/2015/06/chart">
            <c:ext xmlns:c16="http://schemas.microsoft.com/office/drawing/2014/chart" uri="{C3380CC4-5D6E-409C-BE32-E72D297353CC}">
              <c16:uniqueId val="{00000002-98C2-4585-89B0-563C2B96A193}"/>
            </c:ext>
          </c:extLst>
        </c:ser>
        <c:ser>
          <c:idx val="3"/>
          <c:order val="3"/>
          <c:tx>
            <c:strRef>
              <c:f>Sheet1!$A$5</c:f>
              <c:strCache>
                <c:ptCount val="1"/>
                <c:pt idx="0">
                  <c:v>Osrednji</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Sheet1!$B$5</c:f>
              <c:numCache>
                <c:formatCode>General</c:formatCode>
                <c:ptCount val="1"/>
                <c:pt idx="0">
                  <c:v>27.6</c:v>
                </c:pt>
              </c:numCache>
            </c:numRef>
          </c:val>
          <c:extLst xmlns:c16r2="http://schemas.microsoft.com/office/drawing/2015/06/chart">
            <c:ext xmlns:c16="http://schemas.microsoft.com/office/drawing/2014/chart" uri="{C3380CC4-5D6E-409C-BE32-E72D297353CC}">
              <c16:uniqueId val="{00000003-98C2-4585-89B0-563C2B96A193}"/>
            </c:ext>
          </c:extLst>
        </c:ser>
        <c:ser>
          <c:idx val="4"/>
          <c:order val="4"/>
          <c:tx>
            <c:strRef>
              <c:f>Sheet1!$A$6</c:f>
              <c:strCache>
                <c:ptCount val="1"/>
                <c:pt idx="0">
                  <c:v>Dobar</c:v>
                </c:pt>
              </c:strCache>
            </c:strRef>
          </c:tx>
          <c:spPr>
            <a:solidFill>
              <a:srgbClr val="007681"/>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Sheet1!$B$6</c:f>
              <c:numCache>
                <c:formatCode>General</c:formatCode>
                <c:ptCount val="1"/>
                <c:pt idx="0">
                  <c:v>29.5</c:v>
                </c:pt>
              </c:numCache>
            </c:numRef>
          </c:val>
          <c:extLst xmlns:c16r2="http://schemas.microsoft.com/office/drawing/2015/06/chart">
            <c:ext xmlns:c16="http://schemas.microsoft.com/office/drawing/2014/chart" uri="{C3380CC4-5D6E-409C-BE32-E72D297353CC}">
              <c16:uniqueId val="{00000004-98C2-4585-89B0-563C2B96A193}"/>
            </c:ext>
          </c:extLst>
        </c:ser>
        <c:ser>
          <c:idx val="5"/>
          <c:order val="5"/>
          <c:tx>
            <c:strRef>
              <c:f>Sheet1!$A$7</c:f>
              <c:strCache>
                <c:ptCount val="1"/>
                <c:pt idx="0">
                  <c:v>Odličan</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Sheet1!$B$7</c:f>
              <c:numCache>
                <c:formatCode>General</c:formatCode>
                <c:ptCount val="1"/>
                <c:pt idx="0">
                  <c:v>5.3</c:v>
                </c:pt>
              </c:numCache>
            </c:numRef>
          </c:val>
          <c:extLst xmlns:c16r2="http://schemas.microsoft.com/office/drawing/2015/06/chart">
            <c:ext xmlns:c16="http://schemas.microsoft.com/office/drawing/2014/chart" uri="{C3380CC4-5D6E-409C-BE32-E72D297353CC}">
              <c16:uniqueId val="{00000005-98C2-4585-89B0-563C2B96A193}"/>
            </c:ext>
          </c:extLst>
        </c:ser>
        <c:dLbls>
          <c:showLegendKey val="0"/>
          <c:showVal val="0"/>
          <c:showCatName val="0"/>
          <c:showSerName val="0"/>
          <c:showPercent val="0"/>
          <c:showBubbleSize val="0"/>
        </c:dLbls>
        <c:gapWidth val="50"/>
        <c:overlap val="100"/>
        <c:axId val="192135936"/>
        <c:axId val="192137472"/>
      </c:barChart>
      <c:catAx>
        <c:axId val="192135936"/>
        <c:scaling>
          <c:orientation val="minMax"/>
        </c:scaling>
        <c:delete val="1"/>
        <c:axPos val="b"/>
        <c:numFmt formatCode="General" sourceLinked="0"/>
        <c:majorTickMark val="out"/>
        <c:minorTickMark val="none"/>
        <c:tickLblPos val="nextTo"/>
        <c:crossAx val="192137472"/>
        <c:crosses val="autoZero"/>
        <c:auto val="1"/>
        <c:lblAlgn val="ctr"/>
        <c:lblOffset val="100"/>
        <c:noMultiLvlLbl val="0"/>
      </c:catAx>
      <c:valAx>
        <c:axId val="192137472"/>
        <c:scaling>
          <c:orientation val="minMax"/>
          <c:max val="100"/>
          <c:min val="0"/>
        </c:scaling>
        <c:delete val="1"/>
        <c:axPos val="r"/>
        <c:numFmt formatCode="0%" sourceLinked="0"/>
        <c:majorTickMark val="out"/>
        <c:minorTickMark val="none"/>
        <c:tickLblPos val="nextTo"/>
        <c:crossAx val="192135936"/>
        <c:crosses val="max"/>
        <c:crossBetween val="between"/>
        <c:majorUnit val="20"/>
        <c:minorUnit val="3"/>
      </c:valAx>
    </c:plotArea>
    <c:legend>
      <c:legendPos val="r"/>
      <c:layout>
        <c:manualLayout>
          <c:xMode val="edge"/>
          <c:yMode val="edge"/>
          <c:x val="0.50867136801363777"/>
          <c:y val="4.7367173547391917E-3"/>
          <c:w val="0.48945705500886005"/>
          <c:h val="0.99526328264526076"/>
        </c:manualLayout>
      </c:layout>
      <c:overlay val="0"/>
      <c:txPr>
        <a:bodyPr/>
        <a:lstStyle/>
        <a:p>
          <a:pPr>
            <a:defRPr sz="20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1814652173152E-2"/>
          <c:y val="1.0078245274334598E-2"/>
          <c:w val="0.47867167195365912"/>
          <c:h val="0.9331163032513467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0-73BE-482F-A8AB-35F7ADA8CB4C}"/>
            </c:ext>
          </c:extLst>
        </c:ser>
        <c:ser>
          <c:idx val="1"/>
          <c:order val="1"/>
          <c:tx>
            <c:strRef>
              <c:f>Sheet1!$A$3</c:f>
              <c:strCache>
                <c:ptCount val="1"/>
                <c:pt idx="0">
                  <c:v>Uopšte ne zastupa </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Javni sektor</c:v>
                </c:pt>
              </c:strCache>
            </c:strRef>
          </c:cat>
          <c:val>
            <c:numRef>
              <c:f>Sheet1!$B$3</c:f>
              <c:numCache>
                <c:formatCode>General</c:formatCode>
                <c:ptCount val="1"/>
                <c:pt idx="0">
                  <c:v>5.7</c:v>
                </c:pt>
              </c:numCache>
            </c:numRef>
          </c:val>
          <c:extLst xmlns:c16r2="http://schemas.microsoft.com/office/drawing/2015/06/chart">
            <c:ext xmlns:c16="http://schemas.microsoft.com/office/drawing/2014/chart" uri="{C3380CC4-5D6E-409C-BE32-E72D297353CC}">
              <c16:uniqueId val="{00000001-73BE-482F-A8AB-35F7ADA8CB4C}"/>
            </c:ext>
          </c:extLst>
        </c:ser>
        <c:ser>
          <c:idx val="2"/>
          <c:order val="2"/>
          <c:tx>
            <c:strRef>
              <c:f>Sheet1!$A$4</c:f>
              <c:strCache>
                <c:ptCount val="1"/>
                <c:pt idx="0">
                  <c:v>Uglavnom ne zastupa</c:v>
                </c:pt>
              </c:strCache>
            </c:strRef>
          </c:tx>
          <c:spPr>
            <a:solidFill>
              <a:schemeClr val="accent3"/>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Sheet1!$B$4</c:f>
              <c:numCache>
                <c:formatCode>General</c:formatCode>
                <c:ptCount val="1"/>
                <c:pt idx="0">
                  <c:v>15.8</c:v>
                </c:pt>
              </c:numCache>
            </c:numRef>
          </c:val>
          <c:extLst xmlns:c16r2="http://schemas.microsoft.com/office/drawing/2015/06/chart">
            <c:ext xmlns:c16="http://schemas.microsoft.com/office/drawing/2014/chart" uri="{C3380CC4-5D6E-409C-BE32-E72D297353CC}">
              <c16:uniqueId val="{00000002-73BE-482F-A8AB-35F7ADA8CB4C}"/>
            </c:ext>
          </c:extLst>
        </c:ser>
        <c:ser>
          <c:idx val="3"/>
          <c:order val="3"/>
          <c:tx>
            <c:strRef>
              <c:f>Sheet1!$A$5</c:f>
              <c:strCache>
                <c:ptCount val="1"/>
                <c:pt idx="0">
                  <c:v>Uglavnom zastupa</c:v>
                </c:pt>
              </c:strCache>
            </c:strRef>
          </c:tx>
          <c:spPr>
            <a:solidFill>
              <a:srgbClr val="007681"/>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Sheet1!$B$5</c:f>
              <c:numCache>
                <c:formatCode>General</c:formatCode>
                <c:ptCount val="1"/>
                <c:pt idx="0">
                  <c:v>54.9</c:v>
                </c:pt>
              </c:numCache>
            </c:numRef>
          </c:val>
          <c:extLst xmlns:c16r2="http://schemas.microsoft.com/office/drawing/2015/06/chart">
            <c:ext xmlns:c16="http://schemas.microsoft.com/office/drawing/2014/chart" uri="{C3380CC4-5D6E-409C-BE32-E72D297353CC}">
              <c16:uniqueId val="{00000003-73BE-482F-A8AB-35F7ADA8CB4C}"/>
            </c:ext>
          </c:extLst>
        </c:ser>
        <c:ser>
          <c:idx val="4"/>
          <c:order val="4"/>
          <c:tx>
            <c:strRef>
              <c:f>Sheet1!$A$6</c:f>
              <c:strCache>
                <c:ptCount val="1"/>
                <c:pt idx="0">
                  <c:v>U potpunosti zastupa</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Sheet1!$B$6</c:f>
              <c:numCache>
                <c:formatCode>General</c:formatCode>
                <c:ptCount val="1"/>
                <c:pt idx="0">
                  <c:v>17.600000000000001</c:v>
                </c:pt>
              </c:numCache>
            </c:numRef>
          </c:val>
          <c:extLst xmlns:c16r2="http://schemas.microsoft.com/office/drawing/2015/06/chart">
            <c:ext xmlns:c16="http://schemas.microsoft.com/office/drawing/2014/chart" uri="{C3380CC4-5D6E-409C-BE32-E72D297353CC}">
              <c16:uniqueId val="{00000004-73BE-482F-A8AB-35F7ADA8CB4C}"/>
            </c:ext>
          </c:extLst>
        </c:ser>
        <c:dLbls>
          <c:showLegendKey val="0"/>
          <c:showVal val="0"/>
          <c:showCatName val="0"/>
          <c:showSerName val="0"/>
          <c:showPercent val="0"/>
          <c:showBubbleSize val="0"/>
        </c:dLbls>
        <c:gapWidth val="50"/>
        <c:overlap val="100"/>
        <c:axId val="192283776"/>
        <c:axId val="192285312"/>
      </c:barChart>
      <c:catAx>
        <c:axId val="192283776"/>
        <c:scaling>
          <c:orientation val="minMax"/>
        </c:scaling>
        <c:delete val="1"/>
        <c:axPos val="b"/>
        <c:numFmt formatCode="General" sourceLinked="0"/>
        <c:majorTickMark val="out"/>
        <c:minorTickMark val="none"/>
        <c:tickLblPos val="nextTo"/>
        <c:crossAx val="192285312"/>
        <c:crosses val="autoZero"/>
        <c:auto val="1"/>
        <c:lblAlgn val="ctr"/>
        <c:lblOffset val="100"/>
        <c:noMultiLvlLbl val="0"/>
      </c:catAx>
      <c:valAx>
        <c:axId val="192285312"/>
        <c:scaling>
          <c:orientation val="minMax"/>
          <c:max val="100"/>
          <c:min val="0"/>
        </c:scaling>
        <c:delete val="1"/>
        <c:axPos val="r"/>
        <c:numFmt formatCode="0%" sourceLinked="0"/>
        <c:majorTickMark val="out"/>
        <c:minorTickMark val="none"/>
        <c:tickLblPos val="nextTo"/>
        <c:crossAx val="192283776"/>
        <c:crosses val="max"/>
        <c:crossBetween val="between"/>
        <c:majorUnit val="20"/>
        <c:minorUnit val="3"/>
      </c:valAx>
    </c:plotArea>
    <c:legend>
      <c:legendPos val="r"/>
      <c:layout>
        <c:manualLayout>
          <c:xMode val="edge"/>
          <c:yMode val="edge"/>
          <c:x val="0.48533081423491869"/>
          <c:y val="0"/>
          <c:w val="0.49912540748871498"/>
          <c:h val="0.96280719899916711"/>
        </c:manualLayout>
      </c:layout>
      <c:overlay val="0"/>
    </c:legend>
    <c:plotVisOnly val="1"/>
    <c:dispBlanksAs val="gap"/>
    <c:showDLblsOverMax val="0"/>
  </c:chart>
  <c:txPr>
    <a:bodyPr/>
    <a:lstStyle/>
    <a:p>
      <a:pPr>
        <a:defRPr sz="1800"/>
      </a:pPr>
      <a:endParaRPr lang="sr-Latn-R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0475346793826"/>
          <c:y val="0"/>
          <c:w val="0.50025104969179668"/>
          <c:h val="0.99352051510851558"/>
        </c:manualLayout>
      </c:layout>
      <c:barChart>
        <c:barDir val="bar"/>
        <c:grouping val="clustered"/>
        <c:varyColors val="0"/>
        <c:ser>
          <c:idx val="0"/>
          <c:order val="0"/>
          <c:tx>
            <c:strRef>
              <c:f>Sheet1!$B$1</c:f>
              <c:strCache>
                <c:ptCount val="1"/>
                <c:pt idx="0">
                  <c:v>Preduzetnici</c:v>
                </c:pt>
              </c:strCache>
            </c:strRef>
          </c:tx>
          <c:spPr>
            <a:solidFill>
              <a:srgbClr val="007681"/>
            </a:solidFill>
            <a:ln>
              <a:solidFill>
                <a:schemeClr val="bg1"/>
              </a:solidFill>
            </a:ln>
            <a:effectLst/>
          </c:spPr>
          <c:invertIfNegative val="0"/>
          <c:dPt>
            <c:idx val="5"/>
            <c:invertIfNegative val="0"/>
            <c:bubble3D val="0"/>
            <c:spPr>
              <a:solidFill>
                <a:sysClr val="window" lastClr="FFFFFF">
                  <a:lumMod val="65000"/>
                </a:sysClr>
              </a:solidFill>
              <a:ln>
                <a:solidFill>
                  <a:schemeClr val="bg1"/>
                </a:solidFill>
              </a:ln>
              <a:effectLst/>
            </c:spPr>
            <c:extLst xmlns:c16r2="http://schemas.microsoft.com/office/drawing/2015/06/chart">
              <c:ext xmlns:c16="http://schemas.microsoft.com/office/drawing/2014/chart" uri="{C3380CC4-5D6E-409C-BE32-E72D297353CC}">
                <c16:uniqueId val="{00000004-6C37-4965-AB5C-DB43D4E44ADB}"/>
              </c:ext>
            </c:extLst>
          </c:dPt>
          <c:dPt>
            <c:idx val="6"/>
            <c:invertIfNegative val="0"/>
            <c:bubble3D val="0"/>
            <c:spPr>
              <a:solidFill>
                <a:sysClr val="window" lastClr="FFFFFF">
                  <a:lumMod val="65000"/>
                </a:sysClr>
              </a:solidFill>
              <a:ln>
                <a:solidFill>
                  <a:schemeClr val="bg1"/>
                </a:solidFill>
              </a:ln>
              <a:effectLst/>
            </c:spPr>
            <c:extLst xmlns:c16r2="http://schemas.microsoft.com/office/drawing/2015/06/chart">
              <c:ext xmlns:c16="http://schemas.microsoft.com/office/drawing/2014/chart" uri="{C3380CC4-5D6E-409C-BE32-E72D297353CC}">
                <c16:uniqueId val="{00000005-6C37-4965-AB5C-DB43D4E44ADB}"/>
              </c:ext>
            </c:extLst>
          </c:dPt>
          <c:dPt>
            <c:idx val="7"/>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1-6C37-4965-AB5C-DB43D4E44ADB}"/>
              </c:ext>
            </c:extLst>
          </c:dPt>
          <c:dPt>
            <c:idx val="9"/>
            <c:invertIfNegative val="0"/>
            <c:bubble3D val="0"/>
            <c:extLst xmlns:c16r2="http://schemas.microsoft.com/office/drawing/2015/06/chart">
              <c:ext xmlns:c16="http://schemas.microsoft.com/office/drawing/2014/chart" uri="{C3380CC4-5D6E-409C-BE32-E72D297353CC}">
                <c16:uniqueId val="{00000002-6C37-4965-AB5C-DB43D4E44ADB}"/>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Udruženje je pozivalo članove da dostave komentare i/ili sugestije na određene predloge propisa</c:v>
                </c:pt>
                <c:pt idx="1">
                  <c:v>Udruženje je pozivalo članove da učestvuju u nekom vidu javno-privatnog dijaloga (javne rasprave, radne grupe, konsultacije)</c:v>
                </c:pt>
                <c:pt idx="2">
                  <c:v>Udruženje je pozivalo članove da daju predloge za donošenje novog propisa, ili izmenu postojećeg propisa</c:v>
                </c:pt>
                <c:pt idx="3">
                  <c:v>Drugo</c:v>
                </c:pt>
                <c:pt idx="4">
                  <c:v>Ništa od navedenog</c:v>
                </c:pt>
                <c:pt idx="5">
                  <c:v>Ne znam</c:v>
                </c:pt>
              </c:strCache>
            </c:strRef>
          </c:cat>
          <c:val>
            <c:numRef>
              <c:f>Sheet1!$B$2:$B$7</c:f>
              <c:numCache>
                <c:formatCode>General</c:formatCode>
                <c:ptCount val="6"/>
                <c:pt idx="0">
                  <c:v>23.3</c:v>
                </c:pt>
                <c:pt idx="1">
                  <c:v>19.8</c:v>
                </c:pt>
                <c:pt idx="2">
                  <c:v>10.6</c:v>
                </c:pt>
                <c:pt idx="3">
                  <c:v>1.1000000000000001</c:v>
                </c:pt>
                <c:pt idx="4">
                  <c:v>38.6</c:v>
                </c:pt>
                <c:pt idx="5">
                  <c:v>16.899999999999999</c:v>
                </c:pt>
              </c:numCache>
            </c:numRef>
          </c:val>
          <c:extLst xmlns:c16r2="http://schemas.microsoft.com/office/drawing/2015/06/chart">
            <c:ext xmlns:c16="http://schemas.microsoft.com/office/drawing/2014/chart" uri="{C3380CC4-5D6E-409C-BE32-E72D297353CC}">
              <c16:uniqueId val="{00000003-6C37-4965-AB5C-DB43D4E44ADB}"/>
            </c:ext>
          </c:extLst>
        </c:ser>
        <c:dLbls>
          <c:showLegendKey val="0"/>
          <c:showVal val="0"/>
          <c:showCatName val="0"/>
          <c:showSerName val="0"/>
          <c:showPercent val="0"/>
          <c:showBubbleSize val="0"/>
        </c:dLbls>
        <c:gapWidth val="20"/>
        <c:axId val="192391424"/>
        <c:axId val="192401408"/>
      </c:barChart>
      <c:catAx>
        <c:axId val="192391424"/>
        <c:scaling>
          <c:orientation val="maxMin"/>
        </c:scaling>
        <c:delete val="0"/>
        <c:axPos val="l"/>
        <c:numFmt formatCode="General" sourceLinked="0"/>
        <c:majorTickMark val="out"/>
        <c:minorTickMark val="none"/>
        <c:tickLblPos val="nextTo"/>
        <c:spPr>
          <a:ln>
            <a:noFill/>
          </a:ln>
        </c:spPr>
        <c:txPr>
          <a:bodyPr/>
          <a:lstStyle/>
          <a:p>
            <a:pPr>
              <a:defRPr sz="1700" cap="none" baseline="0">
                <a:latin typeface="Calibri" panose="020F0502020204030204" pitchFamily="34" charset="0"/>
              </a:defRPr>
            </a:pPr>
            <a:endParaRPr lang="sr-Latn-RS"/>
          </a:p>
        </c:txPr>
        <c:crossAx val="192401408"/>
        <c:crosses val="autoZero"/>
        <c:auto val="1"/>
        <c:lblAlgn val="ctr"/>
        <c:lblOffset val="100"/>
        <c:noMultiLvlLbl val="0"/>
      </c:catAx>
      <c:valAx>
        <c:axId val="192401408"/>
        <c:scaling>
          <c:orientation val="minMax"/>
        </c:scaling>
        <c:delete val="1"/>
        <c:axPos val="b"/>
        <c:numFmt formatCode="General" sourceLinked="1"/>
        <c:majorTickMark val="out"/>
        <c:minorTickMark val="none"/>
        <c:tickLblPos val="nextTo"/>
        <c:crossAx val="192391424"/>
        <c:crosses val="max"/>
        <c:crossBetween val="between"/>
      </c:valAx>
    </c:plotArea>
    <c:plotVisOnly val="1"/>
    <c:dispBlanksAs val="gap"/>
    <c:showDLblsOverMax val="0"/>
  </c:chart>
  <c:txPr>
    <a:bodyPr/>
    <a:lstStyle/>
    <a:p>
      <a:pPr>
        <a:defRPr sz="1800"/>
      </a:pPr>
      <a:endParaRPr lang="sr-Latn-R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0475346793826"/>
          <c:y val="0"/>
          <c:w val="0.50025104969179668"/>
          <c:h val="0.99352051510851558"/>
        </c:manualLayout>
      </c:layout>
      <c:barChart>
        <c:barDir val="bar"/>
        <c:grouping val="clustered"/>
        <c:varyColors val="0"/>
        <c:ser>
          <c:idx val="0"/>
          <c:order val="0"/>
          <c:tx>
            <c:strRef>
              <c:f>Sheet1!$B$1</c:f>
              <c:strCache>
                <c:ptCount val="1"/>
                <c:pt idx="0">
                  <c:v>Poslovna udruženja</c:v>
                </c:pt>
              </c:strCache>
            </c:strRef>
          </c:tx>
          <c:spPr>
            <a:solidFill>
              <a:srgbClr val="007681"/>
            </a:solidFill>
            <a:ln>
              <a:solidFill>
                <a:schemeClr val="bg1"/>
              </a:solidFill>
            </a:ln>
            <a:effectLst/>
          </c:spPr>
          <c:invertIfNegative val="0"/>
          <c:dPt>
            <c:idx val="5"/>
            <c:invertIfNegative val="0"/>
            <c:bubble3D val="0"/>
            <c:spPr>
              <a:solidFill>
                <a:sysClr val="window" lastClr="FFFFFF">
                  <a:lumMod val="65000"/>
                </a:sysClr>
              </a:solidFill>
              <a:ln>
                <a:solidFill>
                  <a:schemeClr val="bg1"/>
                </a:solidFill>
              </a:ln>
              <a:effectLst/>
            </c:spPr>
            <c:extLst xmlns:c16r2="http://schemas.microsoft.com/office/drawing/2015/06/chart">
              <c:ext xmlns:c16="http://schemas.microsoft.com/office/drawing/2014/chart" uri="{C3380CC4-5D6E-409C-BE32-E72D297353CC}">
                <c16:uniqueId val="{00000004-6C37-4965-AB5C-DB43D4E44ADB}"/>
              </c:ext>
            </c:extLst>
          </c:dPt>
          <c:dPt>
            <c:idx val="6"/>
            <c:invertIfNegative val="0"/>
            <c:bubble3D val="0"/>
            <c:spPr>
              <a:solidFill>
                <a:sysClr val="window" lastClr="FFFFFF">
                  <a:lumMod val="65000"/>
                </a:sysClr>
              </a:solidFill>
              <a:ln>
                <a:solidFill>
                  <a:schemeClr val="bg1"/>
                </a:solidFill>
              </a:ln>
              <a:effectLst/>
            </c:spPr>
            <c:extLst xmlns:c16r2="http://schemas.microsoft.com/office/drawing/2015/06/chart">
              <c:ext xmlns:c16="http://schemas.microsoft.com/office/drawing/2014/chart" uri="{C3380CC4-5D6E-409C-BE32-E72D297353CC}">
                <c16:uniqueId val="{00000005-6C37-4965-AB5C-DB43D4E44ADB}"/>
              </c:ext>
            </c:extLst>
          </c:dPt>
          <c:dPt>
            <c:idx val="7"/>
            <c:invertIfNegative val="0"/>
            <c:bubble3D val="0"/>
            <c:spPr>
              <a:solidFill>
                <a:sysClr val="window" lastClr="FFFFFF">
                  <a:lumMod val="50000"/>
                </a:sysClr>
              </a:solidFill>
              <a:ln>
                <a:solidFill>
                  <a:schemeClr val="bg1"/>
                </a:solidFill>
              </a:ln>
              <a:effectLst/>
            </c:spPr>
            <c:extLst xmlns:c16r2="http://schemas.microsoft.com/office/drawing/2015/06/chart">
              <c:ext xmlns:c16="http://schemas.microsoft.com/office/drawing/2014/chart" uri="{C3380CC4-5D6E-409C-BE32-E72D297353CC}">
                <c16:uniqueId val="{00000001-6C37-4965-AB5C-DB43D4E44ADB}"/>
              </c:ext>
            </c:extLst>
          </c:dPt>
          <c:dPt>
            <c:idx val="9"/>
            <c:invertIfNegative val="0"/>
            <c:bubble3D val="0"/>
            <c:extLst xmlns:c16r2="http://schemas.microsoft.com/office/drawing/2015/06/chart">
              <c:ext xmlns:c16="http://schemas.microsoft.com/office/drawing/2014/chart" uri="{C3380CC4-5D6E-409C-BE32-E72D297353CC}">
                <c16:uniqueId val="{00000002-6C37-4965-AB5C-DB43D4E44ADB}"/>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Članovi su davali komentare i/ili sugestije na određene predloge propisa</c:v>
                </c:pt>
                <c:pt idx="1">
                  <c:v>Članovi su preko našeg udruženja učestvovali u nekom vidu javno-privatnog dijaloga (javne rasprave, radne grupe, kon</c:v>
                </c:pt>
                <c:pt idx="2">
                  <c:v>Članovi su nas kontaktirali sa predlogom za donošenje novog propisa, ili izmenu postojećeg propisa</c:v>
                </c:pt>
                <c:pt idx="3">
                  <c:v>Drugo </c:v>
                </c:pt>
                <c:pt idx="4">
                  <c:v>Ništa od navedenog</c:v>
                </c:pt>
              </c:strCache>
            </c:strRef>
          </c:cat>
          <c:val>
            <c:numRef>
              <c:f>Sheet1!$B$2:$B$6</c:f>
              <c:numCache>
                <c:formatCode>General</c:formatCode>
                <c:ptCount val="5"/>
                <c:pt idx="0">
                  <c:v>77.8</c:v>
                </c:pt>
                <c:pt idx="1">
                  <c:v>74.099999999999994</c:v>
                </c:pt>
                <c:pt idx="2">
                  <c:v>55.6</c:v>
                </c:pt>
                <c:pt idx="3">
                  <c:v>3.7</c:v>
                </c:pt>
                <c:pt idx="4">
                  <c:v>7.4</c:v>
                </c:pt>
              </c:numCache>
            </c:numRef>
          </c:val>
          <c:extLst xmlns:c16r2="http://schemas.microsoft.com/office/drawing/2015/06/chart">
            <c:ext xmlns:c16="http://schemas.microsoft.com/office/drawing/2014/chart" uri="{C3380CC4-5D6E-409C-BE32-E72D297353CC}">
              <c16:uniqueId val="{00000003-6C37-4965-AB5C-DB43D4E44ADB}"/>
            </c:ext>
          </c:extLst>
        </c:ser>
        <c:dLbls>
          <c:showLegendKey val="0"/>
          <c:showVal val="0"/>
          <c:showCatName val="0"/>
          <c:showSerName val="0"/>
          <c:showPercent val="0"/>
          <c:showBubbleSize val="0"/>
        </c:dLbls>
        <c:gapWidth val="20"/>
        <c:axId val="192833408"/>
        <c:axId val="192834944"/>
      </c:barChart>
      <c:catAx>
        <c:axId val="192833408"/>
        <c:scaling>
          <c:orientation val="maxMin"/>
        </c:scaling>
        <c:delete val="0"/>
        <c:axPos val="l"/>
        <c:numFmt formatCode="General" sourceLinked="0"/>
        <c:majorTickMark val="out"/>
        <c:minorTickMark val="none"/>
        <c:tickLblPos val="nextTo"/>
        <c:spPr>
          <a:ln>
            <a:noFill/>
          </a:ln>
        </c:spPr>
        <c:txPr>
          <a:bodyPr/>
          <a:lstStyle/>
          <a:p>
            <a:pPr>
              <a:defRPr sz="1700" cap="none" baseline="0">
                <a:latin typeface="Calibri" panose="020F0502020204030204" pitchFamily="34" charset="0"/>
              </a:defRPr>
            </a:pPr>
            <a:endParaRPr lang="sr-Latn-RS"/>
          </a:p>
        </c:txPr>
        <c:crossAx val="192834944"/>
        <c:crosses val="autoZero"/>
        <c:auto val="1"/>
        <c:lblAlgn val="ctr"/>
        <c:lblOffset val="100"/>
        <c:noMultiLvlLbl val="0"/>
      </c:catAx>
      <c:valAx>
        <c:axId val="192834944"/>
        <c:scaling>
          <c:orientation val="minMax"/>
        </c:scaling>
        <c:delete val="1"/>
        <c:axPos val="b"/>
        <c:numFmt formatCode="General" sourceLinked="1"/>
        <c:majorTickMark val="out"/>
        <c:minorTickMark val="none"/>
        <c:tickLblPos val="nextTo"/>
        <c:crossAx val="192833408"/>
        <c:crosses val="max"/>
        <c:crossBetween val="between"/>
      </c:valAx>
    </c:plotArea>
    <c:plotVisOnly val="1"/>
    <c:dispBlanksAs val="gap"/>
    <c:showDLblsOverMax val="0"/>
  </c:chart>
  <c:txPr>
    <a:bodyPr/>
    <a:lstStyle/>
    <a:p>
      <a:pPr>
        <a:defRPr sz="1800"/>
      </a:pPr>
      <a:endParaRPr lang="sr-Latn-R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stacked"/>
        <c:varyColors val="0"/>
        <c:ser>
          <c:idx val="1"/>
          <c:order val="1"/>
          <c:tx>
            <c:strRef>
              <c:f>Sheet1!$A$3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0.1</c:v>
                </c:pt>
              </c:numCache>
            </c:numRef>
          </c:val>
          <c:extLst xmlns:c16r2="http://schemas.microsoft.com/office/drawing/2015/06/chart">
            <c:ext xmlns:c16="http://schemas.microsoft.com/office/drawing/2014/chart" uri="{C3380CC4-5D6E-409C-BE32-E72D297353CC}">
              <c16:uniqueId val="{00000000-6E33-4787-A934-B1006786A869}"/>
            </c:ext>
          </c:extLst>
        </c:ser>
        <c:ser>
          <c:idx val="2"/>
          <c:order val="2"/>
          <c:tx>
            <c:strRef>
              <c:f>Sheet1!$A$4</c:f>
              <c:strCache>
                <c:ptCount val="1"/>
                <c:pt idx="0">
                  <c:v>Value 3</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0.1</c:v>
                </c:pt>
              </c:numCache>
            </c:numRef>
          </c:val>
          <c:extLst xmlns:c16r2="http://schemas.microsoft.com/office/drawing/2015/06/chart">
            <c:ext xmlns:c16="http://schemas.microsoft.com/office/drawing/2014/chart" uri="{C3380CC4-5D6E-409C-BE32-E72D297353CC}">
              <c16:uniqueId val="{00000001-6E33-4787-A934-B1006786A869}"/>
            </c:ext>
          </c:extLst>
        </c:ser>
        <c:ser>
          <c:idx val="3"/>
          <c:order val="3"/>
          <c:tx>
            <c:strRef>
              <c:f>Sheet1!$A$5</c:f>
              <c:strCache>
                <c:ptCount val="1"/>
                <c:pt idx="0">
                  <c:v>Value 4</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0.1</c:v>
                </c:pt>
              </c:numCache>
            </c:numRef>
          </c:val>
          <c:extLst xmlns:c16r2="http://schemas.microsoft.com/office/drawing/2015/06/chart">
            <c:ext xmlns:c16="http://schemas.microsoft.com/office/drawing/2014/chart" uri="{C3380CC4-5D6E-409C-BE32-E72D297353CC}">
              <c16:uniqueId val="{00000002-6E33-4787-A934-B1006786A869}"/>
            </c:ext>
          </c:extLst>
        </c:ser>
        <c:ser>
          <c:idx val="4"/>
          <c:order val="4"/>
          <c:tx>
            <c:strRef>
              <c:f>Sheet1!$A$6</c:f>
              <c:strCache>
                <c:ptCount val="1"/>
                <c:pt idx="0">
                  <c:v>Value 5</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0.1</c:v>
                </c:pt>
              </c:numCache>
            </c:numRef>
          </c:val>
          <c:extLst xmlns:c16r2="http://schemas.microsoft.com/office/drawing/2015/06/chart">
            <c:ext xmlns:c16="http://schemas.microsoft.com/office/drawing/2014/chart" uri="{C3380CC4-5D6E-409C-BE32-E72D297353CC}">
              <c16:uniqueId val="{00000003-6E33-4787-A934-B1006786A869}"/>
            </c:ext>
          </c:extLst>
        </c:ser>
        <c:ser>
          <c:idx val="5"/>
          <c:order val="5"/>
          <c:tx>
            <c:strRef>
              <c:f>Sheet1!$A$7</c:f>
              <c:strCache>
                <c:ptCount val="1"/>
                <c:pt idx="0">
                  <c:v>Value 6</c:v>
                </c:pt>
              </c:strCache>
            </c:strRef>
          </c:tx>
          <c:spPr>
            <a:solidFill>
              <a:srgbClr val="007681"/>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0.1</c:v>
                </c:pt>
              </c:numCache>
            </c:numRef>
          </c:val>
          <c:extLst xmlns:c16r2="http://schemas.microsoft.com/office/drawing/2015/06/chart">
            <c:ext xmlns:c16="http://schemas.microsoft.com/office/drawing/2014/chart" uri="{C3380CC4-5D6E-409C-BE32-E72D297353CC}">
              <c16:uniqueId val="{00000004-6E33-4787-A934-B1006786A869}"/>
            </c:ext>
          </c:extLst>
        </c:ser>
        <c:ser>
          <c:idx val="6"/>
          <c:order val="6"/>
          <c:tx>
            <c:strRef>
              <c:f>Sheet1!$A$8</c:f>
              <c:strCache>
                <c:ptCount val="1"/>
                <c:pt idx="0">
                  <c:v>Value 7</c:v>
                </c:pt>
              </c:strCache>
            </c:strRef>
          </c:tx>
          <c:spPr>
            <a:solidFill>
              <a:srgbClr val="007681"/>
            </a:solidFill>
          </c:spPr>
          <c:invertIfNegative val="0"/>
          <c:dPt>
            <c:idx val="6"/>
            <c:invertIfNegative val="0"/>
            <c:bubble3D val="0"/>
            <c:extLst xmlns:c16r2="http://schemas.microsoft.com/office/drawing/2015/06/chart">
              <c:ext xmlns:c16="http://schemas.microsoft.com/office/drawing/2014/chart" uri="{C3380CC4-5D6E-409C-BE32-E72D297353CC}">
                <c16:uniqueId val="{00000006-6E33-4787-A934-B1006786A86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6.700000000000006E-2</c:v>
                </c:pt>
              </c:numCache>
            </c:numRef>
          </c:val>
          <c:extLst xmlns:c16r2="http://schemas.microsoft.com/office/drawing/2015/06/chart">
            <c:ext xmlns:c16="http://schemas.microsoft.com/office/drawing/2014/chart" uri="{C3380CC4-5D6E-409C-BE32-E72D297353CC}">
              <c16:uniqueId val="{00000007-6E33-4787-A934-B1006786A869}"/>
            </c:ext>
          </c:extLst>
        </c:ser>
        <c:ser>
          <c:idx val="7"/>
          <c:order val="7"/>
          <c:tx>
            <c:strRef>
              <c:f>Sheet1!$A$9</c:f>
              <c:strCache>
                <c:ptCount val="1"/>
                <c:pt idx="0">
                  <c:v>Value 8</c:v>
                </c:pt>
              </c:strCache>
            </c:strRef>
          </c:tx>
          <c:spPr>
            <a:solidFill>
              <a:sysClr val="window" lastClr="FFFFFF">
                <a:lumMod val="75000"/>
              </a:sysClr>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7.0000000000000007E-2</c:v>
                </c:pt>
              </c:numCache>
            </c:numRef>
          </c:val>
          <c:extLst xmlns:c16r2="http://schemas.microsoft.com/office/drawing/2015/06/chart">
            <c:ext xmlns:c16="http://schemas.microsoft.com/office/drawing/2014/chart" uri="{C3380CC4-5D6E-409C-BE32-E72D297353CC}">
              <c16:uniqueId val="{00000008-6E33-4787-A934-B1006786A869}"/>
            </c:ext>
          </c:extLst>
        </c:ser>
        <c:ser>
          <c:idx val="8"/>
          <c:order val="8"/>
          <c:tx>
            <c:strRef>
              <c:f>Sheet1!$A$10</c:f>
              <c:strCache>
                <c:ptCount val="1"/>
                <c:pt idx="0">
                  <c:v>Value 9</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xmlns:c16r2="http://schemas.microsoft.com/office/drawing/2015/06/chart">
            <c:ext xmlns:c16="http://schemas.microsoft.com/office/drawing/2014/chart" uri="{C3380CC4-5D6E-409C-BE32-E72D297353CC}">
              <c16:uniqueId val="{00000009-6E33-4787-A934-B1006786A869}"/>
            </c:ext>
          </c:extLst>
        </c:ser>
        <c:ser>
          <c:idx val="9"/>
          <c:order val="9"/>
          <c:tx>
            <c:strRef>
              <c:f>Sheet1!$A$11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xmlns:c16r2="http://schemas.microsoft.com/office/drawing/2015/06/chart">
            <c:ext xmlns:c16="http://schemas.microsoft.com/office/drawing/2014/chart" uri="{C3380CC4-5D6E-409C-BE32-E72D297353CC}">
              <c16:uniqueId val="{0000000A-6E33-4787-A934-B1006786A869}"/>
            </c:ext>
          </c:extLst>
        </c:ser>
        <c:ser>
          <c:idx val="0"/>
          <c:order val="0"/>
          <c:tx>
            <c:strRef>
              <c:f>Sheet1!$A$2</c:f>
              <c:strCache>
                <c:ptCount val="1"/>
                <c:pt idx="0">
                  <c:v>Value 1</c:v>
                </c:pt>
              </c:strCache>
            </c:strRef>
          </c:tx>
          <c:spPr>
            <a:solidFill>
              <a:srgbClr val="007681"/>
            </a:solidFill>
          </c:spPr>
          <c:invertIfNegative val="0"/>
          <c:dPt>
            <c:idx val="0"/>
            <c:invertIfNegative val="0"/>
            <c:bubble3D val="0"/>
            <c:extLst xmlns:c16r2="http://schemas.microsoft.com/office/drawing/2015/06/chart">
              <c:ext xmlns:c16="http://schemas.microsoft.com/office/drawing/2014/chart" uri="{C3380CC4-5D6E-409C-BE32-E72D297353CC}">
                <c16:uniqueId val="{0000000B-6E33-4787-A934-B1006786A86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0.1</c:v>
                </c:pt>
              </c:numCache>
            </c:numRef>
          </c:val>
          <c:extLst xmlns:c16r2="http://schemas.microsoft.com/office/drawing/2015/06/chart">
            <c:ext xmlns:c16="http://schemas.microsoft.com/office/drawing/2014/chart" uri="{C3380CC4-5D6E-409C-BE32-E72D297353CC}">
              <c16:uniqueId val="{0000000C-6E33-4787-A934-B1006786A869}"/>
            </c:ext>
          </c:extLst>
        </c:ser>
        <c:dLbls>
          <c:showLegendKey val="0"/>
          <c:showVal val="0"/>
          <c:showCatName val="0"/>
          <c:showSerName val="0"/>
          <c:showPercent val="0"/>
          <c:showBubbleSize val="0"/>
        </c:dLbls>
        <c:gapWidth val="0"/>
        <c:overlap val="100"/>
        <c:axId val="12347264"/>
        <c:axId val="12348800"/>
      </c:barChart>
      <c:catAx>
        <c:axId val="12347264"/>
        <c:scaling>
          <c:orientation val="minMax"/>
        </c:scaling>
        <c:delete val="1"/>
        <c:axPos val="l"/>
        <c:numFmt formatCode="General" sourceLinked="0"/>
        <c:majorTickMark val="out"/>
        <c:minorTickMark val="none"/>
        <c:tickLblPos val="nextTo"/>
        <c:crossAx val="12348800"/>
        <c:crosses val="autoZero"/>
        <c:auto val="1"/>
        <c:lblAlgn val="ctr"/>
        <c:lblOffset val="100"/>
        <c:noMultiLvlLbl val="0"/>
      </c:catAx>
      <c:valAx>
        <c:axId val="12348800"/>
        <c:scaling>
          <c:orientation val="minMax"/>
          <c:max val="0.1"/>
          <c:min val="0"/>
        </c:scaling>
        <c:delete val="1"/>
        <c:axPos val="b"/>
        <c:numFmt formatCode="0%" sourceLinked="1"/>
        <c:majorTickMark val="out"/>
        <c:minorTickMark val="none"/>
        <c:tickLblPos val="nextTo"/>
        <c:crossAx val="12347264"/>
        <c:crosses val="autoZero"/>
        <c:crossBetween val="between"/>
      </c:valAx>
      <c:spPr>
        <a:solidFill>
          <a:srgbClr val="C8C9C7"/>
        </a:solidFill>
      </c:spPr>
    </c:plotArea>
    <c:plotVisOnly val="1"/>
    <c:dispBlanksAs val="gap"/>
    <c:showDLblsOverMax val="0"/>
  </c:chart>
  <c:txPr>
    <a:bodyPr/>
    <a:lstStyle/>
    <a:p>
      <a:pPr>
        <a:defRPr sz="1800">
          <a:latin typeface="Segoe UI Light" panose="020B0502040204020203" pitchFamily="34" charset="0"/>
        </a:defRPr>
      </a:pPr>
      <a:endParaRPr lang="sr-Latn-R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37895493093359994"/>
          <c:h val="0.88440617579716807"/>
        </c:manualLayout>
      </c:layout>
      <c:barChart>
        <c:barDir val="col"/>
        <c:grouping val="stacked"/>
        <c:varyColors val="0"/>
        <c:ser>
          <c:idx val="0"/>
          <c:order val="0"/>
          <c:tx>
            <c:strRef>
              <c:f>Sheet1!$A$2</c:f>
              <c:strCache>
                <c:ptCount val="1"/>
                <c:pt idx="0">
                  <c:v>Ne zna </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Javni sektor</c:v>
                </c:pt>
              </c:strCache>
            </c:strRef>
          </c:cat>
          <c:val>
            <c:numRef>
              <c:f>Sheet1!$B$2</c:f>
              <c:numCache>
                <c:formatCode>General</c:formatCode>
                <c:ptCount val="1"/>
                <c:pt idx="0">
                  <c:v>8.9</c:v>
                </c:pt>
              </c:numCache>
            </c:numRef>
          </c:val>
          <c:extLst xmlns:c16r2="http://schemas.microsoft.com/office/drawing/2015/06/chart">
            <c:ext xmlns:c16="http://schemas.microsoft.com/office/drawing/2014/chart" uri="{C3380CC4-5D6E-409C-BE32-E72D297353CC}">
              <c16:uniqueId val="{00000000-1AC3-4B27-A1AE-17D5B5757BA8}"/>
            </c:ext>
          </c:extLst>
        </c:ser>
        <c:ser>
          <c:idx val="1"/>
          <c:order val="1"/>
          <c:tx>
            <c:strRef>
              <c:f>Sheet1!$A$3</c:f>
              <c:strCache>
                <c:ptCount val="1"/>
                <c:pt idx="0">
                  <c:v>Nisam previše zainteresovan/a za javno-privatni dijalog jer smatram da ne daje naročite rezultate</c:v>
                </c:pt>
              </c:strCache>
            </c:strRef>
          </c:tx>
          <c:spPr>
            <a:solidFill>
              <a:srgbClr val="006666"/>
            </a:solidFill>
            <a:ln>
              <a:solidFill>
                <a:schemeClr val="bg1"/>
              </a:solidFill>
            </a:ln>
          </c:spPr>
          <c:invertIfNegative val="0"/>
          <c:cat>
            <c:strRef>
              <c:f>Sheet1!$B$1</c:f>
              <c:strCache>
                <c:ptCount val="1"/>
                <c:pt idx="0">
                  <c:v>Javni sektor</c:v>
                </c:pt>
              </c:strCache>
            </c:strRef>
          </c:cat>
          <c:val>
            <c:numRef>
              <c:f>Sheet1!$B$3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1AC3-4B27-A1AE-17D5B5757BA8}"/>
            </c:ext>
          </c:extLst>
        </c:ser>
        <c:ser>
          <c:idx val="2"/>
          <c:order val="2"/>
          <c:tx>
            <c:strRef>
              <c:f>Sheet1!$A$4</c:f>
              <c:strCache>
                <c:ptCount val="1"/>
                <c:pt idx="0">
                  <c:v>Jako sam zainteresovan/a za JPD jer smatram da je on ključan za uspešnu primenu propisa</c:v>
                </c:pt>
              </c:strCache>
            </c:strRef>
          </c:tx>
          <c:spPr>
            <a:ln>
              <a:solidFill>
                <a:schemeClr val="bg1"/>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Javni sektor</c:v>
                </c:pt>
              </c:strCache>
            </c:strRef>
          </c:cat>
          <c:val>
            <c:numRef>
              <c:f>Sheet1!$B$4</c:f>
              <c:numCache>
                <c:formatCode>General</c:formatCode>
                <c:ptCount val="1"/>
                <c:pt idx="0">
                  <c:v>91.1</c:v>
                </c:pt>
              </c:numCache>
            </c:numRef>
          </c:val>
          <c:extLst xmlns:c16r2="http://schemas.microsoft.com/office/drawing/2015/06/chart">
            <c:ext xmlns:c16="http://schemas.microsoft.com/office/drawing/2014/chart" uri="{C3380CC4-5D6E-409C-BE32-E72D297353CC}">
              <c16:uniqueId val="{00000000-2828-4CCD-8DF9-DDDE2D6B1669}"/>
            </c:ext>
          </c:extLst>
        </c:ser>
        <c:dLbls>
          <c:showLegendKey val="0"/>
          <c:showVal val="0"/>
          <c:showCatName val="0"/>
          <c:showSerName val="0"/>
          <c:showPercent val="0"/>
          <c:showBubbleSize val="0"/>
        </c:dLbls>
        <c:gapWidth val="50"/>
        <c:overlap val="100"/>
        <c:axId val="181064832"/>
        <c:axId val="181066368"/>
      </c:barChart>
      <c:catAx>
        <c:axId val="181064832"/>
        <c:scaling>
          <c:orientation val="minMax"/>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sr-Latn-RS"/>
          </a:p>
        </c:txPr>
        <c:crossAx val="181066368"/>
        <c:crosses val="autoZero"/>
        <c:auto val="1"/>
        <c:lblAlgn val="ctr"/>
        <c:lblOffset val="100"/>
        <c:noMultiLvlLbl val="0"/>
      </c:catAx>
      <c:valAx>
        <c:axId val="181066368"/>
        <c:scaling>
          <c:orientation val="minMax"/>
          <c:max val="100"/>
          <c:min val="0"/>
        </c:scaling>
        <c:delete val="1"/>
        <c:axPos val="r"/>
        <c:numFmt formatCode="0%" sourceLinked="0"/>
        <c:majorTickMark val="out"/>
        <c:minorTickMark val="none"/>
        <c:tickLblPos val="nextTo"/>
        <c:crossAx val="181064832"/>
        <c:crosses val="max"/>
        <c:crossBetween val="between"/>
        <c:majorUnit val="20"/>
        <c:minorUnit val="3"/>
      </c:valAx>
    </c:plotArea>
    <c:legend>
      <c:legendPos val="r"/>
      <c:layout>
        <c:manualLayout>
          <c:xMode val="edge"/>
          <c:yMode val="edge"/>
          <c:x val="0.33732807465837122"/>
          <c:y val="8.2128663776795521E-2"/>
          <c:w val="0.63781672406769618"/>
          <c:h val="0.8250651258211299"/>
        </c:manualLayout>
      </c:layout>
      <c:overlay val="0"/>
      <c:txPr>
        <a:bodyPr/>
        <a:lstStyle/>
        <a:p>
          <a:pPr>
            <a:defRPr sz="16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686820992953641"/>
          <c:y val="2.7540193502879992E-2"/>
          <c:w val="0.36313179007046353"/>
          <c:h val="0.90842392326308741"/>
        </c:manualLayout>
      </c:layout>
      <c:barChart>
        <c:barDir val="col"/>
        <c:grouping val="percentStacked"/>
        <c:varyColors val="0"/>
        <c:ser>
          <c:idx val="0"/>
          <c:order val="0"/>
          <c:tx>
            <c:strRef>
              <c:f>Sheet1!$A$2</c:f>
              <c:strCache>
                <c:ptCount val="1"/>
                <c:pt idx="0">
                  <c:v>Ne zna</c:v>
                </c:pt>
              </c:strCache>
            </c:strRef>
          </c:tx>
          <c:spPr>
            <a:solidFill>
              <a:schemeClr val="bg1">
                <a:lumMod val="65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Sheet1!$B$2:$C$2</c:f>
              <c:numCache>
                <c:formatCode>General</c:formatCode>
                <c:ptCount val="2"/>
                <c:pt idx="0">
                  <c:v>17.8</c:v>
                </c:pt>
                <c:pt idx="1">
                  <c:v>17.8</c:v>
                </c:pt>
              </c:numCache>
            </c:numRef>
          </c:val>
          <c:extLst xmlns:c16r2="http://schemas.microsoft.com/office/drawing/2015/06/chart">
            <c:ext xmlns:c16="http://schemas.microsoft.com/office/drawing/2014/chart" uri="{C3380CC4-5D6E-409C-BE32-E72D297353CC}">
              <c16:uniqueId val="{00000000-167E-4288-A758-7C0DB6E1FEA4}"/>
            </c:ext>
          </c:extLst>
        </c:ser>
        <c:ser>
          <c:idx val="1"/>
          <c:order val="1"/>
          <c:tx>
            <c:strRef>
              <c:f>Sheet1!$A$3</c:f>
              <c:strCache>
                <c:ptCount val="1"/>
                <c:pt idx="0">
                  <c:v>Ne dobijamo 
njihove komentare</c:v>
                </c:pt>
              </c:strCache>
            </c:strRef>
          </c:tx>
          <c:spPr>
            <a:solidFill>
              <a:srgbClr val="79797C"/>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Sheet1!$B$3:$C$3</c:f>
              <c:numCache>
                <c:formatCode>General</c:formatCode>
                <c:ptCount val="2"/>
                <c:pt idx="0">
                  <c:v>13.3</c:v>
                </c:pt>
                <c:pt idx="1">
                  <c:v>11.1</c:v>
                </c:pt>
              </c:numCache>
            </c:numRef>
          </c:val>
          <c:extLst xmlns:c16r2="http://schemas.microsoft.com/office/drawing/2015/06/chart">
            <c:ext xmlns:c16="http://schemas.microsoft.com/office/drawing/2014/chart" uri="{C3380CC4-5D6E-409C-BE32-E72D297353CC}">
              <c16:uniqueId val="{00000000-13F8-431B-8489-F9CC4C56048E}"/>
            </c:ext>
          </c:extLst>
        </c:ser>
        <c:ser>
          <c:idx val="2"/>
          <c:order val="2"/>
          <c:tx>
            <c:strRef>
              <c:f>Sheet1!$A$4</c:f>
              <c:strCache>
                <c:ptCount val="1"/>
                <c:pt idx="0">
                  <c:v>Loše</c:v>
                </c:pt>
              </c:strCache>
            </c:strRef>
          </c:tx>
          <c:spPr>
            <a:solidFill>
              <a:srgbClr val="CB333B"/>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Sheet1!$B$4:$C$4</c:f>
              <c:numCache>
                <c:formatCode>General</c:formatCode>
                <c:ptCount val="2"/>
              </c:numCache>
            </c:numRef>
          </c:val>
          <c:extLst xmlns:c16r2="http://schemas.microsoft.com/office/drawing/2015/06/chart">
            <c:ext xmlns:c16="http://schemas.microsoft.com/office/drawing/2014/chart" uri="{C3380CC4-5D6E-409C-BE32-E72D297353CC}">
              <c16:uniqueId val="{00000001-13F8-431B-8489-F9CC4C56048E}"/>
            </c:ext>
          </c:extLst>
        </c:ser>
        <c:ser>
          <c:idx val="3"/>
          <c:order val="3"/>
          <c:tx>
            <c:strRef>
              <c:f>Sheet1!$A$5</c:f>
              <c:strCache>
                <c:ptCount val="1"/>
                <c:pt idx="0">
                  <c:v>Osrednje</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Sheet1!$B$5:$C$5</c:f>
              <c:numCache>
                <c:formatCode>General</c:formatCode>
                <c:ptCount val="2"/>
                <c:pt idx="0">
                  <c:v>20</c:v>
                </c:pt>
                <c:pt idx="1">
                  <c:v>22.2</c:v>
                </c:pt>
              </c:numCache>
            </c:numRef>
          </c:val>
          <c:extLst xmlns:c16r2="http://schemas.microsoft.com/office/drawing/2015/06/chart">
            <c:ext xmlns:c16="http://schemas.microsoft.com/office/drawing/2014/chart" uri="{C3380CC4-5D6E-409C-BE32-E72D297353CC}">
              <c16:uniqueId val="{00000002-13F8-431B-8489-F9CC4C56048E}"/>
            </c:ext>
          </c:extLst>
        </c:ser>
        <c:ser>
          <c:idx val="4"/>
          <c:order val="4"/>
          <c:tx>
            <c:strRef>
              <c:f>Sheet1!$A$6</c:f>
              <c:strCache>
                <c:ptCount val="1"/>
                <c:pt idx="0">
                  <c:v>Dobro</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Sheet1!$B$6:$C$6</c:f>
              <c:numCache>
                <c:formatCode>General</c:formatCode>
                <c:ptCount val="2"/>
                <c:pt idx="0">
                  <c:v>31.1</c:v>
                </c:pt>
                <c:pt idx="1">
                  <c:v>42.2</c:v>
                </c:pt>
              </c:numCache>
            </c:numRef>
          </c:val>
          <c:extLst xmlns:c16r2="http://schemas.microsoft.com/office/drawing/2015/06/chart">
            <c:ext xmlns:c16="http://schemas.microsoft.com/office/drawing/2014/chart" uri="{C3380CC4-5D6E-409C-BE32-E72D297353CC}">
              <c16:uniqueId val="{00000003-13F8-431B-8489-F9CC4C56048E}"/>
            </c:ext>
          </c:extLst>
        </c:ser>
        <c:ser>
          <c:idx val="5"/>
          <c:order val="5"/>
          <c:tx>
            <c:strRef>
              <c:f>Sheet1!$A$7</c:f>
              <c:strCache>
                <c:ptCount val="1"/>
                <c:pt idx="0">
                  <c:v>Veoma dobro</c:v>
                </c:pt>
              </c:strCache>
            </c:strRef>
          </c:tx>
          <c:spPr>
            <a:solidFill>
              <a:srgbClr val="004644"/>
            </a:solidFill>
            <a:ln>
              <a:solidFill>
                <a:schemeClr val="bg1"/>
              </a:solidFill>
            </a:ln>
          </c:spPr>
          <c:invertIfNegative val="0"/>
          <c:dLbls>
            <c:dLbl>
              <c:idx val="0"/>
              <c:numFmt formatCode="#&quot;%&quot;" sourceLinked="0"/>
              <c:spPr>
                <a:solidFill>
                  <a:srgbClr val="004644"/>
                </a:solidFill>
              </c:spPr>
              <c:txPr>
                <a:bodyPr/>
                <a:lstStyle/>
                <a:p>
                  <a:pPr>
                    <a:defRPr sz="1400" b="1">
                      <a:solidFill>
                        <a:schemeClr val="bg1"/>
                      </a:solidFill>
                    </a:defRPr>
                  </a:pPr>
                  <a:endParaRPr lang="sr-Latn-RS"/>
                </a:p>
              </c:txPr>
              <c:dLblPos val="ctr"/>
              <c:showLegendKey val="0"/>
              <c:showVal val="1"/>
              <c:showCatName val="0"/>
              <c:showSerName val="0"/>
              <c:showPercent val="0"/>
              <c:showBubbleSize val="0"/>
            </c:dLbl>
            <c:dLbl>
              <c:idx val="1"/>
              <c:numFmt formatCode="#&quot;%&quot;" sourceLinked="0"/>
              <c:spPr/>
              <c:txPr>
                <a:bodyPr/>
                <a:lstStyle/>
                <a:p>
                  <a:pPr>
                    <a:defRPr sz="1600" b="1">
                      <a:solidFill>
                        <a:schemeClr val="bg1"/>
                      </a:solidFill>
                    </a:defRPr>
                  </a:pPr>
                  <a:endParaRPr lang="sr-Latn-RS"/>
                </a:p>
              </c:txPr>
              <c:dLblPos val="ctr"/>
              <c:showLegendKey val="0"/>
              <c:showVal val="1"/>
              <c:showCatName val="0"/>
              <c:showSerName val="0"/>
              <c:showPercent val="0"/>
              <c:showBubbleSize val="0"/>
            </c:dLbl>
            <c:numFmt formatCode="#&quot;%&quot;" sourceLinked="0"/>
            <c:spPr>
              <a:noFill/>
              <a:ln>
                <a:noFill/>
              </a:ln>
              <a:effectLst/>
            </c:spPr>
            <c:txPr>
              <a:bodyPr/>
              <a:lstStyle/>
              <a:p>
                <a:pPr>
                  <a:defRPr sz="1400" b="1">
                    <a:solidFill>
                      <a:schemeClr val="bg1"/>
                    </a:solidFill>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Od privrednika</c:v>
                </c:pt>
                <c:pt idx="1">
                  <c:v>Od poslovnih udruženja</c:v>
                </c:pt>
              </c:strCache>
            </c:strRef>
          </c:cat>
          <c:val>
            <c:numRef>
              <c:f>Sheet1!$B$7:$C$7</c:f>
              <c:numCache>
                <c:formatCode>General</c:formatCode>
                <c:ptCount val="2"/>
                <c:pt idx="0">
                  <c:v>17.8</c:v>
                </c:pt>
                <c:pt idx="1">
                  <c:v>6.7</c:v>
                </c:pt>
              </c:numCache>
            </c:numRef>
          </c:val>
          <c:extLst xmlns:c16r2="http://schemas.microsoft.com/office/drawing/2015/06/chart">
            <c:ext xmlns:c16="http://schemas.microsoft.com/office/drawing/2014/chart" uri="{C3380CC4-5D6E-409C-BE32-E72D297353CC}">
              <c16:uniqueId val="{00000002-8B6D-458A-9720-30EF23064432}"/>
            </c:ext>
          </c:extLst>
        </c:ser>
        <c:dLbls>
          <c:dLblPos val="ctr"/>
          <c:showLegendKey val="0"/>
          <c:showVal val="1"/>
          <c:showCatName val="0"/>
          <c:showSerName val="0"/>
          <c:showPercent val="0"/>
          <c:showBubbleSize val="0"/>
        </c:dLbls>
        <c:gapWidth val="8"/>
        <c:overlap val="100"/>
        <c:axId val="192647552"/>
        <c:axId val="192649088"/>
      </c:barChart>
      <c:catAx>
        <c:axId val="192647552"/>
        <c:scaling>
          <c:orientation val="minMax"/>
        </c:scaling>
        <c:delete val="0"/>
        <c:axPos val="b"/>
        <c:numFmt formatCode="General" sourceLinked="1"/>
        <c:majorTickMark val="out"/>
        <c:minorTickMark val="none"/>
        <c:tickLblPos val="nextTo"/>
        <c:spPr>
          <a:noFill/>
          <a:ln>
            <a:noFill/>
          </a:ln>
        </c:spPr>
        <c:txPr>
          <a:bodyPr/>
          <a:lstStyle/>
          <a:p>
            <a:pPr>
              <a:defRPr sz="1600" b="1">
                <a:latin typeface="Calibri" panose="020F0502020204030204" pitchFamily="34" charset="0"/>
                <a:cs typeface="Calibri" panose="020F0502020204030204" pitchFamily="34" charset="0"/>
              </a:defRPr>
            </a:pPr>
            <a:endParaRPr lang="sr-Latn-RS"/>
          </a:p>
        </c:txPr>
        <c:crossAx val="192649088"/>
        <c:crosses val="autoZero"/>
        <c:auto val="1"/>
        <c:lblAlgn val="ctr"/>
        <c:lblOffset val="100"/>
        <c:noMultiLvlLbl val="0"/>
      </c:catAx>
      <c:valAx>
        <c:axId val="192649088"/>
        <c:scaling>
          <c:orientation val="minMax"/>
        </c:scaling>
        <c:delete val="1"/>
        <c:axPos val="l"/>
        <c:numFmt formatCode="0%" sourceLinked="1"/>
        <c:majorTickMark val="out"/>
        <c:minorTickMark val="none"/>
        <c:tickLblPos val="nextTo"/>
        <c:crossAx val="192647552"/>
        <c:crosses val="autoZero"/>
        <c:crossBetween val="between"/>
      </c:valAx>
      <c:spPr>
        <a:noFill/>
        <a:ln>
          <a:noFill/>
        </a:ln>
        <a:effectLst/>
      </c:spPr>
    </c:plotArea>
    <c:legend>
      <c:legendPos val="l"/>
      <c:layout>
        <c:manualLayout>
          <c:xMode val="edge"/>
          <c:yMode val="edge"/>
          <c:x val="1.5627661558642141E-2"/>
          <c:y val="0"/>
          <c:w val="0.56478070031260585"/>
          <c:h val="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50120660545913"/>
          <c:y val="0"/>
          <c:w val="0.62208399886351429"/>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4644"/>
              </a:solidFill>
              <a:ln>
                <a:solidFill>
                  <a:schemeClr val="bg1"/>
                </a:solidFill>
              </a:ln>
            </c:spPr>
            <c:extLst xmlns:c16r2="http://schemas.microsoft.com/office/drawing/2015/06/chart">
              <c:ext xmlns:c16="http://schemas.microsoft.com/office/drawing/2014/chart" uri="{C3380CC4-5D6E-409C-BE32-E72D297353CC}">
                <c16:uniqueId val="{00000001-9E30-467C-91F9-78148DEA27E3}"/>
              </c:ext>
            </c:extLst>
          </c:dPt>
          <c:dPt>
            <c:idx val="1"/>
            <c:bubble3D val="0"/>
            <c:spPr>
              <a:solidFill>
                <a:srgbClr val="007681"/>
              </a:solidFill>
              <a:ln>
                <a:solidFill>
                  <a:schemeClr val="bg1"/>
                </a:solidFill>
              </a:ln>
            </c:spPr>
            <c:extLst xmlns:c16r2="http://schemas.microsoft.com/office/drawing/2015/06/chart">
              <c:ext xmlns:c16="http://schemas.microsoft.com/office/drawing/2014/chart" uri="{C3380CC4-5D6E-409C-BE32-E72D297353CC}">
                <c16:uniqueId val="{00000003-9E30-467C-91F9-78148DEA27E3}"/>
              </c:ext>
            </c:extLst>
          </c:dPt>
          <c:dPt>
            <c:idx val="2"/>
            <c:bubble3D val="0"/>
            <c:spPr>
              <a:solidFill>
                <a:srgbClr val="FF585D"/>
              </a:solidFill>
              <a:ln>
                <a:solidFill>
                  <a:schemeClr val="bg1"/>
                </a:solidFill>
              </a:ln>
            </c:spPr>
            <c:extLst xmlns:c16r2="http://schemas.microsoft.com/office/drawing/2015/06/chart">
              <c:ext xmlns:c16="http://schemas.microsoft.com/office/drawing/2014/chart" uri="{C3380CC4-5D6E-409C-BE32-E72D297353CC}">
                <c16:uniqueId val="{00000005-9E30-467C-91F9-78148DEA27E3}"/>
              </c:ext>
            </c:extLst>
          </c:dPt>
          <c:dPt>
            <c:idx val="3"/>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7-9E30-467C-91F9-78148DEA27E3}"/>
              </c:ext>
            </c:extLst>
          </c:dPt>
          <c:dPt>
            <c:idx val="4"/>
            <c:bubble3D val="0"/>
            <c:spPr>
              <a:solidFill>
                <a:srgbClr val="79797C"/>
              </a:solidFill>
              <a:ln>
                <a:solidFill>
                  <a:schemeClr val="bg1"/>
                </a:solidFill>
              </a:ln>
            </c:spPr>
            <c:extLst xmlns:c16r2="http://schemas.microsoft.com/office/drawing/2015/06/chart">
              <c:ext xmlns:c16="http://schemas.microsoft.com/office/drawing/2014/chart" uri="{C3380CC4-5D6E-409C-BE32-E72D297353CC}">
                <c16:uniqueId val="{00000009-9E30-467C-91F9-78148DEA27E3}"/>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9E30-467C-91F9-78148DEA27E3}"/>
              </c:ext>
            </c:extLst>
          </c:dPt>
          <c:dLbls>
            <c:dLbl>
              <c:idx val="0"/>
              <c:layout>
                <c:manualLayout>
                  <c:x val="-1.2382073385769309E-3"/>
                  <c:y val="-2.1233181405859385E-4"/>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E30-467C-91F9-78148DEA27E3}"/>
                </c:ext>
              </c:extLst>
            </c:dLbl>
            <c:dLbl>
              <c:idx val="3"/>
              <c:layout>
                <c:manualLayout>
                  <c:x val="2.1251077718286845E-3"/>
                  <c:y val="-2.6809821260822056E-3"/>
                </c:manualLayout>
              </c:layout>
              <c:numFmt formatCode="#&quot;%&quot;" sourceLinked="0"/>
              <c:spPr>
                <a:noFill/>
                <a:ln>
                  <a:noFill/>
                </a:ln>
                <a:effectLst/>
              </c:spPr>
              <c:txPr>
                <a:bodyPr/>
                <a:lstStyle/>
                <a:p>
                  <a:pPr>
                    <a:defRPr sz="1600" b="1">
                      <a:solidFill>
                        <a:schemeClr val="bg1"/>
                      </a:solidFill>
                      <a:effectLst/>
                      <a:latin typeface="Calibri" panose="020F0502020204030204" pitchFamily="34" charset="0"/>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E30-467C-91F9-78148DEA27E3}"/>
                </c:ext>
              </c:extLst>
            </c:dLbl>
            <c:spPr>
              <a:noFill/>
              <a:ln>
                <a:noFill/>
              </a:ln>
              <a:effectLst/>
            </c:spPr>
            <c:txPr>
              <a:bodyPr/>
              <a:lstStyle/>
              <a:p>
                <a:pPr>
                  <a:defRPr sz="2000" b="1">
                    <a:solidFill>
                      <a:schemeClr val="bg1"/>
                    </a:solidFill>
                    <a:effectLst/>
                    <a:latin typeface="Calibri" panose="020F0502020204030204" pitchFamily="34" charset="0"/>
                  </a:defRPr>
                </a:pPr>
                <a:endParaRPr lang="sr-Latn-R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U velikoj meri uvažava</c:v>
                </c:pt>
                <c:pt idx="1">
                  <c:v>Uglavnom uvažava</c:v>
                </c:pt>
                <c:pt idx="2">
                  <c:v>Uglavnom ne uvažava</c:v>
                </c:pt>
                <c:pt idx="3">
                  <c:v>Uopšte ne uvažava</c:v>
                </c:pt>
                <c:pt idx="4">
                  <c:v>Ne zna</c:v>
                </c:pt>
              </c:strCache>
            </c:strRef>
          </c:cat>
          <c:val>
            <c:numRef>
              <c:f>Sheet1!$B$2:$B$6</c:f>
              <c:numCache>
                <c:formatCode>General</c:formatCode>
                <c:ptCount val="5"/>
                <c:pt idx="0">
                  <c:v>2.2000000000000002</c:v>
                </c:pt>
                <c:pt idx="1">
                  <c:v>42.2</c:v>
                </c:pt>
                <c:pt idx="2">
                  <c:v>22.2</c:v>
                </c:pt>
                <c:pt idx="3">
                  <c:v>2.2000000000000002</c:v>
                </c:pt>
                <c:pt idx="4">
                  <c:v>31.1</c:v>
                </c:pt>
              </c:numCache>
            </c:numRef>
          </c:val>
          <c:extLst xmlns:c16r2="http://schemas.microsoft.com/office/drawing/2015/06/chart">
            <c:ext xmlns:c16="http://schemas.microsoft.com/office/drawing/2014/chart" uri="{C3380CC4-5D6E-409C-BE32-E72D297353CC}">
              <c16:uniqueId val="{0000000C-9E30-467C-91F9-78148DEA27E3}"/>
            </c:ext>
          </c:extLst>
        </c:ser>
        <c:ser>
          <c:idx val="1"/>
          <c:order val="1"/>
          <c:tx>
            <c:v>Labels</c:v>
          </c:tx>
          <c:spPr>
            <a:noFill/>
            <a:ln>
              <a:noFill/>
            </a:ln>
          </c:spPr>
          <c:dLbls>
            <c:dLbl>
              <c:idx val="0"/>
              <c:layout>
                <c:manualLayout>
                  <c:x val="-0.22296572176064347"/>
                  <c:y val="0.25297282919610647"/>
                </c:manualLayout>
              </c:layout>
              <c:tx>
                <c:rich>
                  <a:bodyPr/>
                  <a:lstStyle/>
                  <a:p>
                    <a:r>
                      <a:rPr lang="en-US" dirty="0"/>
                      <a:t>Uopšte</a:t>
                    </a:r>
                    <a:r>
                      <a:rPr lang="en-US" baseline="0" dirty="0"/>
                      <a:t> ne uvažava</a:t>
                    </a:r>
                    <a:endParaRPr lang="en-US" dirty="0"/>
                  </a:p>
                </c:rich>
              </c:tx>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0C9-4779-A145-8F5041ED8CDB}"/>
                </c:ext>
              </c:extLst>
            </c:dLbl>
            <c:dLbl>
              <c:idx val="1"/>
              <c:layout>
                <c:manualLayout>
                  <c:x val="8.7198861143031881E-2"/>
                  <c:y val="-9.554534765160742E-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0C9-4779-A145-8F5041ED8CDB}"/>
                </c:ext>
              </c:extLst>
            </c:dLbl>
            <c:dLbl>
              <c:idx val="2"/>
              <c:layout>
                <c:manualLayout>
                  <c:x val="-0.10258644022276822"/>
                  <c:y val="-6.086927151171504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0C9-4779-A145-8F5041ED8CD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0C9-4779-A145-8F5041ED8CDB}"/>
                </c:ext>
              </c:extLst>
            </c:dLbl>
            <c:dLbl>
              <c:idx val="4"/>
              <c:layout>
                <c:manualLayout>
                  <c:x val="-4.2615053467814488E-2"/>
                  <c:y val="-1.1078151334801323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0C9-4779-A145-8F5041ED8CDB}"/>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0C9-4779-A145-8F5041ED8CDB}"/>
                </c:ext>
              </c:extLst>
            </c:dLbl>
            <c:spPr>
              <a:noFill/>
              <a:ln>
                <a:noFill/>
              </a:ln>
              <a:effectLst/>
            </c:spPr>
            <c:txPr>
              <a:bodyPr rot="0" vert="horz" anchor="b" anchorCtr="0"/>
              <a:lstStyle/>
              <a:p>
                <a:pPr>
                  <a:defRPr sz="1800" b="0" cap="none" baseline="0">
                    <a:solidFill>
                      <a:schemeClr val="tx1"/>
                    </a:solidFill>
                    <a:latin typeface="Calibri" panose="020F0502020204030204" pitchFamily="34" charset="0"/>
                  </a:defRPr>
                </a:pPr>
                <a:endParaRPr lang="sr-Latn-R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U velikoj meri uvažava</c:v>
                </c:pt>
                <c:pt idx="1">
                  <c:v>Uglavnom uvažava</c:v>
                </c:pt>
                <c:pt idx="2">
                  <c:v>Uglavnom ne uvažava</c:v>
                </c:pt>
                <c:pt idx="3">
                  <c:v>Uopšte ne uvažava</c:v>
                </c:pt>
                <c:pt idx="4">
                  <c:v>Ne zna</c:v>
                </c:pt>
              </c:strCache>
            </c:strRef>
          </c:cat>
          <c:val>
            <c:numRef>
              <c:f>Sheet1!$GL$2:$GL$6</c:f>
              <c:numCache>
                <c:formatCode>General</c:formatCode>
                <c:ptCount val="5"/>
                <c:pt idx="0">
                  <c:v>2.2000000000000002</c:v>
                </c:pt>
                <c:pt idx="1">
                  <c:v>42.2</c:v>
                </c:pt>
                <c:pt idx="2">
                  <c:v>22.2</c:v>
                </c:pt>
                <c:pt idx="3">
                  <c:v>2.2000000000000002</c:v>
                </c:pt>
                <c:pt idx="4">
                  <c:v>31.1</c:v>
                </c:pt>
              </c:numCache>
            </c:numRef>
          </c:val>
          <c:extLst xmlns:c16r2="http://schemas.microsoft.com/office/drawing/2015/06/chart">
            <c:ext xmlns:c16="http://schemas.microsoft.com/office/drawing/2014/chart" uri="{C3380CC4-5D6E-409C-BE32-E72D297353CC}">
              <c16:uniqueId val="{00000013-9E30-467C-91F9-78148DEA27E3}"/>
            </c:ext>
          </c:extLst>
        </c:ser>
        <c:dLbls>
          <c:showLegendKey val="0"/>
          <c:showVal val="0"/>
          <c:showCatName val="0"/>
          <c:showSerName val="0"/>
          <c:showPercent val="1"/>
          <c:showBubbleSize val="0"/>
          <c:showLeaderLines val="0"/>
        </c:dLbls>
        <c:firstSliceAng val="0"/>
        <c:holeSize val="37"/>
      </c:doughnutChart>
    </c:plotArea>
    <c:plotVisOnly val="1"/>
    <c:dispBlanksAs val="gap"/>
    <c:showDLblsOverMax val="0"/>
  </c:chart>
  <c:txPr>
    <a:bodyPr/>
    <a:lstStyle/>
    <a:p>
      <a:pPr>
        <a:defRPr sz="1800"/>
      </a:pPr>
      <a:endParaRPr lang="sr-Latn-R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velikoj meri uvažava</c:v>
                </c:pt>
                <c:pt idx="1">
                  <c:v>Uglavnom uvažava</c:v>
                </c:pt>
                <c:pt idx="2">
                  <c:v>Uglavnom ne uvažava</c:v>
                </c:pt>
                <c:pt idx="3">
                  <c:v>Uopšte ne uvažava</c:v>
                </c:pt>
                <c:pt idx="4">
                  <c:v>Ne zna</c:v>
                </c:pt>
              </c:strCache>
            </c:strRef>
          </c:cat>
          <c:val>
            <c:numRef>
              <c:f>Sheet1!$B$2:$B$6</c:f>
              <c:numCache>
                <c:formatCode>General</c:formatCode>
                <c:ptCount val="5"/>
                <c:pt idx="0">
                  <c:v>4</c:v>
                </c:pt>
                <c:pt idx="1">
                  <c:v>46</c:v>
                </c:pt>
                <c:pt idx="2">
                  <c:v>38</c:v>
                </c:pt>
                <c:pt idx="4">
                  <c:v>12</c:v>
                </c:pt>
              </c:numCache>
            </c:numRef>
          </c:val>
          <c:extLst xmlns:c16r2="http://schemas.microsoft.com/office/drawing/2015/06/chart">
            <c:ext xmlns:c16="http://schemas.microsoft.com/office/drawing/2014/chart" uri="{C3380CC4-5D6E-409C-BE32-E72D297353CC}">
              <c16:uniqueId val="{00000000-9AFA-4E33-BA1B-241DA0803CE2}"/>
            </c:ext>
          </c:extLst>
        </c:ser>
        <c:ser>
          <c:idx val="1"/>
          <c:order val="1"/>
          <c:tx>
            <c:strRef>
              <c:f>Sheet1!$C$1</c:f>
              <c:strCache>
                <c:ptCount val="1"/>
                <c:pt idx="0">
                  <c:v>2019</c:v>
                </c:pt>
              </c:strCache>
            </c:strRef>
          </c:tx>
          <c:spPr>
            <a:solidFill>
              <a:schemeClr val="accent4"/>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velikoj meri uvažava</c:v>
                </c:pt>
                <c:pt idx="1">
                  <c:v>Uglavnom uvažava</c:v>
                </c:pt>
                <c:pt idx="2">
                  <c:v>Uglavnom ne uvažava</c:v>
                </c:pt>
                <c:pt idx="3">
                  <c:v>Uopšte ne uvažava</c:v>
                </c:pt>
                <c:pt idx="4">
                  <c:v>Ne zna</c:v>
                </c:pt>
              </c:strCache>
            </c:strRef>
          </c:cat>
          <c:val>
            <c:numRef>
              <c:f>Sheet1!$C$2:$C$6</c:f>
              <c:numCache>
                <c:formatCode>General</c:formatCode>
                <c:ptCount val="5"/>
                <c:pt idx="1">
                  <c:v>47.2</c:v>
                </c:pt>
                <c:pt idx="2">
                  <c:v>34</c:v>
                </c:pt>
                <c:pt idx="3">
                  <c:v>1.9</c:v>
                </c:pt>
                <c:pt idx="4">
                  <c:v>17</c:v>
                </c:pt>
              </c:numCache>
            </c:numRef>
          </c:val>
          <c:extLst xmlns:c16r2="http://schemas.microsoft.com/office/drawing/2015/06/chart">
            <c:ext xmlns:c16="http://schemas.microsoft.com/office/drawing/2014/chart" uri="{C3380CC4-5D6E-409C-BE32-E72D297353CC}">
              <c16:uniqueId val="{00000001-9AFA-4E33-BA1B-241DA0803CE2}"/>
            </c:ext>
          </c:extLst>
        </c:ser>
        <c:ser>
          <c:idx val="2"/>
          <c:order val="2"/>
          <c:tx>
            <c:strRef>
              <c:f>Sheet1!$D$1</c:f>
              <c:strCache>
                <c:ptCount val="1"/>
                <c:pt idx="0">
                  <c:v>2020</c:v>
                </c:pt>
              </c:strCache>
            </c:strRef>
          </c:tx>
          <c:spPr>
            <a:solidFill>
              <a:srgbClr val="C0000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velikoj meri uvažava</c:v>
                </c:pt>
                <c:pt idx="1">
                  <c:v>Uglavnom uvažava</c:v>
                </c:pt>
                <c:pt idx="2">
                  <c:v>Uglavnom ne uvažava</c:v>
                </c:pt>
                <c:pt idx="3">
                  <c:v>Uopšte ne uvažava</c:v>
                </c:pt>
                <c:pt idx="4">
                  <c:v>Ne zna</c:v>
                </c:pt>
              </c:strCache>
            </c:strRef>
          </c:cat>
          <c:val>
            <c:numRef>
              <c:f>Sheet1!$D$2:$D$6</c:f>
              <c:numCache>
                <c:formatCode>General</c:formatCode>
                <c:ptCount val="5"/>
                <c:pt idx="0">
                  <c:v>2.2000000000000002</c:v>
                </c:pt>
                <c:pt idx="1">
                  <c:v>42.2</c:v>
                </c:pt>
                <c:pt idx="2">
                  <c:v>22.2</c:v>
                </c:pt>
                <c:pt idx="3">
                  <c:v>2.2000000000000002</c:v>
                </c:pt>
                <c:pt idx="4">
                  <c:v>31.1</c:v>
                </c:pt>
              </c:numCache>
            </c:numRef>
          </c:val>
          <c:extLst xmlns:c16r2="http://schemas.microsoft.com/office/drawing/2015/06/chart">
            <c:ext xmlns:c16="http://schemas.microsoft.com/office/drawing/2014/chart" uri="{C3380CC4-5D6E-409C-BE32-E72D297353CC}">
              <c16:uniqueId val="{00000000-79B0-41AC-A14E-037D723905FD}"/>
            </c:ext>
          </c:extLst>
        </c:ser>
        <c:dLbls>
          <c:showLegendKey val="0"/>
          <c:showVal val="0"/>
          <c:showCatName val="0"/>
          <c:showSerName val="0"/>
          <c:showPercent val="0"/>
          <c:showBubbleSize val="0"/>
        </c:dLbls>
        <c:gapWidth val="40"/>
        <c:axId val="188320768"/>
        <c:axId val="188330752"/>
      </c:barChart>
      <c:catAx>
        <c:axId val="1883207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r-Latn-RS"/>
          </a:p>
        </c:txPr>
        <c:crossAx val="188330752"/>
        <c:crosses val="autoZero"/>
        <c:auto val="1"/>
        <c:lblAlgn val="ctr"/>
        <c:lblOffset val="100"/>
        <c:noMultiLvlLbl val="0"/>
      </c:catAx>
      <c:valAx>
        <c:axId val="188330752"/>
        <c:scaling>
          <c:orientation val="minMax"/>
        </c:scaling>
        <c:delete val="1"/>
        <c:axPos val="t"/>
        <c:numFmt formatCode="General" sourceLinked="1"/>
        <c:majorTickMark val="none"/>
        <c:minorTickMark val="none"/>
        <c:tickLblPos val="nextTo"/>
        <c:crossAx val="188320768"/>
        <c:crosses val="autoZero"/>
        <c:crossBetween val="between"/>
      </c:valAx>
      <c:spPr>
        <a:noFill/>
        <a:ln>
          <a:noFill/>
        </a:ln>
        <a:effectLst/>
      </c:spPr>
    </c:plotArea>
    <c:legend>
      <c:legendPos val="r"/>
      <c:layout>
        <c:manualLayout>
          <c:xMode val="edge"/>
          <c:yMode val="edge"/>
          <c:x val="0.89767988753727768"/>
          <c:y val="0.56251290713744839"/>
          <c:w val="7.0705492308817439E-2"/>
          <c:h val="0.2434764282574967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391176971979"/>
          <c:y val="0.10621809565019091"/>
          <c:w val="0.7772608823028021"/>
          <c:h val="0.81413234528540224"/>
        </c:manualLayout>
      </c:layout>
      <c:barChart>
        <c:barDir val="bar"/>
        <c:grouping val="percentStacked"/>
        <c:varyColors val="0"/>
        <c:ser>
          <c:idx val="0"/>
          <c:order val="0"/>
          <c:tx>
            <c:strRef>
              <c:f>Sheet1!$B$1</c:f>
              <c:strCache>
                <c:ptCount val="1"/>
                <c:pt idx="0">
                  <c:v>Da</c:v>
                </c:pt>
              </c:strCache>
            </c:strRef>
          </c:tx>
          <c:spPr>
            <a:solidFill>
              <a:srgbClr val="006666"/>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0673-43E3-9C12-1220D7CF273C}"/>
              </c:ext>
            </c:extLst>
          </c:dPt>
          <c:dPt>
            <c:idx val="1"/>
            <c:invertIfNegative val="0"/>
            <c:bubble3D val="0"/>
            <c:extLst xmlns:c16r2="http://schemas.microsoft.com/office/drawing/2015/06/chart">
              <c:ext xmlns:c16="http://schemas.microsoft.com/office/drawing/2014/chart" uri="{C3380CC4-5D6E-409C-BE32-E72D297353CC}">
                <c16:uniqueId val="{00000001-0673-43E3-9C12-1220D7CF273C}"/>
              </c:ext>
            </c:extLst>
          </c:dPt>
          <c:dPt>
            <c:idx val="2"/>
            <c:invertIfNegative val="0"/>
            <c:bubble3D val="0"/>
            <c:extLst xmlns:c16r2="http://schemas.microsoft.com/office/drawing/2015/06/chart">
              <c:ext xmlns:c16="http://schemas.microsoft.com/office/drawing/2014/chart" uri="{C3380CC4-5D6E-409C-BE32-E72D297353CC}">
                <c16:uniqueId val="{00000003-0673-43E3-9C12-1220D7CF273C}"/>
              </c:ext>
            </c:extLst>
          </c:dPt>
          <c:dPt>
            <c:idx val="3"/>
            <c:invertIfNegative val="0"/>
            <c:bubble3D val="0"/>
            <c:extLst xmlns:c16r2="http://schemas.microsoft.com/office/drawing/2015/06/chart">
              <c:ext xmlns:c16="http://schemas.microsoft.com/office/drawing/2014/chart" uri="{C3380CC4-5D6E-409C-BE32-E72D297353CC}">
                <c16:uniqueId val="{00000005-0673-43E3-9C12-1220D7CF273C}"/>
              </c:ext>
            </c:extLst>
          </c:dPt>
          <c:dPt>
            <c:idx val="4"/>
            <c:invertIfNegative val="0"/>
            <c:bubble3D val="0"/>
            <c:extLst xmlns:c16r2="http://schemas.microsoft.com/office/drawing/2015/06/chart">
              <c:ext xmlns:c16="http://schemas.microsoft.com/office/drawing/2014/chart" uri="{C3380CC4-5D6E-409C-BE32-E72D297353CC}">
                <c16:uniqueId val="{00000007-0673-43E3-9C12-1220D7CF273C}"/>
              </c:ext>
            </c:extLst>
          </c:dPt>
          <c:dLbls>
            <c:dLbl>
              <c:idx val="4"/>
              <c:numFmt formatCode="0&quot;%&quot;" sourceLinked="0"/>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dLbl>
            <c:numFmt formatCode="#&quot;%&quot;" sourceLinked="0"/>
            <c:spPr>
              <a:noFill/>
              <a:ln>
                <a:noFill/>
              </a:ln>
              <a:effectLst/>
            </c:spPr>
            <c:txPr>
              <a:bodyPr/>
              <a:lstStyle/>
              <a:p>
                <a:pPr>
                  <a:defRPr sz="20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Privredna komora Srbije</c:v>
                </c:pt>
                <c:pt idx="1">
                  <c:v>Poslovna udruženja (asocijacije)</c:v>
                </c:pt>
                <c:pt idx="2">
                  <c:v>Privrednici subjekti</c:v>
                </c:pt>
                <c:pt idx="3">
                  <c:v>Stručna javnost (akademija)</c:v>
                </c:pt>
                <c:pt idx="4">
                  <c:v>Međunarodne organizacije</c:v>
                </c:pt>
              </c:strCache>
            </c:strRef>
          </c:cat>
          <c:val>
            <c:numRef>
              <c:f>Sheet1!$B$2:$B$6</c:f>
              <c:numCache>
                <c:formatCode>General</c:formatCode>
                <c:ptCount val="5"/>
                <c:pt idx="0">
                  <c:v>50</c:v>
                </c:pt>
                <c:pt idx="1">
                  <c:v>47.6</c:v>
                </c:pt>
                <c:pt idx="2">
                  <c:v>50</c:v>
                </c:pt>
                <c:pt idx="3">
                  <c:v>50</c:v>
                </c:pt>
                <c:pt idx="4">
                  <c:v>45.2</c:v>
                </c:pt>
              </c:numCache>
            </c:numRef>
          </c:val>
          <c:extLst xmlns:c16r2="http://schemas.microsoft.com/office/drawing/2015/06/chart">
            <c:ext xmlns:c16="http://schemas.microsoft.com/office/drawing/2014/chart" uri="{C3380CC4-5D6E-409C-BE32-E72D297353CC}">
              <c16:uniqueId val="{00000008-0673-43E3-9C12-1220D7CF273C}"/>
            </c:ext>
          </c:extLst>
        </c:ser>
        <c:ser>
          <c:idx val="1"/>
          <c:order val="1"/>
          <c:tx>
            <c:strRef>
              <c:f>Sheet1!$C$1</c:f>
              <c:strCache>
                <c:ptCount val="1"/>
                <c:pt idx="0">
                  <c:v>Ne</c:v>
                </c:pt>
              </c:strCache>
            </c:strRef>
          </c:tx>
          <c:spPr>
            <a:solidFill>
              <a:srgbClr val="FF585D"/>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Poslovna udruženja (asocijacije)</c:v>
                </c:pt>
                <c:pt idx="2">
                  <c:v>Privrednici subjekti</c:v>
                </c:pt>
                <c:pt idx="3">
                  <c:v>Stručna javnost (akademija)</c:v>
                </c:pt>
                <c:pt idx="4">
                  <c:v>Međunarodne organizacije</c:v>
                </c:pt>
              </c:strCache>
            </c:strRef>
          </c:cat>
          <c:val>
            <c:numRef>
              <c:f>Sheet1!$C$2:$C$6</c:f>
              <c:numCache>
                <c:formatCode>General</c:formatCode>
                <c:ptCount val="5"/>
                <c:pt idx="0">
                  <c:v>31</c:v>
                </c:pt>
                <c:pt idx="1">
                  <c:v>23.8</c:v>
                </c:pt>
                <c:pt idx="2">
                  <c:v>28.6</c:v>
                </c:pt>
                <c:pt idx="3">
                  <c:v>26.2</c:v>
                </c:pt>
                <c:pt idx="4">
                  <c:v>28.6</c:v>
                </c:pt>
              </c:numCache>
            </c:numRef>
          </c:val>
          <c:extLst xmlns:c16r2="http://schemas.microsoft.com/office/drawing/2015/06/chart">
            <c:ext xmlns:c16="http://schemas.microsoft.com/office/drawing/2014/chart" uri="{C3380CC4-5D6E-409C-BE32-E72D297353CC}">
              <c16:uniqueId val="{00000009-0673-43E3-9C12-1220D7CF273C}"/>
            </c:ext>
          </c:extLst>
        </c:ser>
        <c:ser>
          <c:idx val="2"/>
          <c:order val="2"/>
          <c:tx>
            <c:strRef>
              <c:f>Sheet1!$D$1</c:f>
              <c:strCache>
                <c:ptCount val="1"/>
                <c:pt idx="0">
                  <c:v>Ne zna</c:v>
                </c:pt>
              </c:strCache>
            </c:strRef>
          </c:tx>
          <c:spPr>
            <a:solidFill>
              <a:schemeClr val="tx2"/>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Privredna komora Srbije</c:v>
                </c:pt>
                <c:pt idx="1">
                  <c:v>Poslovna udruženja (asocijacije)</c:v>
                </c:pt>
                <c:pt idx="2">
                  <c:v>Privrednici subjekti</c:v>
                </c:pt>
                <c:pt idx="3">
                  <c:v>Stručna javnost (akademija)</c:v>
                </c:pt>
                <c:pt idx="4">
                  <c:v>Međunarodne organizacije</c:v>
                </c:pt>
              </c:strCache>
            </c:strRef>
          </c:cat>
          <c:val>
            <c:numRef>
              <c:f>Sheet1!$D$2:$D$6</c:f>
              <c:numCache>
                <c:formatCode>General</c:formatCode>
                <c:ptCount val="5"/>
                <c:pt idx="0">
                  <c:v>19</c:v>
                </c:pt>
                <c:pt idx="1">
                  <c:v>28.6</c:v>
                </c:pt>
                <c:pt idx="2">
                  <c:v>21.4</c:v>
                </c:pt>
                <c:pt idx="3">
                  <c:v>23.8</c:v>
                </c:pt>
                <c:pt idx="4">
                  <c:v>26.2</c:v>
                </c:pt>
              </c:numCache>
            </c:numRef>
          </c:val>
          <c:extLst xmlns:c16r2="http://schemas.microsoft.com/office/drawing/2015/06/chart">
            <c:ext xmlns:c16="http://schemas.microsoft.com/office/drawing/2014/chart" uri="{C3380CC4-5D6E-409C-BE32-E72D297353CC}">
              <c16:uniqueId val="{0000000A-0673-43E3-9C12-1220D7CF273C}"/>
            </c:ext>
          </c:extLst>
        </c:ser>
        <c:dLbls>
          <c:showLegendKey val="0"/>
          <c:showVal val="0"/>
          <c:showCatName val="0"/>
          <c:showSerName val="0"/>
          <c:showPercent val="0"/>
          <c:showBubbleSize val="0"/>
        </c:dLbls>
        <c:gapWidth val="20"/>
        <c:overlap val="100"/>
        <c:axId val="188281600"/>
        <c:axId val="188283136"/>
      </c:barChart>
      <c:catAx>
        <c:axId val="188281600"/>
        <c:scaling>
          <c:orientation val="maxMin"/>
        </c:scaling>
        <c:delete val="0"/>
        <c:axPos val="l"/>
        <c:numFmt formatCode="General" sourceLinked="0"/>
        <c:majorTickMark val="out"/>
        <c:minorTickMark val="none"/>
        <c:tickLblPos val="nextTo"/>
        <c:spPr>
          <a:ln>
            <a:noFill/>
          </a:ln>
        </c:spPr>
        <c:txPr>
          <a:bodyPr/>
          <a:lstStyle/>
          <a:p>
            <a:pPr>
              <a:defRPr sz="2000">
                <a:latin typeface="Calibri" panose="020F0502020204030204" pitchFamily="34" charset="0"/>
              </a:defRPr>
            </a:pPr>
            <a:endParaRPr lang="sr-Latn-RS"/>
          </a:p>
        </c:txPr>
        <c:crossAx val="188283136"/>
        <c:crosses val="autoZero"/>
        <c:auto val="1"/>
        <c:lblAlgn val="ctr"/>
        <c:lblOffset val="100"/>
        <c:noMultiLvlLbl val="0"/>
      </c:catAx>
      <c:valAx>
        <c:axId val="188283136"/>
        <c:scaling>
          <c:orientation val="minMax"/>
        </c:scaling>
        <c:delete val="1"/>
        <c:axPos val="b"/>
        <c:numFmt formatCode="0%" sourceLinked="1"/>
        <c:majorTickMark val="out"/>
        <c:minorTickMark val="none"/>
        <c:tickLblPos val="nextTo"/>
        <c:crossAx val="188281600"/>
        <c:crosses val="max"/>
        <c:crossBetween val="between"/>
      </c:valAx>
    </c:plotArea>
    <c:legend>
      <c:legendPos val="b"/>
      <c:layout>
        <c:manualLayout>
          <c:xMode val="edge"/>
          <c:yMode val="edge"/>
          <c:x val="0.24907994859567342"/>
          <c:y val="2.1369880435455926E-2"/>
          <c:w val="0.68389978092781867"/>
          <c:h val="6.8936053888749196E-2"/>
        </c:manualLayout>
      </c:layout>
      <c:overlay val="0"/>
      <c:txPr>
        <a:bodyPr/>
        <a:lstStyle/>
        <a:p>
          <a:pPr>
            <a:defRPr sz="200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38759897392532E-3"/>
          <c:y val="3.0363022257368689E-2"/>
          <c:w val="0.99359386001391703"/>
          <c:h val="0.75645009716762046"/>
        </c:manualLayout>
      </c:layout>
      <c:barChart>
        <c:barDir val="col"/>
        <c:grouping val="percentStacked"/>
        <c:varyColors val="0"/>
        <c:ser>
          <c:idx val="0"/>
          <c:order val="0"/>
          <c:tx>
            <c:strRef>
              <c:f>Sheet1!$B$1</c:f>
              <c:strCache>
                <c:ptCount val="1"/>
                <c:pt idx="0">
                  <c:v>Ne zna</c:v>
                </c:pt>
              </c:strCache>
            </c:strRef>
          </c:tx>
          <c:spPr>
            <a:solidFill>
              <a:schemeClr val="bg1">
                <a:lumMod val="65000"/>
              </a:schemeClr>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Sheet1!$B$2:$B$5</c:f>
              <c:numCache>
                <c:formatCode>General</c:formatCode>
                <c:ptCount val="4"/>
                <c:pt idx="0">
                  <c:v>13.3</c:v>
                </c:pt>
                <c:pt idx="1">
                  <c:v>33.299999999999997</c:v>
                </c:pt>
                <c:pt idx="3">
                  <c:v>26.7</c:v>
                </c:pt>
              </c:numCache>
            </c:numRef>
          </c:val>
          <c:extLst xmlns:c16r2="http://schemas.microsoft.com/office/drawing/2015/06/chart">
            <c:ext xmlns:c16="http://schemas.microsoft.com/office/drawing/2014/chart" uri="{C3380CC4-5D6E-409C-BE32-E72D297353CC}">
              <c16:uniqueId val="{00000000-B593-4760-B9E6-1FF2C4DBD644}"/>
            </c:ext>
          </c:extLst>
        </c:ser>
        <c:ser>
          <c:idx val="1"/>
          <c:order val="1"/>
          <c:tx>
            <c:strRef>
              <c:f>Sheet1!$C$1</c:f>
              <c:strCache>
                <c:ptCount val="1"/>
                <c:pt idx="0">
                  <c:v>Takve analize nisu bile dostupne</c:v>
                </c:pt>
              </c:strCache>
            </c:strRef>
          </c:tx>
          <c:spPr>
            <a:solidFill>
              <a:srgbClr val="79797C"/>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Sheet1!$C$2:$C$5</c:f>
              <c:numCache>
                <c:formatCode>General</c:formatCode>
                <c:ptCount val="4"/>
                <c:pt idx="3">
                  <c:v>22.2</c:v>
                </c:pt>
              </c:numCache>
            </c:numRef>
          </c:val>
          <c:extLst xmlns:c16r2="http://schemas.microsoft.com/office/drawing/2015/06/chart">
            <c:ext xmlns:c16="http://schemas.microsoft.com/office/drawing/2014/chart" uri="{C3380CC4-5D6E-409C-BE32-E72D297353CC}">
              <c16:uniqueId val="{00000001-B593-4760-B9E6-1FF2C4DBD644}"/>
            </c:ext>
          </c:extLst>
        </c:ser>
        <c:ser>
          <c:idx val="2"/>
          <c:order val="2"/>
          <c:tx>
            <c:strRef>
              <c:f>Sheet1!$D$1</c:f>
              <c:strCache>
                <c:ptCount val="1"/>
                <c:pt idx="0">
                  <c:v>Ne</c:v>
                </c:pt>
              </c:strCache>
            </c:strRef>
          </c:tx>
          <c:spPr>
            <a:solidFill>
              <a:srgbClr val="CB333B"/>
            </a:solidFill>
            <a:ln>
              <a:solidFill>
                <a:srgbClr val="FFFFFF"/>
              </a:solidFill>
            </a:ln>
            <a:effectLst/>
          </c:spPr>
          <c:invertIfNegative val="0"/>
          <c:dLbls>
            <c:dLbl>
              <c:idx val="0"/>
              <c:numFmt formatCode="#&quot;%&quot;" sourceLinked="0"/>
              <c:spPr>
                <a:noFill/>
                <a:ln>
                  <a:noFill/>
                </a:ln>
                <a:effectLst/>
              </c:spPr>
              <c:txPr>
                <a:bodyPr rot="0" spcFirstLastPara="1" vertOverflow="ellipsis" vert="horz" wrap="square" anchor="ctr" anchorCtr="0"/>
                <a:lstStyle/>
                <a:p>
                  <a:pPr algn="ctr">
                    <a:defRPr lang="en-US" sz="16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dLbl>
            <c:dLbl>
              <c:idx val="1"/>
              <c:numFmt formatCode="#&quot;%&quot;" sourceLinked="0"/>
              <c:spPr>
                <a:noFill/>
                <a:ln>
                  <a:noFill/>
                </a:ln>
                <a:effectLst/>
              </c:spPr>
              <c:txPr>
                <a:bodyPr rot="0" spcFirstLastPara="1" vertOverflow="ellipsis" vert="horz" wrap="square" anchor="ctr" anchorCtr="0"/>
                <a:lstStyle/>
                <a:p>
                  <a:pPr algn="ctr">
                    <a:defRPr lang="en-US" sz="16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dLbl>
            <c:numFmt formatCode="#&quot;%&quot;"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Sheet1!$D$2:$D$5</c:f>
              <c:numCache>
                <c:formatCode>General</c:formatCode>
                <c:ptCount val="4"/>
                <c:pt idx="0">
                  <c:v>8.9</c:v>
                </c:pt>
                <c:pt idx="1">
                  <c:v>8.9</c:v>
                </c:pt>
                <c:pt idx="3">
                  <c:v>8.9</c:v>
                </c:pt>
              </c:numCache>
            </c:numRef>
          </c:val>
          <c:extLst xmlns:c16r2="http://schemas.microsoft.com/office/drawing/2015/06/chart">
            <c:ext xmlns:c16="http://schemas.microsoft.com/office/drawing/2014/chart" uri="{C3380CC4-5D6E-409C-BE32-E72D297353CC}">
              <c16:uniqueId val="{00000002-B593-4760-B9E6-1FF2C4DBD644}"/>
            </c:ext>
          </c:extLst>
        </c:ser>
        <c:ser>
          <c:idx val="3"/>
          <c:order val="3"/>
          <c:tx>
            <c:strRef>
              <c:f>Sheet1!$E$1</c:f>
              <c:strCache>
                <c:ptCount val="1"/>
                <c:pt idx="0">
                  <c:v>Da, ali samo kod nekih propisa</c:v>
                </c:pt>
              </c:strCache>
            </c:strRef>
          </c:tx>
          <c:spPr>
            <a:solidFill>
              <a:srgbClr val="3D87A1"/>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Sheet1!$E$2:$E$5</c:f>
              <c:numCache>
                <c:formatCode>General</c:formatCode>
                <c:ptCount val="4"/>
                <c:pt idx="0">
                  <c:v>13.3</c:v>
                </c:pt>
                <c:pt idx="1">
                  <c:v>8.9</c:v>
                </c:pt>
                <c:pt idx="3">
                  <c:v>17.8</c:v>
                </c:pt>
              </c:numCache>
            </c:numRef>
          </c:val>
          <c:extLst xmlns:c16r2="http://schemas.microsoft.com/office/drawing/2015/06/chart">
            <c:ext xmlns:c16="http://schemas.microsoft.com/office/drawing/2014/chart" uri="{C3380CC4-5D6E-409C-BE32-E72D297353CC}">
              <c16:uniqueId val="{00000003-B593-4760-B9E6-1FF2C4DBD644}"/>
            </c:ext>
          </c:extLst>
        </c:ser>
        <c:ser>
          <c:idx val="4"/>
          <c:order val="4"/>
          <c:tx>
            <c:strRef>
              <c:f>Sheet1!$F$1</c:f>
              <c:strCache>
                <c:ptCount val="1"/>
                <c:pt idx="0">
                  <c:v>Da kod većine propisa</c:v>
                </c:pt>
              </c:strCache>
            </c:strRef>
          </c:tx>
          <c:spPr>
            <a:solidFill>
              <a:srgbClr val="007681"/>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lang="en-GB"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Sheet1!$F$2:$F$5</c:f>
              <c:numCache>
                <c:formatCode>General</c:formatCode>
                <c:ptCount val="4"/>
                <c:pt idx="0">
                  <c:v>13.3</c:v>
                </c:pt>
                <c:pt idx="1">
                  <c:v>17.8</c:v>
                </c:pt>
                <c:pt idx="3">
                  <c:v>8.9</c:v>
                </c:pt>
              </c:numCache>
            </c:numRef>
          </c:val>
          <c:extLst xmlns:c16r2="http://schemas.microsoft.com/office/drawing/2015/06/chart">
            <c:ext xmlns:c16="http://schemas.microsoft.com/office/drawing/2014/chart" uri="{C3380CC4-5D6E-409C-BE32-E72D297353CC}">
              <c16:uniqueId val="{00000004-B593-4760-B9E6-1FF2C4DBD644}"/>
            </c:ext>
          </c:extLst>
        </c:ser>
        <c:ser>
          <c:idx val="5"/>
          <c:order val="5"/>
          <c:tx>
            <c:strRef>
              <c:f>Sheet1!$G$1</c:f>
              <c:strCache>
                <c:ptCount val="1"/>
                <c:pt idx="0">
                  <c:v>Da, kod svih propisa</c:v>
                </c:pt>
              </c:strCache>
            </c:strRef>
          </c:tx>
          <c:spPr>
            <a:solidFill>
              <a:srgbClr val="004644"/>
            </a:solidFill>
            <a:ln>
              <a:solidFill>
                <a:schemeClr val="bg1"/>
              </a:solidFill>
            </a:ln>
          </c:spPr>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085-45B0-9321-ECFFB2C81EE3}"/>
                </c:ext>
              </c:extLst>
            </c:dLbl>
            <c:numFmt formatCode="#&quot;%&quot;" sourceLinked="0"/>
            <c:spPr>
              <a:noFill/>
              <a:ln>
                <a:noFill/>
              </a:ln>
              <a:effectLst/>
            </c:spPr>
            <c:txPr>
              <a:bodyPr/>
              <a:lstStyle/>
              <a:p>
                <a:pPr algn="ctr" rtl="0">
                  <a:defRPr lang="en-US" sz="2000" b="1" i="0" u="none" strike="noStrike" kern="1200" baseline="0">
                    <a:solidFill>
                      <a:prstClr val="white"/>
                    </a:solidFill>
                    <a:latin typeface="+mn-lt"/>
                    <a:ea typeface="Segoe UI" panose="020B0502040204020203" pitchFamily="34" charset="0"/>
                    <a:cs typeface="Segoe UI" panose="020B0502040204020203"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Sheet1!$G$2:$G$5</c:f>
              <c:numCache>
                <c:formatCode>General</c:formatCode>
                <c:ptCount val="4"/>
                <c:pt idx="0">
                  <c:v>51.1</c:v>
                </c:pt>
                <c:pt idx="1">
                  <c:v>31.1</c:v>
                </c:pt>
                <c:pt idx="3">
                  <c:v>15.6</c:v>
                </c:pt>
              </c:numCache>
            </c:numRef>
          </c:val>
          <c:extLst xmlns:c16r2="http://schemas.microsoft.com/office/drawing/2015/06/chart">
            <c:ext xmlns:c16="http://schemas.microsoft.com/office/drawing/2014/chart" uri="{C3380CC4-5D6E-409C-BE32-E72D297353CC}">
              <c16:uniqueId val="{00000003-5085-45B0-9321-ECFFB2C81EE3}"/>
            </c:ext>
          </c:extLst>
        </c:ser>
        <c:dLbls>
          <c:showLegendKey val="0"/>
          <c:showVal val="1"/>
          <c:showCatName val="0"/>
          <c:showSerName val="0"/>
          <c:showPercent val="0"/>
          <c:showBubbleSize val="0"/>
        </c:dLbls>
        <c:gapWidth val="50"/>
        <c:overlap val="100"/>
        <c:axId val="193239296"/>
        <c:axId val="193245184"/>
      </c:barChart>
      <c:catAx>
        <c:axId val="193239296"/>
        <c:scaling>
          <c:orientation val="minMax"/>
        </c:scaling>
        <c:delete val="0"/>
        <c:axPos val="b"/>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sr-Latn-RS"/>
          </a:p>
        </c:txPr>
        <c:crossAx val="193245184"/>
        <c:crosses val="autoZero"/>
        <c:auto val="1"/>
        <c:lblAlgn val="ctr"/>
        <c:lblOffset val="100"/>
        <c:noMultiLvlLbl val="0"/>
      </c:catAx>
      <c:valAx>
        <c:axId val="193245184"/>
        <c:scaling>
          <c:orientation val="minMax"/>
        </c:scaling>
        <c:delete val="1"/>
        <c:axPos val="l"/>
        <c:numFmt formatCode="0%" sourceLinked="1"/>
        <c:majorTickMark val="none"/>
        <c:minorTickMark val="none"/>
        <c:tickLblPos val="nextTo"/>
        <c:crossAx val="193239296"/>
        <c:crosses val="autoZero"/>
        <c:crossBetween val="between"/>
      </c:valAx>
      <c:spPr>
        <a:noFill/>
        <a:ln w="6350">
          <a:noFill/>
        </a:ln>
        <a:effectLst/>
      </c:spPr>
    </c:plotArea>
    <c:legend>
      <c:legendPos val="l"/>
      <c:layout>
        <c:manualLayout>
          <c:xMode val="edge"/>
          <c:yMode val="edge"/>
          <c:x val="0.49806873721007794"/>
          <c:y val="4.2905459440498485E-2"/>
          <c:w val="0.26877871427571465"/>
          <c:h val="0.74257113326528279"/>
        </c:manualLayout>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solidFill>
              <a:latin typeface="Calibri" panose="020F0502020204030204" pitchFamily="34" charset="0"/>
              <a:ea typeface="+mn-ea"/>
              <a:cs typeface="+mn-cs"/>
            </a:defRPr>
          </a:pPr>
          <a:endParaRPr lang="sr-Latn-RS"/>
        </a:p>
      </c:txPr>
    </c:legend>
    <c:plotVisOnly val="1"/>
    <c:dispBlanksAs val="gap"/>
    <c:showDLblsOverMax val="0"/>
  </c:chart>
  <c:spPr>
    <a:noFill/>
    <a:ln w="9525" cap="flat" cmpd="sng" algn="ctr">
      <a:noFill/>
      <a:prstDash val="solid"/>
    </a:ln>
    <a:effectLst/>
  </c:spPr>
  <c:txPr>
    <a:bodyPr/>
    <a:lstStyle/>
    <a:p>
      <a:pPr>
        <a:defRPr sz="1800">
          <a:solidFill>
            <a:schemeClr val="tx1"/>
          </a:solidFill>
          <a:latin typeface="Segoe UI Light" panose="020B0502040204020203" pitchFamily="34" charset="0"/>
        </a:defRPr>
      </a:pPr>
      <a:endParaRPr lang="sr-Latn-R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89663018128924"/>
          <c:y val="3.3045433568152247E-2"/>
          <c:w val="0.7117514606339842"/>
          <c:h val="0.92878555311361544"/>
        </c:manualLayout>
      </c:layout>
      <c:barChart>
        <c:barDir val="bar"/>
        <c:grouping val="clustered"/>
        <c:varyColors val="0"/>
        <c:ser>
          <c:idx val="0"/>
          <c:order val="0"/>
          <c:tx>
            <c:strRef>
              <c:f>Sheet1!$B$1</c:f>
              <c:strCache>
                <c:ptCount val="1"/>
                <c:pt idx="0">
                  <c:v>2018</c:v>
                </c:pt>
              </c:strCache>
            </c:strRef>
          </c:tx>
          <c:spPr>
            <a:solidFill>
              <a:srgbClr val="00666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 kod svih propisa</c:v>
                </c:pt>
                <c:pt idx="1">
                  <c:v>Da kod većine propisa</c:v>
                </c:pt>
                <c:pt idx="2">
                  <c:v>Da, ali samo kod nekih propisa</c:v>
                </c:pt>
                <c:pt idx="3">
                  <c:v>Ne</c:v>
                </c:pt>
                <c:pt idx="4">
                  <c:v>Ne zna</c:v>
                </c:pt>
              </c:strCache>
            </c:strRef>
          </c:cat>
          <c:val>
            <c:numRef>
              <c:f>Sheet1!$B$2:$B$6</c:f>
              <c:numCache>
                <c:formatCode>General</c:formatCode>
                <c:ptCount val="5"/>
                <c:pt idx="0">
                  <c:v>34</c:v>
                </c:pt>
                <c:pt idx="1">
                  <c:v>30</c:v>
                </c:pt>
                <c:pt idx="2">
                  <c:v>12</c:v>
                </c:pt>
                <c:pt idx="3">
                  <c:v>12</c:v>
                </c:pt>
                <c:pt idx="4">
                  <c:v>12</c:v>
                </c:pt>
              </c:numCache>
            </c:numRef>
          </c:val>
          <c:extLst xmlns:c16r2="http://schemas.microsoft.com/office/drawing/2015/06/chart">
            <c:ext xmlns:c16="http://schemas.microsoft.com/office/drawing/2014/chart" uri="{C3380CC4-5D6E-409C-BE32-E72D297353CC}">
              <c16:uniqueId val="{00000000-D5DA-459A-A26D-D77214C8FD1E}"/>
            </c:ext>
          </c:extLst>
        </c:ser>
        <c:ser>
          <c:idx val="1"/>
          <c:order val="1"/>
          <c:tx>
            <c:strRef>
              <c:f>Sheet1!$C$1</c:f>
              <c:strCache>
                <c:ptCount val="1"/>
                <c:pt idx="0">
                  <c:v>2019</c:v>
                </c:pt>
              </c:strCache>
            </c:strRef>
          </c:tx>
          <c:spPr>
            <a:solidFill>
              <a:schemeClr val="accent4"/>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 kod svih propisa</c:v>
                </c:pt>
                <c:pt idx="1">
                  <c:v>Da kod većine propisa</c:v>
                </c:pt>
                <c:pt idx="2">
                  <c:v>Da, ali samo kod nekih propisa</c:v>
                </c:pt>
                <c:pt idx="3">
                  <c:v>Ne</c:v>
                </c:pt>
                <c:pt idx="4">
                  <c:v>Ne zna</c:v>
                </c:pt>
              </c:strCache>
            </c:strRef>
          </c:cat>
          <c:val>
            <c:numRef>
              <c:f>Sheet1!$C$2:$C$6</c:f>
              <c:numCache>
                <c:formatCode>General</c:formatCode>
                <c:ptCount val="5"/>
                <c:pt idx="0">
                  <c:v>47.2</c:v>
                </c:pt>
                <c:pt idx="1">
                  <c:v>17</c:v>
                </c:pt>
                <c:pt idx="2">
                  <c:v>11.3</c:v>
                </c:pt>
                <c:pt idx="3">
                  <c:v>5.7</c:v>
                </c:pt>
                <c:pt idx="4">
                  <c:v>18.899999999999999</c:v>
                </c:pt>
              </c:numCache>
            </c:numRef>
          </c:val>
          <c:extLst xmlns:c16r2="http://schemas.microsoft.com/office/drawing/2015/06/chart">
            <c:ext xmlns:c16="http://schemas.microsoft.com/office/drawing/2014/chart" uri="{C3380CC4-5D6E-409C-BE32-E72D297353CC}">
              <c16:uniqueId val="{00000001-D5DA-459A-A26D-D77214C8FD1E}"/>
            </c:ext>
          </c:extLst>
        </c:ser>
        <c:ser>
          <c:idx val="2"/>
          <c:order val="2"/>
          <c:tx>
            <c:strRef>
              <c:f>Sheet1!$D$1</c:f>
              <c:strCache>
                <c:ptCount val="1"/>
                <c:pt idx="0">
                  <c:v>2020</c:v>
                </c:pt>
              </c:strCache>
            </c:strRef>
          </c:tx>
          <c:spPr>
            <a:solidFill>
              <a:srgbClr val="C0000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 kod svih propisa</c:v>
                </c:pt>
                <c:pt idx="1">
                  <c:v>Da kod većine propisa</c:v>
                </c:pt>
                <c:pt idx="2">
                  <c:v>Da, ali samo kod nekih propisa</c:v>
                </c:pt>
                <c:pt idx="3">
                  <c:v>Ne</c:v>
                </c:pt>
                <c:pt idx="4">
                  <c:v>Ne zna</c:v>
                </c:pt>
              </c:strCache>
            </c:strRef>
          </c:cat>
          <c:val>
            <c:numRef>
              <c:f>Sheet1!$D$2:$D$6</c:f>
              <c:numCache>
                <c:formatCode>General</c:formatCode>
                <c:ptCount val="5"/>
                <c:pt idx="0">
                  <c:v>51.1</c:v>
                </c:pt>
                <c:pt idx="1">
                  <c:v>13.3</c:v>
                </c:pt>
                <c:pt idx="2">
                  <c:v>13.3</c:v>
                </c:pt>
                <c:pt idx="3">
                  <c:v>8.9</c:v>
                </c:pt>
                <c:pt idx="4">
                  <c:v>13.3</c:v>
                </c:pt>
              </c:numCache>
            </c:numRef>
          </c:val>
          <c:extLst xmlns:c16r2="http://schemas.microsoft.com/office/drawing/2015/06/chart">
            <c:ext xmlns:c16="http://schemas.microsoft.com/office/drawing/2014/chart" uri="{C3380CC4-5D6E-409C-BE32-E72D297353CC}">
              <c16:uniqueId val="{00000000-8212-4D95-80BF-7811A6FF66D6}"/>
            </c:ext>
          </c:extLst>
        </c:ser>
        <c:dLbls>
          <c:showLegendKey val="0"/>
          <c:showVal val="0"/>
          <c:showCatName val="0"/>
          <c:showSerName val="0"/>
          <c:showPercent val="0"/>
          <c:showBubbleSize val="0"/>
        </c:dLbls>
        <c:gapWidth val="50"/>
        <c:axId val="193354752"/>
        <c:axId val="193360640"/>
      </c:barChart>
      <c:catAx>
        <c:axId val="1933547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r-Latn-RS"/>
          </a:p>
        </c:txPr>
        <c:crossAx val="193360640"/>
        <c:crosses val="autoZero"/>
        <c:auto val="1"/>
        <c:lblAlgn val="ctr"/>
        <c:lblOffset val="100"/>
        <c:noMultiLvlLbl val="0"/>
      </c:catAx>
      <c:valAx>
        <c:axId val="193360640"/>
        <c:scaling>
          <c:orientation val="minMax"/>
        </c:scaling>
        <c:delete val="1"/>
        <c:axPos val="t"/>
        <c:numFmt formatCode="General" sourceLinked="1"/>
        <c:majorTickMark val="none"/>
        <c:minorTickMark val="none"/>
        <c:tickLblPos val="nextTo"/>
        <c:crossAx val="193354752"/>
        <c:crosses val="autoZero"/>
        <c:crossBetween val="between"/>
      </c:valAx>
      <c:spPr>
        <a:noFill/>
        <a:ln>
          <a:noFill/>
        </a:ln>
        <a:effectLst/>
      </c:spPr>
    </c:plotArea>
    <c:legend>
      <c:legendPos val="b"/>
      <c:layout>
        <c:manualLayout>
          <c:xMode val="edge"/>
          <c:yMode val="edge"/>
          <c:x val="0.85791765193437508"/>
          <c:y val="0.42380950157622943"/>
          <c:w val="0.12557048016056815"/>
          <c:h val="0.370377559135560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r-Latn-R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9197697071167"/>
          <c:y val="1.2166294220950431E-3"/>
          <c:w val="0.63705032420318475"/>
          <c:h val="0.99878350401720928"/>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D7A3-4025-B6F0-5A1870055F94}"/>
              </c:ext>
            </c:extLst>
          </c:dPt>
          <c:dPt>
            <c:idx val="1"/>
            <c:invertIfNegative val="0"/>
            <c:bubble3D val="0"/>
            <c:extLst xmlns:c16r2="http://schemas.microsoft.com/office/drawing/2015/06/chart">
              <c:ext xmlns:c16="http://schemas.microsoft.com/office/drawing/2014/chart" uri="{C3380CC4-5D6E-409C-BE32-E72D297353CC}">
                <c16:uniqueId val="{00000001-D7A3-4025-B6F0-5A1870055F94}"/>
              </c:ext>
            </c:extLst>
          </c:dPt>
          <c:dPt>
            <c:idx val="2"/>
            <c:invertIfNegative val="0"/>
            <c:bubble3D val="0"/>
            <c:extLst xmlns:c16r2="http://schemas.microsoft.com/office/drawing/2015/06/chart">
              <c:ext xmlns:c16="http://schemas.microsoft.com/office/drawing/2014/chart" uri="{C3380CC4-5D6E-409C-BE32-E72D297353CC}">
                <c16:uniqueId val="{00000002-D7A3-4025-B6F0-5A1870055F94}"/>
              </c:ext>
            </c:extLst>
          </c:dPt>
          <c:dPt>
            <c:idx val="3"/>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4-D7A3-4025-B6F0-5A1870055F94}"/>
              </c:ext>
            </c:extLst>
          </c:dPt>
          <c:dPt>
            <c:idx val="4"/>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6-D7A3-4025-B6F0-5A1870055F94}"/>
              </c:ext>
            </c:extLst>
          </c:dPt>
          <c:dPt>
            <c:idx val="5"/>
            <c:invertIfNegative val="0"/>
            <c:bubble3D val="0"/>
            <c:spPr>
              <a:solidFill>
                <a:srgbClr val="FF585D"/>
              </a:solidFill>
              <a:ln>
                <a:solidFill>
                  <a:schemeClr val="bg1"/>
                </a:solidFill>
              </a:ln>
              <a:effectLst/>
            </c:spPr>
            <c:extLst xmlns:c16r2="http://schemas.microsoft.com/office/drawing/2015/06/chart">
              <c:ext xmlns:c16="http://schemas.microsoft.com/office/drawing/2014/chart" uri="{C3380CC4-5D6E-409C-BE32-E72D297353CC}">
                <c16:uniqueId val="{00000008-D7A3-4025-B6F0-5A1870055F94}"/>
              </c:ext>
            </c:extLst>
          </c:dPt>
          <c:dPt>
            <c:idx val="6"/>
            <c:invertIfNegative val="0"/>
            <c:bubble3D val="0"/>
            <c:spPr>
              <a:solidFill>
                <a:srgbClr val="C00000"/>
              </a:solidFill>
              <a:ln>
                <a:solidFill>
                  <a:schemeClr val="bg1"/>
                </a:solidFill>
              </a:ln>
              <a:effectLst/>
            </c:spPr>
            <c:extLst xmlns:c16r2="http://schemas.microsoft.com/office/drawing/2015/06/chart">
              <c:ext xmlns:c16="http://schemas.microsoft.com/office/drawing/2014/chart" uri="{C3380CC4-5D6E-409C-BE32-E72D297353CC}">
                <c16:uniqueId val="{0000000A-D7A3-4025-B6F0-5A1870055F94}"/>
              </c:ext>
            </c:extLst>
          </c:dPt>
          <c:dPt>
            <c:idx val="7"/>
            <c:invertIfNegative val="0"/>
            <c:bubble3D val="0"/>
            <c:spPr>
              <a:solidFill>
                <a:schemeClr val="bg1">
                  <a:lumMod val="65000"/>
                </a:schemeClr>
              </a:solidFill>
              <a:ln>
                <a:solidFill>
                  <a:schemeClr val="bg1"/>
                </a:solidFill>
              </a:ln>
              <a:effectLst/>
            </c:spPr>
            <c:extLst xmlns:c16r2="http://schemas.microsoft.com/office/drawing/2015/06/chart">
              <c:ext xmlns:c16="http://schemas.microsoft.com/office/drawing/2014/chart" uri="{C3380CC4-5D6E-409C-BE32-E72D297353CC}">
                <c16:uniqueId val="{0000000B-D7A3-4025-B6F0-5A1870055F94}"/>
              </c:ext>
            </c:extLst>
          </c:dPt>
          <c:dLbls>
            <c:numFmt formatCode="0&quot;%&quot;" sourceLinked="0"/>
            <c:spPr>
              <a:noFill/>
              <a:ln>
                <a:noFill/>
              </a:ln>
              <a:effectLst/>
            </c:spPr>
            <c:txPr>
              <a:bodyPr/>
              <a:lstStyle/>
              <a:p>
                <a:pPr>
                  <a:defRPr sz="2400" b="1">
                    <a:solidFill>
                      <a:schemeClr val="tx1"/>
                    </a:solidFill>
                    <a:latin typeface="Calibri" panose="020F0502020204030204" pitchFamily="34" charset="0"/>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U potpunosti zadovoljavajuća</c:v>
                </c:pt>
                <c:pt idx="1">
                  <c:v>Uglavnom zadovoljavajuća</c:v>
                </c:pt>
                <c:pt idx="2">
                  <c:v>ZADOVOLJAVAJUĆA (1+2)</c:v>
                </c:pt>
                <c:pt idx="3">
                  <c:v>NEZADOVOLJAVAJUĆA (3+4)</c:v>
                </c:pt>
                <c:pt idx="4">
                  <c:v>Uglavnom nezadovoljavajuća</c:v>
                </c:pt>
                <c:pt idx="5">
                  <c:v>U potpunosti nezadovoljavajuća</c:v>
                </c:pt>
                <c:pt idx="6">
                  <c:v>Nije bilo saradnje</c:v>
                </c:pt>
                <c:pt idx="7">
                  <c:v>Ne znam</c:v>
                </c:pt>
              </c:strCache>
            </c:strRef>
          </c:cat>
          <c:val>
            <c:numRef>
              <c:f>Sheet1!$B$2:$B$9</c:f>
              <c:numCache>
                <c:formatCode>General</c:formatCode>
                <c:ptCount val="8"/>
                <c:pt idx="0">
                  <c:v>28.9</c:v>
                </c:pt>
                <c:pt idx="1">
                  <c:v>51.1</c:v>
                </c:pt>
                <c:pt idx="2">
                  <c:v>80</c:v>
                </c:pt>
                <c:pt idx="3">
                  <c:v>6.7</c:v>
                </c:pt>
                <c:pt idx="4">
                  <c:v>4.4000000000000004</c:v>
                </c:pt>
                <c:pt idx="5">
                  <c:v>2.2000000000000002</c:v>
                </c:pt>
                <c:pt idx="6">
                  <c:v>8.9</c:v>
                </c:pt>
                <c:pt idx="7">
                  <c:v>4.4000000000000004</c:v>
                </c:pt>
              </c:numCache>
            </c:numRef>
          </c:val>
          <c:extLst xmlns:c16r2="http://schemas.microsoft.com/office/drawing/2015/06/chart">
            <c:ext xmlns:c16="http://schemas.microsoft.com/office/drawing/2014/chart" uri="{C3380CC4-5D6E-409C-BE32-E72D297353CC}">
              <c16:uniqueId val="{0000000C-D7A3-4025-B6F0-5A1870055F94}"/>
            </c:ext>
          </c:extLst>
        </c:ser>
        <c:dLbls>
          <c:showLegendKey val="0"/>
          <c:showVal val="0"/>
          <c:showCatName val="0"/>
          <c:showSerName val="0"/>
          <c:showPercent val="0"/>
          <c:showBubbleSize val="0"/>
        </c:dLbls>
        <c:gapWidth val="20"/>
        <c:axId val="193810816"/>
        <c:axId val="193812352"/>
      </c:barChart>
      <c:catAx>
        <c:axId val="193810816"/>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sr-Latn-RS"/>
          </a:p>
        </c:txPr>
        <c:crossAx val="193812352"/>
        <c:crosses val="autoZero"/>
        <c:auto val="1"/>
        <c:lblAlgn val="ctr"/>
        <c:lblOffset val="100"/>
        <c:noMultiLvlLbl val="0"/>
      </c:catAx>
      <c:valAx>
        <c:axId val="193812352"/>
        <c:scaling>
          <c:orientation val="minMax"/>
        </c:scaling>
        <c:delete val="1"/>
        <c:axPos val="b"/>
        <c:numFmt formatCode="General" sourceLinked="1"/>
        <c:majorTickMark val="out"/>
        <c:minorTickMark val="none"/>
        <c:tickLblPos val="nextTo"/>
        <c:crossAx val="193810816"/>
        <c:crosses val="max"/>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50120660545913"/>
          <c:y val="0"/>
          <c:w val="0.62208399886351429"/>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7681"/>
              </a:solidFill>
              <a:ln>
                <a:solidFill>
                  <a:schemeClr val="bg1"/>
                </a:solidFill>
              </a:ln>
            </c:spPr>
            <c:extLst xmlns:c16r2="http://schemas.microsoft.com/office/drawing/2015/06/chart">
              <c:ext xmlns:c16="http://schemas.microsoft.com/office/drawing/2014/chart" uri="{C3380CC4-5D6E-409C-BE32-E72D297353CC}">
                <c16:uniqueId val="{00000001-9E30-467C-91F9-78148DEA27E3}"/>
              </c:ext>
            </c:extLst>
          </c:dPt>
          <c:dPt>
            <c:idx val="1"/>
            <c:bubble3D val="0"/>
            <c:spPr>
              <a:solidFill>
                <a:srgbClr val="71B2C9"/>
              </a:solidFill>
              <a:ln>
                <a:solidFill>
                  <a:schemeClr val="bg1"/>
                </a:solidFill>
              </a:ln>
            </c:spPr>
            <c:extLst xmlns:c16r2="http://schemas.microsoft.com/office/drawing/2015/06/chart">
              <c:ext xmlns:c16="http://schemas.microsoft.com/office/drawing/2014/chart" uri="{C3380CC4-5D6E-409C-BE32-E72D297353CC}">
                <c16:uniqueId val="{00000003-9E30-467C-91F9-78148DEA27E3}"/>
              </c:ext>
            </c:extLst>
          </c:dPt>
          <c:dPt>
            <c:idx val="2"/>
            <c:bubble3D val="0"/>
            <c:spPr>
              <a:solidFill>
                <a:srgbClr val="FF585D"/>
              </a:solidFill>
              <a:ln>
                <a:solidFill>
                  <a:schemeClr val="bg1"/>
                </a:solidFill>
              </a:ln>
            </c:spPr>
            <c:extLst xmlns:c16r2="http://schemas.microsoft.com/office/drawing/2015/06/chart">
              <c:ext xmlns:c16="http://schemas.microsoft.com/office/drawing/2014/chart" uri="{C3380CC4-5D6E-409C-BE32-E72D297353CC}">
                <c16:uniqueId val="{00000005-9E30-467C-91F9-78148DEA27E3}"/>
              </c:ext>
            </c:extLst>
          </c:dPt>
          <c:dPt>
            <c:idx val="3"/>
            <c:bubble3D val="0"/>
            <c:spPr>
              <a:solidFill>
                <a:schemeClr val="bg1">
                  <a:lumMod val="50000"/>
                </a:schemeClr>
              </a:solidFill>
              <a:ln>
                <a:solidFill>
                  <a:schemeClr val="bg1"/>
                </a:solidFill>
              </a:ln>
            </c:spPr>
            <c:extLst xmlns:c16r2="http://schemas.microsoft.com/office/drawing/2015/06/chart">
              <c:ext xmlns:c16="http://schemas.microsoft.com/office/drawing/2014/chart" uri="{C3380CC4-5D6E-409C-BE32-E72D297353CC}">
                <c16:uniqueId val="{00000007-9E30-467C-91F9-78148DEA27E3}"/>
              </c:ext>
            </c:extLst>
          </c:dPt>
          <c:dPt>
            <c:idx val="4"/>
            <c:bubble3D val="0"/>
            <c:spPr>
              <a:solidFill>
                <a:srgbClr val="79797C"/>
              </a:solidFill>
              <a:ln>
                <a:solidFill>
                  <a:schemeClr val="bg1"/>
                </a:solidFill>
              </a:ln>
            </c:spPr>
            <c:extLst xmlns:c16r2="http://schemas.microsoft.com/office/drawing/2015/06/chart">
              <c:ext xmlns:c16="http://schemas.microsoft.com/office/drawing/2014/chart" uri="{C3380CC4-5D6E-409C-BE32-E72D297353CC}">
                <c16:uniqueId val="{00000009-9E30-467C-91F9-78148DEA27E3}"/>
              </c:ext>
            </c:extLst>
          </c:dPt>
          <c:dPt>
            <c:idx val="5"/>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B-9E30-467C-91F9-78148DEA27E3}"/>
              </c:ext>
            </c:extLst>
          </c:dPt>
          <c:dLbls>
            <c:dLbl>
              <c:idx val="0"/>
              <c:layout>
                <c:manualLayout>
                  <c:x val="-1.2382073385769309E-3"/>
                  <c:y val="-2.1233181405859385E-4"/>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E30-467C-91F9-78148DEA27E3}"/>
                </c:ext>
              </c:extLst>
            </c:dLbl>
            <c:dLbl>
              <c:idx val="3"/>
              <c:numFmt formatCode="#&quot;%&quot;" sourceLinked="0"/>
              <c:spPr>
                <a:noFill/>
                <a:ln>
                  <a:noFill/>
                </a:ln>
                <a:effectLst/>
              </c:spPr>
              <c:txPr>
                <a:bodyPr/>
                <a:lstStyle/>
                <a:p>
                  <a:pPr>
                    <a:defRPr sz="2000" b="1">
                      <a:solidFill>
                        <a:schemeClr val="bg1"/>
                      </a:solidFill>
                      <a:effectLst/>
                      <a:latin typeface="Calibri" panose="020F0502020204030204" pitchFamily="34" charset="0"/>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E30-467C-91F9-78148DEA27E3}"/>
                </c:ext>
              </c:extLst>
            </c:dLbl>
            <c:spPr>
              <a:noFill/>
              <a:ln>
                <a:noFill/>
              </a:ln>
              <a:effectLst/>
            </c:spPr>
            <c:txPr>
              <a:bodyPr/>
              <a:lstStyle/>
              <a:p>
                <a:pPr>
                  <a:defRPr sz="2000" b="1">
                    <a:solidFill>
                      <a:schemeClr val="bg1"/>
                    </a:solidFill>
                    <a:effectLst/>
                    <a:latin typeface="Calibri" panose="020F0502020204030204" pitchFamily="34" charset="0"/>
                  </a:defRPr>
                </a:pPr>
                <a:endParaRPr lang="sr-Latn-R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Da, to bi bilo veoma korisno</c:v>
                </c:pt>
                <c:pt idx="1">
                  <c:v>Da, to bi bilo donekle korisno</c:v>
                </c:pt>
                <c:pt idx="2">
                  <c:v>Ne, to ne bi bilo korisno</c:v>
                </c:pt>
                <c:pt idx="3">
                  <c:v>Ne zna </c:v>
                </c:pt>
              </c:strCache>
            </c:strRef>
          </c:cat>
          <c:val>
            <c:numRef>
              <c:f>Sheet1!$B$2:$B$5</c:f>
              <c:numCache>
                <c:formatCode>General</c:formatCode>
                <c:ptCount val="4"/>
                <c:pt idx="0">
                  <c:v>62.2</c:v>
                </c:pt>
                <c:pt idx="1">
                  <c:v>22.2</c:v>
                </c:pt>
                <c:pt idx="2">
                  <c:v>4.4000000000000004</c:v>
                </c:pt>
                <c:pt idx="3">
                  <c:v>11.1</c:v>
                </c:pt>
              </c:numCache>
            </c:numRef>
          </c:val>
          <c:extLst xmlns:c16r2="http://schemas.microsoft.com/office/drawing/2015/06/chart">
            <c:ext xmlns:c16="http://schemas.microsoft.com/office/drawing/2014/chart" uri="{C3380CC4-5D6E-409C-BE32-E72D297353CC}">
              <c16:uniqueId val="{0000000C-9E30-467C-91F9-78148DEA27E3}"/>
            </c:ext>
          </c:extLst>
        </c:ser>
        <c:ser>
          <c:idx val="1"/>
          <c:order val="1"/>
          <c:tx>
            <c:v>Labels</c:v>
          </c:tx>
          <c:spPr>
            <a:noFill/>
            <a:ln>
              <a:noFill/>
            </a:ln>
          </c:spPr>
          <c:dLbls>
            <c:dLbl>
              <c:idx val="0"/>
              <c:layout>
                <c:manualLayout>
                  <c:x val="6.3923794441783338E-2"/>
                  <c:y val="-7.0823682678341901E-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E30-467C-91F9-78148DEA27E3}"/>
                </c:ext>
              </c:extLst>
            </c:dLbl>
            <c:dLbl>
              <c:idx val="1"/>
              <c:layout>
                <c:manualLayout>
                  <c:x val="-7.0059113972290726E-2"/>
                  <c:y val="-1.2235411340765494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3060000409961736"/>
                      <c:h val="0.15309400114416716"/>
                    </c:manualLayout>
                  </c15:layout>
                </c:ext>
                <c:ext xmlns:c16="http://schemas.microsoft.com/office/drawing/2014/chart" uri="{C3380CC4-5D6E-409C-BE32-E72D297353CC}">
                  <c16:uniqueId val="{0000000E-9E30-467C-91F9-78148DEA27E3}"/>
                </c:ext>
              </c:extLst>
            </c:dLbl>
            <c:dLbl>
              <c:idx val="2"/>
              <c:layout>
                <c:manualLayout>
                  <c:x val="-7.6022634907739778E-2"/>
                  <c:y val="2.2241174396831796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6485565372791172"/>
                      <c:h val="0.16364271585600382"/>
                    </c:manualLayout>
                  </c15:layout>
                </c:ext>
                <c:ext xmlns:c16="http://schemas.microsoft.com/office/drawing/2014/chart" uri="{C3380CC4-5D6E-409C-BE32-E72D297353CC}">
                  <c16:uniqueId val="{0000000F-9E30-467C-91F9-78148DEA27E3}"/>
                </c:ext>
              </c:extLst>
            </c:dLbl>
            <c:dLbl>
              <c:idx val="3"/>
              <c:layout>
                <c:manualLayout>
                  <c:x val="-1.9125969946458161E-2"/>
                  <c:y val="2.1447857008657249E-2"/>
                </c:manualLayout>
              </c:layout>
              <c:tx>
                <c:rich>
                  <a:bodyPr/>
                  <a:lstStyle/>
                  <a:p>
                    <a:r>
                      <a:rPr lang="en-US" dirty="0"/>
                      <a:t>Ne znam</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9E30-467C-91F9-78148DEA27E3}"/>
                </c:ext>
              </c:extLst>
            </c:dLbl>
            <c:dLbl>
              <c:idx val="4"/>
              <c:layout>
                <c:manualLayout>
                  <c:x val="-4.2615053467814488E-2"/>
                  <c:y val="-1.1078151334801323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E30-467C-91F9-78148DEA27E3}"/>
                </c:ext>
              </c:extLst>
            </c:dLbl>
            <c:dLbl>
              <c:idx val="5"/>
              <c:layout>
                <c:manualLayout>
                  <c:x val="-1.34861766689146E-2"/>
                  <c:y val="0"/>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9E30-467C-91F9-78148DEA27E3}"/>
                </c:ext>
              </c:extLst>
            </c:dLbl>
            <c:spPr>
              <a:noFill/>
              <a:ln>
                <a:noFill/>
              </a:ln>
              <a:effectLst/>
            </c:spPr>
            <c:txPr>
              <a:bodyPr rot="0" vert="horz" anchor="b" anchorCtr="0"/>
              <a:lstStyle/>
              <a:p>
                <a:pPr>
                  <a:defRPr sz="1800" b="0" cap="none" baseline="0">
                    <a:solidFill>
                      <a:schemeClr val="tx1"/>
                    </a:solidFill>
                    <a:latin typeface="Calibri" panose="020F0502020204030204" pitchFamily="34" charset="0"/>
                  </a:defRPr>
                </a:pPr>
                <a:endParaRPr lang="sr-Latn-R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Da, to bi bilo veoma korisno</c:v>
                </c:pt>
                <c:pt idx="1">
                  <c:v>Da, to bi bilo donekle korisno</c:v>
                </c:pt>
                <c:pt idx="2">
                  <c:v>Ne, to ne bi bilo korisno</c:v>
                </c:pt>
                <c:pt idx="3">
                  <c:v>Ne zna </c:v>
                </c:pt>
              </c:strCache>
            </c:strRef>
          </c:cat>
          <c:val>
            <c:numRef>
              <c:f>Sheet1!$GL$2:$GL$6</c:f>
              <c:numCache>
                <c:formatCode>General</c:formatCode>
                <c:ptCount val="5"/>
                <c:pt idx="0">
                  <c:v>62.2</c:v>
                </c:pt>
                <c:pt idx="1">
                  <c:v>22.2</c:v>
                </c:pt>
                <c:pt idx="2">
                  <c:v>4.4000000000000004</c:v>
                </c:pt>
                <c:pt idx="3">
                  <c:v>11.1</c:v>
                </c:pt>
                <c:pt idx="4">
                  <c:v>0</c:v>
                </c:pt>
              </c:numCache>
            </c:numRef>
          </c:val>
          <c:extLst xmlns:c16r2="http://schemas.microsoft.com/office/drawing/2015/06/chart">
            <c:ext xmlns:c16="http://schemas.microsoft.com/office/drawing/2014/chart" uri="{C3380CC4-5D6E-409C-BE32-E72D297353CC}">
              <c16:uniqueId val="{00000013-9E30-467C-91F9-78148DEA27E3}"/>
            </c:ext>
          </c:extLst>
        </c:ser>
        <c:dLbls>
          <c:showLegendKey val="0"/>
          <c:showVal val="0"/>
          <c:showCatName val="0"/>
          <c:showSerName val="0"/>
          <c:showPercent val="1"/>
          <c:showBubbleSize val="0"/>
          <c:showLeaderLines val="0"/>
        </c:dLbls>
        <c:firstSliceAng val="0"/>
        <c:holeSize val="37"/>
      </c:doughnutChart>
    </c:plotArea>
    <c:plotVisOnly val="1"/>
    <c:dispBlanksAs val="gap"/>
    <c:showDLblsOverMax val="0"/>
  </c:chart>
  <c:txPr>
    <a:bodyPr/>
    <a:lstStyle/>
    <a:p>
      <a:pPr>
        <a:defRPr sz="1800"/>
      </a:pPr>
      <a:endParaRPr lang="sr-Latn-R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85481060871208"/>
          <c:y val="0"/>
          <c:w val="0.48014520411604494"/>
          <c:h val="0.97832649728504129"/>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1-7782-4407-A3FB-6353C159FE46}"/>
              </c:ext>
            </c:extLst>
          </c:dPt>
          <c:dPt>
            <c:idx val="4"/>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3-7782-4407-A3FB-6353C159FE46}"/>
              </c:ext>
            </c:extLst>
          </c:dPt>
          <c:dPt>
            <c:idx val="6"/>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3-94D3-4311-8935-2CF485628F81}"/>
              </c:ext>
            </c:extLst>
          </c:dPt>
          <c:dPt>
            <c:idx val="9"/>
            <c:invertIfNegative val="0"/>
            <c:bubble3D val="0"/>
            <c:extLst xmlns:c16r2="http://schemas.microsoft.com/office/drawing/2015/06/chart">
              <c:ext xmlns:c16="http://schemas.microsoft.com/office/drawing/2014/chart" uri="{C3380CC4-5D6E-409C-BE32-E72D297353CC}">
                <c16:uniqueId val="{00000000-8947-43BB-956A-3EBD20BAA7FA}"/>
              </c:ext>
            </c:extLst>
          </c:dPt>
          <c:dPt>
            <c:idx val="10"/>
            <c:invertIfNegative val="0"/>
            <c:bubble3D val="0"/>
            <c:extLst xmlns:c16r2="http://schemas.microsoft.com/office/drawing/2015/06/chart">
              <c:ext xmlns:c16="http://schemas.microsoft.com/office/drawing/2014/chart" uri="{C3380CC4-5D6E-409C-BE32-E72D297353CC}">
                <c16:uniqueId val="{00000001-8947-43BB-956A-3EBD20BAA7FA}"/>
              </c:ext>
            </c:extLst>
          </c:dPt>
          <c:dPt>
            <c:idx val="11"/>
            <c:invertIfNegative val="0"/>
            <c:bubble3D val="0"/>
            <c:extLst xmlns:c16r2="http://schemas.microsoft.com/office/drawing/2015/06/chart">
              <c:ext xmlns:c16="http://schemas.microsoft.com/office/drawing/2014/chart" uri="{C3380CC4-5D6E-409C-BE32-E72D297353CC}">
                <c16:uniqueId val="{00000002-8947-43BB-956A-3EBD20BAA7FA}"/>
              </c:ext>
            </c:extLst>
          </c:dPt>
          <c:dLbls>
            <c:numFmt formatCode="#&quot;%&quot;" sourceLinked="0"/>
            <c:spPr>
              <a:noFill/>
              <a:ln>
                <a:noFill/>
              </a:ln>
              <a:effectLst/>
            </c:spPr>
            <c:txPr>
              <a:bodyPr rot="0" spcFirstLastPara="1" vertOverflow="ellipsis" vert="horz" wrap="square" anchor="ctr" anchorCtr="0"/>
              <a:lstStyle/>
              <a:p>
                <a:pPr algn="ctr">
                  <a:defRPr lang="en-US" sz="18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Usklađivanje sa EU zakonodavstvom</c:v>
                </c:pt>
                <c:pt idx="1">
                  <c:v>Usklađivanje sa zahtevima privrede u Srbiji</c:v>
                </c:pt>
                <c:pt idx="2">
                  <c:v>Usklađivanje sa primedbama drugih ministarstava i posebnih organizacija u sastavu Vlade</c:v>
                </c:pt>
                <c:pt idx="3">
                  <c:v>Drugo</c:v>
                </c:pt>
                <c:pt idx="4">
                  <c:v>Ne znam</c:v>
                </c:pt>
              </c:strCache>
            </c:strRef>
          </c:cat>
          <c:val>
            <c:numRef>
              <c:f>Sheet1!$B$2:$B$6</c:f>
              <c:numCache>
                <c:formatCode>General</c:formatCode>
                <c:ptCount val="5"/>
                <c:pt idx="0">
                  <c:v>40</c:v>
                </c:pt>
                <c:pt idx="1">
                  <c:v>28.9</c:v>
                </c:pt>
                <c:pt idx="2">
                  <c:v>15.6</c:v>
                </c:pt>
                <c:pt idx="3">
                  <c:v>13.3</c:v>
                </c:pt>
                <c:pt idx="4">
                  <c:v>2.2000000000000002</c:v>
                </c:pt>
              </c:numCache>
            </c:numRef>
          </c:val>
          <c:extLst xmlns:c16r2="http://schemas.microsoft.com/office/drawing/2015/06/chart">
            <c:ext xmlns:c16="http://schemas.microsoft.com/office/drawing/2014/chart" uri="{C3380CC4-5D6E-409C-BE32-E72D297353CC}">
              <c16:uniqueId val="{00000003-8947-43BB-956A-3EBD20BAA7FA}"/>
            </c:ext>
          </c:extLst>
        </c:ser>
        <c:dLbls>
          <c:showLegendKey val="0"/>
          <c:showVal val="0"/>
          <c:showCatName val="0"/>
          <c:showSerName val="0"/>
          <c:showPercent val="0"/>
          <c:showBubbleSize val="0"/>
        </c:dLbls>
        <c:gapWidth val="30"/>
        <c:overlap val="100"/>
        <c:axId val="192973056"/>
        <c:axId val="192974848"/>
      </c:barChart>
      <c:catAx>
        <c:axId val="19297305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sr-Latn-RS"/>
          </a:p>
        </c:txPr>
        <c:crossAx val="192974848"/>
        <c:crosses val="autoZero"/>
        <c:auto val="1"/>
        <c:lblAlgn val="ctr"/>
        <c:lblOffset val="0"/>
        <c:noMultiLvlLbl val="0"/>
      </c:catAx>
      <c:valAx>
        <c:axId val="192974848"/>
        <c:scaling>
          <c:orientation val="minMax"/>
        </c:scaling>
        <c:delete val="1"/>
        <c:axPos val="b"/>
        <c:numFmt formatCode="General" sourceLinked="1"/>
        <c:majorTickMark val="out"/>
        <c:minorTickMark val="none"/>
        <c:tickLblPos val="nextTo"/>
        <c:crossAx val="192973056"/>
        <c:crosses val="max"/>
        <c:crossBetween val="between"/>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600">
          <a:latin typeface="Calibri" panose="020F0502020204030204" pitchFamily="34" charset="0"/>
        </a:defRPr>
      </a:pPr>
      <a:endParaRPr lang="sr-Latn-R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37170553482805"/>
          <c:y val="0.14375797654410924"/>
          <c:w val="0.80262829446517192"/>
          <c:h val="0.85514407398906478"/>
        </c:manualLayout>
      </c:layout>
      <c:barChart>
        <c:barDir val="bar"/>
        <c:grouping val="stacked"/>
        <c:varyColors val="0"/>
        <c:ser>
          <c:idx val="0"/>
          <c:order val="0"/>
          <c:tx>
            <c:strRef>
              <c:f>Sheet1!$B$1</c:f>
              <c:strCache>
                <c:ptCount val="1"/>
                <c:pt idx="0">
                  <c:v>Poboljšaće se </c:v>
                </c:pt>
              </c:strCache>
            </c:strRef>
          </c:tx>
          <c:spPr>
            <a:solidFill>
              <a:schemeClr val="accent4">
                <a:lumMod val="50000"/>
              </a:schemeClr>
            </a:solidFill>
            <a:ln>
              <a:solidFill>
                <a:srgbClr val="FFFFFF"/>
              </a:solidFill>
            </a:ln>
          </c:spPr>
          <c:invertIfNegative val="0"/>
          <c:dLbls>
            <c:numFmt formatCode="#,##0" sourceLinked="0"/>
            <c:spPr>
              <a:noFill/>
              <a:ln>
                <a:noFill/>
              </a:ln>
              <a:effectLst/>
            </c:spPr>
            <c:txPr>
              <a:bodyPr wrap="square" lIns="38100" tIns="19050" rIns="38100" bIns="19050" anchor="ctr">
                <a:spAutoFit/>
              </a:bodyPr>
              <a:lstStyle/>
              <a:p>
                <a:pPr>
                  <a:defRPr sz="2400" b="1">
                    <a:solidFill>
                      <a:schemeClr val="bg1"/>
                    </a:solidFill>
                    <a:latin typeface="Calibri" panose="020F0502020204030204" pitchFamily="34" charset="0"/>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Preduzeća</c:v>
                </c:pt>
                <c:pt idx="1">
                  <c:v>Poslovna udruženja</c:v>
                </c:pt>
                <c:pt idx="2">
                  <c:v>Javni sektor</c:v>
                </c:pt>
              </c:strCache>
            </c:strRef>
          </c:cat>
          <c:val>
            <c:numRef>
              <c:f>Sheet1!$B$2:$B$4</c:f>
              <c:numCache>
                <c:formatCode>General</c:formatCode>
                <c:ptCount val="3"/>
                <c:pt idx="0">
                  <c:v>48.4</c:v>
                </c:pt>
                <c:pt idx="1">
                  <c:v>47.5</c:v>
                </c:pt>
                <c:pt idx="2">
                  <c:v>66.7</c:v>
                </c:pt>
              </c:numCache>
            </c:numRef>
          </c:val>
          <c:extLst xmlns:c16r2="http://schemas.microsoft.com/office/drawing/2015/06/chart">
            <c:ext xmlns:c16="http://schemas.microsoft.com/office/drawing/2014/chart" uri="{C3380CC4-5D6E-409C-BE32-E72D297353CC}">
              <c16:uniqueId val="{00000000-3EB0-4F87-8EE0-03722CB418D9}"/>
            </c:ext>
          </c:extLst>
        </c:ser>
        <c:ser>
          <c:idx val="1"/>
          <c:order val="1"/>
          <c:tx>
            <c:strRef>
              <c:f>Sheet1!$C$1</c:f>
              <c:strCache>
                <c:ptCount val="1"/>
                <c:pt idx="0">
                  <c:v>Neće biti promene</c:v>
                </c:pt>
              </c:strCache>
            </c:strRef>
          </c:tx>
          <c:spPr>
            <a:solidFill>
              <a:schemeClr val="bg1">
                <a:lumMod val="50000"/>
              </a:schemeClr>
            </a:solidFill>
            <a:ln>
              <a:solidFill>
                <a:srgbClr val="FFFFFF"/>
              </a:solidFill>
            </a:ln>
          </c:spPr>
          <c:invertIfNegative val="0"/>
          <c:dLbls>
            <c:numFmt formatCode="#,##0" sourceLinked="0"/>
            <c:spPr>
              <a:noFill/>
              <a:ln>
                <a:noFill/>
              </a:ln>
              <a:effectLst/>
            </c:spPr>
            <c:txPr>
              <a:bodyPr anchorCtr="0"/>
              <a:lstStyle/>
              <a:p>
                <a:pPr algn="ctr">
                  <a:defRPr lang="en-US" sz="2400" b="1" i="0" u="none" strike="noStrike" kern="1200" baseline="0">
                    <a:solidFill>
                      <a:schemeClr val="bg1"/>
                    </a:solidFill>
                    <a:latin typeface="Calibri" panose="020F0502020204030204" pitchFamily="34" charset="0"/>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Preduzeća</c:v>
                </c:pt>
                <c:pt idx="1">
                  <c:v>Poslovna udruženja</c:v>
                </c:pt>
                <c:pt idx="2">
                  <c:v>Javni sektor</c:v>
                </c:pt>
              </c:strCache>
            </c:strRef>
          </c:cat>
          <c:val>
            <c:numRef>
              <c:f>Sheet1!$C$2:$C$4</c:f>
              <c:numCache>
                <c:formatCode>General</c:formatCode>
                <c:ptCount val="3"/>
                <c:pt idx="0">
                  <c:v>42</c:v>
                </c:pt>
                <c:pt idx="1">
                  <c:v>40</c:v>
                </c:pt>
                <c:pt idx="2">
                  <c:v>13.3</c:v>
                </c:pt>
              </c:numCache>
            </c:numRef>
          </c:val>
          <c:extLst xmlns:c16r2="http://schemas.microsoft.com/office/drawing/2015/06/chart">
            <c:ext xmlns:c16="http://schemas.microsoft.com/office/drawing/2014/chart" uri="{C3380CC4-5D6E-409C-BE32-E72D297353CC}">
              <c16:uniqueId val="{00000001-3EB0-4F87-8EE0-03722CB418D9}"/>
            </c:ext>
          </c:extLst>
        </c:ser>
        <c:ser>
          <c:idx val="2"/>
          <c:order val="2"/>
          <c:tx>
            <c:strRef>
              <c:f>Sheet1!$D$1</c:f>
              <c:strCache>
                <c:ptCount val="1"/>
                <c:pt idx="0">
                  <c:v>Pogoršaće se</c:v>
                </c:pt>
              </c:strCache>
            </c:strRef>
          </c:tx>
          <c:spPr>
            <a:solidFill>
              <a:srgbClr val="C00000"/>
            </a:solidFill>
            <a:ln>
              <a:solidFill>
                <a:srgbClr val="FFFFFF"/>
              </a:solidFill>
            </a:ln>
          </c:spPr>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EA-426D-ACDE-6BCD751E2006}"/>
                </c:ext>
              </c:extLst>
            </c:dLbl>
            <c:numFmt formatCode="#,##0" sourceLinked="0"/>
            <c:spPr>
              <a:noFill/>
              <a:ln>
                <a:noFill/>
              </a:ln>
              <a:effectLst/>
            </c:spPr>
            <c:txPr>
              <a:bodyPr wrap="square" lIns="38100" tIns="19050" rIns="38100" bIns="19050" anchor="ctr" anchorCtr="0">
                <a:spAutoFit/>
              </a:bodyPr>
              <a:lstStyle/>
              <a:p>
                <a:pPr algn="ctr">
                  <a:defRPr lang="en-US" sz="24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Preduzeća</c:v>
                </c:pt>
                <c:pt idx="1">
                  <c:v>Poslovna udruženja</c:v>
                </c:pt>
                <c:pt idx="2">
                  <c:v>Javni sektor</c:v>
                </c:pt>
              </c:strCache>
            </c:strRef>
          </c:cat>
          <c:val>
            <c:numRef>
              <c:f>Sheet1!$D$2:$D$4</c:f>
              <c:numCache>
                <c:formatCode>General</c:formatCode>
                <c:ptCount val="3"/>
                <c:pt idx="0">
                  <c:v>2.5</c:v>
                </c:pt>
                <c:pt idx="1">
                  <c:v>5</c:v>
                </c:pt>
              </c:numCache>
            </c:numRef>
          </c:val>
          <c:extLst xmlns:c16r2="http://schemas.microsoft.com/office/drawing/2015/06/chart">
            <c:ext xmlns:c16="http://schemas.microsoft.com/office/drawing/2014/chart" uri="{C3380CC4-5D6E-409C-BE32-E72D297353CC}">
              <c16:uniqueId val="{00000002-3EB0-4F87-8EE0-03722CB418D9}"/>
            </c:ext>
          </c:extLst>
        </c:ser>
        <c:ser>
          <c:idx val="3"/>
          <c:order val="3"/>
          <c:tx>
            <c:strRef>
              <c:f>Sheet1!$E$1</c:f>
              <c:strCache>
                <c:ptCount val="1"/>
                <c:pt idx="0">
                  <c:v>Ne zna</c:v>
                </c:pt>
              </c:strCache>
            </c:strRef>
          </c:tx>
          <c:spPr>
            <a:solidFill>
              <a:schemeClr val="bg1">
                <a:lumMod val="65000"/>
              </a:schemeClr>
            </a:solidFill>
            <a:ln>
              <a:solidFill>
                <a:schemeClr val="bg1"/>
              </a:solidFill>
            </a:ln>
          </c:spPr>
          <c:invertIfNegative val="0"/>
          <c:dLbls>
            <c:numFmt formatCode="#,##0" sourceLinked="0"/>
            <c:spPr>
              <a:noFill/>
              <a:ln>
                <a:noFill/>
              </a:ln>
              <a:effectLst/>
            </c:spPr>
            <c:txPr>
              <a:bodyPr wrap="square" lIns="38100" tIns="19050" rIns="38100" bIns="19050" anchor="ctr" anchorCtr="0">
                <a:spAutoFit/>
              </a:bodyPr>
              <a:lstStyle/>
              <a:p>
                <a:pPr algn="ctr">
                  <a:defRPr lang="en-US" sz="2400" b="1" i="0" u="none" strike="noStrike" kern="1200" baseline="0">
                    <a:solidFill>
                      <a:schemeClr val="bg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Preduzeća</c:v>
                </c:pt>
                <c:pt idx="1">
                  <c:v>Poslovna udruženja</c:v>
                </c:pt>
                <c:pt idx="2">
                  <c:v>Javni sektor</c:v>
                </c:pt>
              </c:strCache>
            </c:strRef>
          </c:cat>
          <c:val>
            <c:numRef>
              <c:f>Sheet1!$E$2:$E$4</c:f>
              <c:numCache>
                <c:formatCode>General</c:formatCode>
                <c:ptCount val="3"/>
                <c:pt idx="0">
                  <c:v>7.1</c:v>
                </c:pt>
                <c:pt idx="1">
                  <c:v>7.5</c:v>
                </c:pt>
                <c:pt idx="2">
                  <c:v>20</c:v>
                </c:pt>
              </c:numCache>
            </c:numRef>
          </c:val>
          <c:extLst xmlns:c16r2="http://schemas.microsoft.com/office/drawing/2015/06/chart">
            <c:ext xmlns:c16="http://schemas.microsoft.com/office/drawing/2014/chart" uri="{C3380CC4-5D6E-409C-BE32-E72D297353CC}">
              <c16:uniqueId val="{00000003-3EB0-4F87-8EE0-03722CB418D9}"/>
            </c:ext>
          </c:extLst>
        </c:ser>
        <c:dLbls>
          <c:showLegendKey val="0"/>
          <c:showVal val="0"/>
          <c:showCatName val="0"/>
          <c:showSerName val="0"/>
          <c:showPercent val="0"/>
          <c:showBubbleSize val="0"/>
        </c:dLbls>
        <c:gapWidth val="30"/>
        <c:overlap val="100"/>
        <c:axId val="193166336"/>
        <c:axId val="193172224"/>
      </c:barChart>
      <c:catAx>
        <c:axId val="193166336"/>
        <c:scaling>
          <c:orientation val="maxMin"/>
        </c:scaling>
        <c:delete val="0"/>
        <c:axPos val="l"/>
        <c:numFmt formatCode="General" sourceLinked="0"/>
        <c:majorTickMark val="out"/>
        <c:minorTickMark val="none"/>
        <c:tickLblPos val="nextTo"/>
        <c:spPr>
          <a:ln>
            <a:noFill/>
          </a:ln>
        </c:spPr>
        <c:txPr>
          <a:bodyPr/>
          <a:lstStyle/>
          <a:p>
            <a:pPr>
              <a:defRPr sz="1600" b="1" cap="all" baseline="0">
                <a:latin typeface="Calibri" panose="020F0502020204030204" pitchFamily="34" charset="0"/>
              </a:defRPr>
            </a:pPr>
            <a:endParaRPr lang="sr-Latn-RS"/>
          </a:p>
        </c:txPr>
        <c:crossAx val="193172224"/>
        <c:crosses val="autoZero"/>
        <c:auto val="1"/>
        <c:lblAlgn val="ctr"/>
        <c:lblOffset val="100"/>
        <c:noMultiLvlLbl val="0"/>
      </c:catAx>
      <c:valAx>
        <c:axId val="193172224"/>
        <c:scaling>
          <c:orientation val="minMax"/>
          <c:max val="100"/>
        </c:scaling>
        <c:delete val="1"/>
        <c:axPos val="b"/>
        <c:numFmt formatCode="#&quot;%&quot;" sourceLinked="0"/>
        <c:majorTickMark val="out"/>
        <c:minorTickMark val="none"/>
        <c:tickLblPos val="nextTo"/>
        <c:crossAx val="193166336"/>
        <c:crosses val="max"/>
        <c:crossBetween val="between"/>
      </c:valAx>
    </c:plotArea>
    <c:legend>
      <c:legendPos val="t"/>
      <c:layout>
        <c:manualLayout>
          <c:xMode val="edge"/>
          <c:yMode val="edge"/>
          <c:x val="3.3432637870502858E-2"/>
          <c:y val="2.2951364792967846E-2"/>
          <c:w val="0.96656736212949712"/>
          <c:h val="8.7670297921967774E-2"/>
        </c:manualLayout>
      </c:layout>
      <c:overlay val="0"/>
      <c:txPr>
        <a:bodyPr/>
        <a:lstStyle/>
        <a:p>
          <a:pPr>
            <a:defRPr sz="2000" b="0">
              <a:latin typeface="Calibri" panose="020F050202020403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67890117472344E-2"/>
          <c:y val="5.7825997475690318E-2"/>
          <c:w val="0.56827618568697047"/>
          <c:h val="0.8177707030730647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a:lstStyle/>
              <a:p>
                <a:pPr algn="ctr">
                  <a:defRPr lang="en-US" sz="1400" b="1" i="0" u="none" strike="noStrike" kern="1200" baseline="0">
                    <a:solidFill>
                      <a:prstClr val="white"/>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Javni sektor</c:v>
                </c:pt>
              </c:strCache>
            </c:strRef>
          </c:cat>
          <c:val>
            <c:numRef>
              <c:f>Sheet1!$B$2</c:f>
              <c:numCache>
                <c:formatCode>General</c:formatCode>
                <c:ptCount val="1"/>
                <c:pt idx="0">
                  <c:v>9.4</c:v>
                </c:pt>
              </c:numCache>
            </c:numRef>
          </c:val>
          <c:extLst xmlns:c16r2="http://schemas.microsoft.com/office/drawing/2015/06/chart">
            <c:ext xmlns:c16="http://schemas.microsoft.com/office/drawing/2014/chart" uri="{C3380CC4-5D6E-409C-BE32-E72D297353CC}">
              <c16:uniqueId val="{00000000-A361-446D-9EA1-4D7315287D4F}"/>
            </c:ext>
          </c:extLst>
        </c:ser>
        <c:ser>
          <c:idx val="1"/>
          <c:order val="1"/>
          <c:tx>
            <c:strRef>
              <c:f>Sheet1!$A$3</c:f>
              <c:strCache>
                <c:ptCount val="1"/>
                <c:pt idx="0">
                  <c:v>Uopšte nisu zainteresovani</c:v>
                </c:pt>
              </c:strCache>
            </c:strRef>
          </c:tx>
          <c:spPr>
            <a:solidFill>
              <a:srgbClr val="CB333B"/>
            </a:solidFill>
            <a:ln>
              <a:solidFill>
                <a:schemeClr val="bg1"/>
              </a:solid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35E-4612-849A-1B7DA0CF10DB}"/>
                </c:ext>
              </c:extLst>
            </c:dLbl>
            <c:dLbl>
              <c:idx val="1"/>
              <c:numFmt formatCode="#&quot;%&quot;" sourceLinked="0"/>
              <c:spPr>
                <a:noFill/>
                <a:ln>
                  <a:noFill/>
                </a:ln>
                <a:effectLst/>
              </c:spPr>
              <c:txPr>
                <a:bodyPr wrap="square" lIns="38100" tIns="19050" rIns="38100" bIns="19050" anchor="ctr">
                  <a:spAutoFit/>
                </a:bodyPr>
                <a:lstStyle/>
                <a:p>
                  <a:pPr>
                    <a:defRPr sz="1400" b="1">
                      <a:solidFill>
                        <a:schemeClr val="bg1"/>
                      </a:solidFill>
                    </a:defRPr>
                  </a:pPr>
                  <a:endParaRPr lang="sr-Latn-RS"/>
                </a:p>
              </c:txPr>
              <c:showLegendKey val="0"/>
              <c:showVal val="1"/>
              <c:showCatName val="0"/>
              <c:showSerName val="0"/>
              <c:showPercent val="0"/>
              <c:showBubbleSize val="0"/>
            </c:dLbl>
            <c:numFmt formatCode="#&quot;%&quot;" sourceLinked="0"/>
            <c:spPr>
              <a:noFill/>
              <a:ln>
                <a:noFill/>
              </a:ln>
              <a:effectLst/>
            </c:spPr>
            <c:txPr>
              <a:bodyPr wrap="square" lIns="38100" tIns="19050" rIns="38100" bIns="19050" anchor="ctr">
                <a:spAutoFit/>
              </a:bodyPr>
              <a:lstStyle/>
              <a:p>
                <a:pPr>
                  <a:defRPr sz="16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A361-446D-9EA1-4D7315287D4F}"/>
            </c:ext>
          </c:extLst>
        </c:ser>
        <c:ser>
          <c:idx val="2"/>
          <c:order val="2"/>
          <c:tx>
            <c:strRef>
              <c:f>Sheet1!$A$4</c:f>
              <c:strCache>
                <c:ptCount val="1"/>
                <c:pt idx="0">
                  <c:v>Uglavnom nisu zainteresovani</c:v>
                </c:pt>
              </c:strCache>
            </c:strRef>
          </c:tx>
          <c:spPr>
            <a:solidFill>
              <a:schemeClr val="accent3"/>
            </a:solidFill>
            <a:ln>
              <a:solidFill>
                <a:schemeClr val="bg1"/>
              </a:solidFill>
            </a:ln>
          </c:spPr>
          <c:invertIfNegative val="0"/>
          <c:dLbls>
            <c:numFmt formatCode="#&quot;%&quot;" sourceLinked="0"/>
            <c:spPr>
              <a:solidFill>
                <a:srgbClr val="FF585D"/>
              </a:solidFill>
            </c:spPr>
            <c:txPr>
              <a:bodyPr/>
              <a:lstStyle/>
              <a:p>
                <a:pPr algn="ctr">
                  <a:defRPr lang="en-US" sz="1100" b="1" i="0" u="none" strike="noStrike" kern="1200" baseline="0">
                    <a:solidFill>
                      <a:prstClr val="white"/>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Javni sektor</c:v>
                </c:pt>
              </c:strCache>
            </c:strRef>
          </c:cat>
          <c:val>
            <c:numRef>
              <c:f>Sheet1!$B$4</c:f>
              <c:numCache>
                <c:formatCode>General</c:formatCode>
                <c:ptCount val="1"/>
                <c:pt idx="0">
                  <c:v>1.9</c:v>
                </c:pt>
              </c:numCache>
            </c:numRef>
          </c:val>
          <c:extLst xmlns:c16r2="http://schemas.microsoft.com/office/drawing/2015/06/chart">
            <c:ext xmlns:c16="http://schemas.microsoft.com/office/drawing/2014/chart" uri="{C3380CC4-5D6E-409C-BE32-E72D297353CC}">
              <c16:uniqueId val="{00000002-A361-446D-9EA1-4D7315287D4F}"/>
            </c:ext>
          </c:extLst>
        </c:ser>
        <c:ser>
          <c:idx val="3"/>
          <c:order val="3"/>
          <c:tx>
            <c:strRef>
              <c:f>Sheet1!$A$5</c:f>
              <c:strCache>
                <c:ptCount val="1"/>
                <c:pt idx="0">
                  <c:v>Uglavnom su zainteresovani</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Sheet1!$B$5</c:f>
              <c:numCache>
                <c:formatCode>General</c:formatCode>
                <c:ptCount val="1"/>
                <c:pt idx="0">
                  <c:v>62.3</c:v>
                </c:pt>
              </c:numCache>
            </c:numRef>
          </c:val>
          <c:extLst xmlns:c16r2="http://schemas.microsoft.com/office/drawing/2015/06/chart">
            <c:ext xmlns:c16="http://schemas.microsoft.com/office/drawing/2014/chart" uri="{C3380CC4-5D6E-409C-BE32-E72D297353CC}">
              <c16:uniqueId val="{00000003-A361-446D-9EA1-4D7315287D4F}"/>
            </c:ext>
          </c:extLst>
        </c:ser>
        <c:ser>
          <c:idx val="4"/>
          <c:order val="4"/>
          <c:tx>
            <c:strRef>
              <c:f>Sheet1!$A$6</c:f>
              <c:strCache>
                <c:ptCount val="1"/>
                <c:pt idx="0">
                  <c:v>Veoma su zainteresovani</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Javni sektor</c:v>
                </c:pt>
              </c:strCache>
            </c:strRef>
          </c:cat>
          <c:val>
            <c:numRef>
              <c:f>Sheet1!$B$6</c:f>
              <c:numCache>
                <c:formatCode>General</c:formatCode>
                <c:ptCount val="1"/>
                <c:pt idx="0">
                  <c:v>26.4</c:v>
                </c:pt>
              </c:numCache>
            </c:numRef>
          </c:val>
          <c:extLst xmlns:c16r2="http://schemas.microsoft.com/office/drawing/2015/06/chart">
            <c:ext xmlns:c16="http://schemas.microsoft.com/office/drawing/2014/chart" uri="{C3380CC4-5D6E-409C-BE32-E72D297353CC}">
              <c16:uniqueId val="{00000004-A361-446D-9EA1-4D7315287D4F}"/>
            </c:ext>
          </c:extLst>
        </c:ser>
        <c:dLbls>
          <c:showLegendKey val="0"/>
          <c:showVal val="0"/>
          <c:showCatName val="0"/>
          <c:showSerName val="0"/>
          <c:showPercent val="0"/>
          <c:showBubbleSize val="0"/>
        </c:dLbls>
        <c:gapWidth val="50"/>
        <c:overlap val="100"/>
        <c:axId val="181344512"/>
        <c:axId val="181358592"/>
      </c:barChart>
      <c:catAx>
        <c:axId val="181344512"/>
        <c:scaling>
          <c:orientation val="maxMin"/>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sr-Latn-RS"/>
          </a:p>
        </c:txPr>
        <c:crossAx val="181358592"/>
        <c:crosses val="autoZero"/>
        <c:auto val="1"/>
        <c:lblAlgn val="ctr"/>
        <c:lblOffset val="100"/>
        <c:noMultiLvlLbl val="0"/>
      </c:catAx>
      <c:valAx>
        <c:axId val="181358592"/>
        <c:scaling>
          <c:orientation val="minMax"/>
          <c:max val="100"/>
          <c:min val="0"/>
        </c:scaling>
        <c:delete val="1"/>
        <c:axPos val="l"/>
        <c:numFmt formatCode="0%" sourceLinked="0"/>
        <c:majorTickMark val="out"/>
        <c:minorTickMark val="none"/>
        <c:tickLblPos val="nextTo"/>
        <c:crossAx val="181344512"/>
        <c:crosses val="max"/>
        <c:crossBetween val="between"/>
        <c:majorUnit val="20"/>
        <c:minorUnit val="3"/>
      </c:valAx>
    </c:plotArea>
    <c:plotVisOnly val="1"/>
    <c:dispBlanksAs val="gap"/>
    <c:showDLblsOverMax val="0"/>
  </c:chart>
  <c:txPr>
    <a:bodyPr/>
    <a:lstStyle/>
    <a:p>
      <a:pPr>
        <a:defRPr sz="1800"/>
      </a:pPr>
      <a:endParaRPr lang="sr-Latn-R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060565355577554E-2"/>
          <c:w val="0.99871192860395086"/>
          <c:h val="0.70159496547296962"/>
        </c:manualLayout>
      </c:layout>
      <c:barChart>
        <c:barDir val="col"/>
        <c:grouping val="clustered"/>
        <c:varyColors val="0"/>
        <c:ser>
          <c:idx val="0"/>
          <c:order val="0"/>
          <c:tx>
            <c:strRef>
              <c:f>Sheet1!$B$1</c:f>
              <c:strCache>
                <c:ptCount val="1"/>
                <c:pt idx="0">
                  <c:v>Preduzeća</c:v>
                </c:pt>
              </c:strCache>
            </c:strRef>
          </c:tx>
          <c:spPr>
            <a:solidFill>
              <a:srgbClr val="007681"/>
            </a:solidFill>
            <a:ln>
              <a:solidFill>
                <a:schemeClr val="bg1"/>
              </a:solidFill>
            </a:ln>
            <a:effectLst/>
          </c:spPr>
          <c:invertIfNegative val="0"/>
          <c:dPt>
            <c:idx val="9"/>
            <c:invertIfNegative val="0"/>
            <c:bubble3D val="0"/>
            <c:extLst xmlns:c16r2="http://schemas.microsoft.com/office/drawing/2015/06/chart">
              <c:ext xmlns:c16="http://schemas.microsoft.com/office/drawing/2014/chart" uri="{C3380CC4-5D6E-409C-BE32-E72D297353CC}">
                <c16:uniqueId val="{00000000-8947-43BB-956A-3EBD20BAA7FA}"/>
              </c:ext>
            </c:extLst>
          </c:dPt>
          <c:dPt>
            <c:idx val="10"/>
            <c:invertIfNegative val="0"/>
            <c:bubble3D val="0"/>
            <c:extLst xmlns:c16r2="http://schemas.microsoft.com/office/drawing/2015/06/chart">
              <c:ext xmlns:c16="http://schemas.microsoft.com/office/drawing/2014/chart" uri="{C3380CC4-5D6E-409C-BE32-E72D297353CC}">
                <c16:uniqueId val="{00000001-8947-43BB-956A-3EBD20BAA7FA}"/>
              </c:ext>
            </c:extLst>
          </c:dPt>
          <c:dPt>
            <c:idx val="11"/>
            <c:invertIfNegative val="0"/>
            <c:bubble3D val="0"/>
            <c:extLst xmlns:c16r2="http://schemas.microsoft.com/office/drawing/2015/06/chart">
              <c:ext xmlns:c16="http://schemas.microsoft.com/office/drawing/2014/chart" uri="{C3380CC4-5D6E-409C-BE32-E72D297353CC}">
                <c16:uniqueId val="{00000002-8947-43BB-956A-3EBD20BAA7FA}"/>
              </c:ext>
            </c:extLst>
          </c:dPt>
          <c:dLbls>
            <c:numFmt formatCode="#&quot;%&quot;"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Propisi EU se „prepisuju“ bez konsultovanja privrede</c:v>
                </c:pt>
                <c:pt idx="1">
                  <c:v>Javni sektor nije zainteresovan da sasluša privredu</c:v>
                </c:pt>
                <c:pt idx="2">
                  <c:v>Javni sektor nema dovoljno kapaciteta da sagleda sve komentare privrede</c:v>
                </c:pt>
                <c:pt idx="3">
                  <c:v>Privreda nema dovoljno znanja i kapaciteta za učestvovanje u izradi i izmeni propisa</c:v>
                </c:pt>
                <c:pt idx="4">
                  <c:v>Određeni propisi moraju hitno da se donesu, pa nedostaje vreme za uključivanje privrede</c:v>
                </c:pt>
                <c:pt idx="5">
                  <c:v>Privreda ne razume javne interese</c:v>
                </c:pt>
                <c:pt idx="6">
                  <c:v>Javno-privatni dijalog nije obavezan ni po jednom zakonu</c:v>
                </c:pt>
                <c:pt idx="7">
                  <c:v>Ne znam</c:v>
                </c:pt>
                <c:pt idx="8">
                  <c:v>Drugo</c:v>
                </c:pt>
              </c:strCache>
            </c:strRef>
          </c:cat>
          <c:val>
            <c:numRef>
              <c:f>Sheet1!$B$2:$B$10</c:f>
              <c:numCache>
                <c:formatCode>General</c:formatCode>
                <c:ptCount val="9"/>
                <c:pt idx="0">
                  <c:v>33.200000000000003</c:v>
                </c:pt>
                <c:pt idx="1">
                  <c:v>36.4</c:v>
                </c:pt>
                <c:pt idx="2">
                  <c:v>31.1</c:v>
                </c:pt>
                <c:pt idx="3">
                  <c:v>12.1</c:v>
                </c:pt>
                <c:pt idx="4">
                  <c:v>22.5</c:v>
                </c:pt>
                <c:pt idx="5">
                  <c:v>8.8000000000000007</c:v>
                </c:pt>
                <c:pt idx="6">
                  <c:v>13.5</c:v>
                </c:pt>
                <c:pt idx="7">
                  <c:v>10.4</c:v>
                </c:pt>
                <c:pt idx="8">
                  <c:v>1.7</c:v>
                </c:pt>
              </c:numCache>
            </c:numRef>
          </c:val>
          <c:extLst xmlns:c16r2="http://schemas.microsoft.com/office/drawing/2015/06/chart">
            <c:ext xmlns:c16="http://schemas.microsoft.com/office/drawing/2014/chart" uri="{C3380CC4-5D6E-409C-BE32-E72D297353CC}">
              <c16:uniqueId val="{00000003-8947-43BB-956A-3EBD20BAA7FA}"/>
            </c:ext>
          </c:extLst>
        </c:ser>
        <c:ser>
          <c:idx val="1"/>
          <c:order val="1"/>
          <c:tx>
            <c:strRef>
              <c:f>Sheet1!$C$1</c:f>
              <c:strCache>
                <c:ptCount val="1"/>
                <c:pt idx="0">
                  <c:v>Poslovna udruženja</c:v>
                </c:pt>
              </c:strCache>
            </c:strRef>
          </c:tx>
          <c:spPr>
            <a:solidFill>
              <a:schemeClr val="accent6"/>
            </a:solidFill>
            <a:ln>
              <a:solidFill>
                <a:schemeClr val="bg1"/>
              </a:solidFill>
            </a:ln>
            <a:effectLst/>
          </c:spPr>
          <c:invertIfNegative val="0"/>
          <c:dLbls>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89A-4194-9954-639D299F9F3E}"/>
                </c:ext>
              </c:extLst>
            </c:dLbl>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Propisi EU se „prepisuju“ bez konsultovanja privrede</c:v>
                </c:pt>
                <c:pt idx="1">
                  <c:v>Javni sektor nije zainteresovan da sasluša privredu</c:v>
                </c:pt>
                <c:pt idx="2">
                  <c:v>Javni sektor nema dovoljno kapaciteta da sagleda sve komentare privrede</c:v>
                </c:pt>
                <c:pt idx="3">
                  <c:v>Privreda nema dovoljno znanja i kapaciteta za učestvovanje u izradi i izmeni propisa</c:v>
                </c:pt>
                <c:pt idx="4">
                  <c:v>Određeni propisi moraju hitno da se donesu, pa nedostaje vreme za uključivanje privrede</c:v>
                </c:pt>
                <c:pt idx="5">
                  <c:v>Privreda ne razume javne interese</c:v>
                </c:pt>
                <c:pt idx="6">
                  <c:v>Javno-privatni dijalog nije obavezan ni po jednom zakonu</c:v>
                </c:pt>
                <c:pt idx="7">
                  <c:v>Ne znam</c:v>
                </c:pt>
                <c:pt idx="8">
                  <c:v>Drugo</c:v>
                </c:pt>
              </c:strCache>
            </c:strRef>
          </c:cat>
          <c:val>
            <c:numRef>
              <c:f>Sheet1!$C$2:$C$10</c:f>
              <c:numCache>
                <c:formatCode>General</c:formatCode>
                <c:ptCount val="9"/>
                <c:pt idx="0">
                  <c:v>55</c:v>
                </c:pt>
                <c:pt idx="1">
                  <c:v>42.5</c:v>
                </c:pt>
                <c:pt idx="2">
                  <c:v>45</c:v>
                </c:pt>
                <c:pt idx="3">
                  <c:v>30</c:v>
                </c:pt>
                <c:pt idx="4">
                  <c:v>30</c:v>
                </c:pt>
                <c:pt idx="5">
                  <c:v>2.5</c:v>
                </c:pt>
                <c:pt idx="6">
                  <c:v>25</c:v>
                </c:pt>
                <c:pt idx="7">
                  <c:v>2.5</c:v>
                </c:pt>
                <c:pt idx="8">
                  <c:v>5</c:v>
                </c:pt>
              </c:numCache>
            </c:numRef>
          </c:val>
          <c:extLst xmlns:c16r2="http://schemas.microsoft.com/office/drawing/2015/06/chart">
            <c:ext xmlns:c16="http://schemas.microsoft.com/office/drawing/2014/chart" uri="{C3380CC4-5D6E-409C-BE32-E72D297353CC}">
              <c16:uniqueId val="{00000006-8947-43BB-956A-3EBD20BAA7FA}"/>
            </c:ext>
          </c:extLst>
        </c:ser>
        <c:ser>
          <c:idx val="2"/>
          <c:order val="2"/>
          <c:tx>
            <c:strRef>
              <c:f>Sheet1!$D$1</c:f>
              <c:strCache>
                <c:ptCount val="1"/>
                <c:pt idx="0">
                  <c:v>Javni sektor</c:v>
                </c:pt>
              </c:strCache>
            </c:strRef>
          </c:tx>
          <c:spPr>
            <a:solidFill>
              <a:schemeClr val="accent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Propisi EU se „prepisuju“ bez konsultovanja privrede</c:v>
                </c:pt>
                <c:pt idx="1">
                  <c:v>Javni sektor nije zainteresovan da sasluša privredu</c:v>
                </c:pt>
                <c:pt idx="2">
                  <c:v>Javni sektor nema dovoljno kapaciteta da sagleda sve komentare privrede</c:v>
                </c:pt>
                <c:pt idx="3">
                  <c:v>Privreda nema dovoljno znanja i kapaciteta za učestvovanje u izradi i izmeni propisa</c:v>
                </c:pt>
                <c:pt idx="4">
                  <c:v>Određeni propisi moraju hitno da se donesu, pa nedostaje vreme za uključivanje privrede</c:v>
                </c:pt>
                <c:pt idx="5">
                  <c:v>Privreda ne razume javne interese</c:v>
                </c:pt>
                <c:pt idx="6">
                  <c:v>Javno-privatni dijalog nije obavezan ni po jednom zakonu</c:v>
                </c:pt>
                <c:pt idx="7">
                  <c:v>Ne znam</c:v>
                </c:pt>
                <c:pt idx="8">
                  <c:v>Drugo</c:v>
                </c:pt>
              </c:strCache>
            </c:strRef>
          </c:cat>
          <c:val>
            <c:numRef>
              <c:f>Sheet1!$D$2:$D$10</c:f>
              <c:numCache>
                <c:formatCode>General</c:formatCode>
                <c:ptCount val="9"/>
                <c:pt idx="0">
                  <c:v>20</c:v>
                </c:pt>
                <c:pt idx="1">
                  <c:v>6.7</c:v>
                </c:pt>
                <c:pt idx="2">
                  <c:v>26.7</c:v>
                </c:pt>
                <c:pt idx="3">
                  <c:v>11.1</c:v>
                </c:pt>
                <c:pt idx="4">
                  <c:v>53.3</c:v>
                </c:pt>
                <c:pt idx="5">
                  <c:v>17.8</c:v>
                </c:pt>
                <c:pt idx="6">
                  <c:v>20</c:v>
                </c:pt>
                <c:pt idx="7">
                  <c:v>15.6</c:v>
                </c:pt>
                <c:pt idx="8">
                  <c:v>2.2000000000000002</c:v>
                </c:pt>
              </c:numCache>
            </c:numRef>
          </c:val>
          <c:extLst xmlns:c16r2="http://schemas.microsoft.com/office/drawing/2015/06/chart">
            <c:ext xmlns:c16="http://schemas.microsoft.com/office/drawing/2014/chart" uri="{C3380CC4-5D6E-409C-BE32-E72D297353CC}">
              <c16:uniqueId val="{00000007-8947-43BB-956A-3EBD20BAA7FA}"/>
            </c:ext>
          </c:extLst>
        </c:ser>
        <c:dLbls>
          <c:showLegendKey val="0"/>
          <c:showVal val="0"/>
          <c:showCatName val="0"/>
          <c:showSerName val="0"/>
          <c:showPercent val="0"/>
          <c:showBubbleSize val="0"/>
        </c:dLbls>
        <c:gapWidth val="30"/>
        <c:axId val="181525888"/>
        <c:axId val="193668224"/>
      </c:barChart>
      <c:catAx>
        <c:axId val="181525888"/>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sr-Latn-RS"/>
          </a:p>
        </c:txPr>
        <c:crossAx val="193668224"/>
        <c:crosses val="autoZero"/>
        <c:auto val="1"/>
        <c:lblAlgn val="ctr"/>
        <c:lblOffset val="0"/>
        <c:noMultiLvlLbl val="0"/>
      </c:catAx>
      <c:valAx>
        <c:axId val="193668224"/>
        <c:scaling>
          <c:orientation val="minMax"/>
        </c:scaling>
        <c:delete val="1"/>
        <c:axPos val="r"/>
        <c:numFmt formatCode="General" sourceLinked="1"/>
        <c:majorTickMark val="out"/>
        <c:minorTickMark val="none"/>
        <c:tickLblPos val="nextTo"/>
        <c:crossAx val="181525888"/>
        <c:crosses val="max"/>
        <c:crossBetween val="between"/>
      </c:valAx>
      <c:spPr>
        <a:noFill/>
        <a:ln>
          <a:noFill/>
        </a:ln>
        <a:effectLst/>
      </c:spPr>
    </c:plotArea>
    <c:legend>
      <c:legendPos val="r"/>
      <c:legendEntry>
        <c:idx val="2"/>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sr-Latn-RS"/>
          </a:p>
        </c:txPr>
      </c:legendEntry>
      <c:layout>
        <c:manualLayout>
          <c:xMode val="edge"/>
          <c:yMode val="edge"/>
          <c:x val="0.78488782235499843"/>
          <c:y val="6.2733124742701984E-2"/>
          <c:w val="0.19643120899219291"/>
          <c:h val="0.2202073020258373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sr-Latn-RS"/>
        </a:p>
      </c:txPr>
    </c:legend>
    <c:plotVisOnly val="1"/>
    <c:dispBlanksAs val="gap"/>
    <c:showDLblsOverMax val="0"/>
  </c:chart>
  <c:spPr>
    <a:noFill/>
    <a:ln w="6350" cap="flat" cmpd="sng" algn="ctr">
      <a:noFill/>
      <a:prstDash val="solid"/>
      <a:round/>
    </a:ln>
    <a:effectLst/>
  </c:spPr>
  <c:txPr>
    <a:bodyPr/>
    <a:lstStyle/>
    <a:p>
      <a:pPr>
        <a:defRPr sz="1800">
          <a:latin typeface="Calibri" panose="020F0502020204030204" pitchFamily="34" charset="0"/>
        </a:defRPr>
      </a:pPr>
      <a:endParaRPr lang="sr-Latn-R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62178089975061E-3"/>
          <c:y val="5.7201273542050929E-2"/>
          <c:w val="1"/>
          <c:h val="0.59550536640153362"/>
        </c:manualLayout>
      </c:layout>
      <c:barChart>
        <c:barDir val="col"/>
        <c:grouping val="clustered"/>
        <c:varyColors val="0"/>
        <c:ser>
          <c:idx val="0"/>
          <c:order val="0"/>
          <c:tx>
            <c:strRef>
              <c:f>Sheet1!$B$1</c:f>
              <c:strCache>
                <c:ptCount val="1"/>
                <c:pt idx="0">
                  <c:v>Privrednici</c:v>
                </c:pt>
              </c:strCache>
            </c:strRef>
          </c:tx>
          <c:spPr>
            <a:solidFill>
              <a:srgbClr val="007681"/>
            </a:solidFill>
            <a:ln>
              <a:solidFill>
                <a:schemeClr val="bg1"/>
              </a:solidFill>
            </a:ln>
            <a:effectLst/>
          </c:spPr>
          <c:invertIfNegative val="0"/>
          <c:dPt>
            <c:idx val="9"/>
            <c:invertIfNegative val="0"/>
            <c:bubble3D val="0"/>
            <c:extLst xmlns:c16r2="http://schemas.microsoft.com/office/drawing/2015/06/chart">
              <c:ext xmlns:c16="http://schemas.microsoft.com/office/drawing/2014/chart" uri="{C3380CC4-5D6E-409C-BE32-E72D297353CC}">
                <c16:uniqueId val="{00000000-F4AD-4CDA-B761-D679037F2F75}"/>
              </c:ext>
            </c:extLst>
          </c:dPt>
          <c:dPt>
            <c:idx val="10"/>
            <c:invertIfNegative val="0"/>
            <c:bubble3D val="0"/>
            <c:extLst xmlns:c16r2="http://schemas.microsoft.com/office/drawing/2015/06/chart">
              <c:ext xmlns:c16="http://schemas.microsoft.com/office/drawing/2014/chart" uri="{C3380CC4-5D6E-409C-BE32-E72D297353CC}">
                <c16:uniqueId val="{00000001-F4AD-4CDA-B761-D679037F2F75}"/>
              </c:ext>
            </c:extLst>
          </c:dPt>
          <c:dPt>
            <c:idx val="11"/>
            <c:invertIfNegative val="0"/>
            <c:bubble3D val="0"/>
            <c:extLst xmlns:c16r2="http://schemas.microsoft.com/office/drawing/2015/06/chart">
              <c:ext xmlns:c16="http://schemas.microsoft.com/office/drawing/2014/chart" uri="{C3380CC4-5D6E-409C-BE32-E72D297353CC}">
                <c16:uniqueId val="{00000002-F4AD-4CDA-B761-D679037F2F75}"/>
              </c:ext>
            </c:extLst>
          </c:dPt>
          <c:dLbls>
            <c:numFmt formatCode="#&quot;%&quot;"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Pravovremeno uključivati privredu u JPD</c:v>
                </c:pt>
                <c:pt idx="1">
                  <c:v>Povećati transparentnost celog procesa</c:v>
                </c:pt>
                <c:pt idx="2">
                  <c:v>Veća ažurnost javnih institucija u davanju povratnih informacija na predloge privrede u JPD</c:v>
                </c:pt>
                <c:pt idx="3">
                  <c:v>Veća odgovornost javnih institucija za rokove i kvalitet JPD</c:v>
                </c:pt>
                <c:pt idx="4">
                  <c:v>Povećati broj službenika u javnim institucijama koji su stručni za vođenje JPD</c:v>
                </c:pt>
                <c:pt idx="5">
                  <c:v>Ojačati kapacitete privrede za JPD</c:v>
                </c:pt>
                <c:pt idx="6">
                  <c:v>Ojačati zakonodavni okvir za JPD (npr. pooštriti zakonsku obavezu za sprovođenje konsultacija)</c:v>
                </c:pt>
                <c:pt idx="7">
                  <c:v>Drugo</c:v>
                </c:pt>
                <c:pt idx="8">
                  <c:v>Ne znam</c:v>
                </c:pt>
              </c:strCache>
            </c:strRef>
          </c:cat>
          <c:val>
            <c:numRef>
              <c:f>Sheet1!$B$2:$B$10</c:f>
              <c:numCache>
                <c:formatCode>General</c:formatCode>
                <c:ptCount val="9"/>
                <c:pt idx="0">
                  <c:v>20.5</c:v>
                </c:pt>
                <c:pt idx="1">
                  <c:v>23.4</c:v>
                </c:pt>
                <c:pt idx="2">
                  <c:v>17.5</c:v>
                </c:pt>
                <c:pt idx="3">
                  <c:v>9.9</c:v>
                </c:pt>
                <c:pt idx="5">
                  <c:v>6.8</c:v>
                </c:pt>
                <c:pt idx="6">
                  <c:v>7.8</c:v>
                </c:pt>
                <c:pt idx="7">
                  <c:v>2.6</c:v>
                </c:pt>
                <c:pt idx="8">
                  <c:v>5.5</c:v>
                </c:pt>
              </c:numCache>
            </c:numRef>
          </c:val>
          <c:extLst xmlns:c16r2="http://schemas.microsoft.com/office/drawing/2015/06/chart">
            <c:ext xmlns:c16="http://schemas.microsoft.com/office/drawing/2014/chart" uri="{C3380CC4-5D6E-409C-BE32-E72D297353CC}">
              <c16:uniqueId val="{00000003-F4AD-4CDA-B761-D679037F2F75}"/>
            </c:ext>
          </c:extLst>
        </c:ser>
        <c:ser>
          <c:idx val="1"/>
          <c:order val="1"/>
          <c:tx>
            <c:strRef>
              <c:f>Sheet1!$C$1</c:f>
              <c:strCache>
                <c:ptCount val="1"/>
                <c:pt idx="0">
                  <c:v>Poslovna udruženja</c:v>
                </c:pt>
              </c:strCache>
            </c:strRef>
          </c:tx>
          <c:spPr>
            <a:solidFill>
              <a:srgbClr val="00B050"/>
            </a:solidFill>
            <a:ln>
              <a:solidFill>
                <a:schemeClr val="bg1"/>
              </a:solidFill>
            </a:ln>
          </c:spPr>
          <c:invertIfNegative val="0"/>
          <c:dLbls>
            <c:dLbl>
              <c:idx val="0"/>
              <c:layout>
                <c:manualLayout>
                  <c:x val="0"/>
                  <c:y val="-5.1233360605077707E-3"/>
                </c:manualLayout>
              </c:layout>
              <c:numFmt formatCode="#&quot;%&quot;" sourceLinked="0"/>
              <c:spPr/>
              <c:txPr>
                <a:bodyPr/>
                <a:lstStyle/>
                <a:p>
                  <a:pPr algn="ctr">
                    <a:defRPr lang="en-US" sz="1600" b="1" i="0" u="none" strike="noStrike" kern="1200" baseline="0">
                      <a:solidFill>
                        <a:srgbClr val="222223"/>
                      </a:solidFill>
                      <a:latin typeface="Calibri" panose="020F0502020204030204" pitchFamily="34" charset="0"/>
                      <a:ea typeface="+mn-ea"/>
                      <a:cs typeface="+mn-cs"/>
                    </a:defRPr>
                  </a:pPr>
                  <a:endParaRPr lang="sr-Latn-R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4EE-42D1-B27C-66111606A4C0}"/>
                </c:ext>
              </c:extLst>
            </c:dLbl>
            <c:numFmt formatCode="#&quot;%&quot;" sourceLinked="0"/>
            <c:spPr>
              <a:noFill/>
              <a:ln>
                <a:noFill/>
              </a:ln>
              <a:effectLst/>
            </c:spPr>
            <c:txPr>
              <a:bodyPr/>
              <a:lstStyle/>
              <a:p>
                <a:pPr algn="ctr">
                  <a:defRPr lang="en-US" sz="1600" b="1" i="0" u="none" strike="noStrike" kern="1200" baseline="0">
                    <a:solidFill>
                      <a:srgbClr val="222223"/>
                    </a:solidFill>
                    <a:latin typeface="Calibri" panose="020F0502020204030204" pitchFamily="34" charset="0"/>
                    <a:ea typeface="+mn-ea"/>
                    <a:cs typeface="+mn-cs"/>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Pravovremeno uključivati privredu u JPD</c:v>
                </c:pt>
                <c:pt idx="1">
                  <c:v>Povećati transparentnost celog procesa</c:v>
                </c:pt>
                <c:pt idx="2">
                  <c:v>Veća ažurnost javnih institucija u davanju povratnih informacija na predloge privrede u JPD</c:v>
                </c:pt>
                <c:pt idx="3">
                  <c:v>Veća odgovornost javnih institucija za rokove i kvalitet JPD</c:v>
                </c:pt>
                <c:pt idx="4">
                  <c:v>Povećati broj službenika u javnim institucijama koji su stručni za vođenje JPD</c:v>
                </c:pt>
                <c:pt idx="5">
                  <c:v>Ojačati kapacitete privrede za JPD</c:v>
                </c:pt>
                <c:pt idx="6">
                  <c:v>Ojačati zakonodavni okvir za JPD (npr. pooštriti zakonsku obavezu za sprovođenje konsultacija)</c:v>
                </c:pt>
                <c:pt idx="7">
                  <c:v>Drugo</c:v>
                </c:pt>
                <c:pt idx="8">
                  <c:v>Ne znam</c:v>
                </c:pt>
              </c:strCache>
            </c:strRef>
          </c:cat>
          <c:val>
            <c:numRef>
              <c:f>Sheet1!$C$2:$C$10</c:f>
              <c:numCache>
                <c:formatCode>General</c:formatCode>
                <c:ptCount val="9"/>
                <c:pt idx="0">
                  <c:v>25</c:v>
                </c:pt>
                <c:pt idx="1">
                  <c:v>15</c:v>
                </c:pt>
                <c:pt idx="2">
                  <c:v>2.5</c:v>
                </c:pt>
                <c:pt idx="3">
                  <c:v>12.5</c:v>
                </c:pt>
                <c:pt idx="4">
                  <c:v>10</c:v>
                </c:pt>
                <c:pt idx="5">
                  <c:v>12.5</c:v>
                </c:pt>
                <c:pt idx="6">
                  <c:v>17.5</c:v>
                </c:pt>
                <c:pt idx="7">
                  <c:v>5</c:v>
                </c:pt>
              </c:numCache>
            </c:numRef>
          </c:val>
          <c:extLst xmlns:c16r2="http://schemas.microsoft.com/office/drawing/2015/06/chart">
            <c:ext xmlns:c16="http://schemas.microsoft.com/office/drawing/2014/chart" uri="{C3380CC4-5D6E-409C-BE32-E72D297353CC}">
              <c16:uniqueId val="{00000004-04EE-42D1-B27C-66111606A4C0}"/>
            </c:ext>
          </c:extLst>
        </c:ser>
        <c:ser>
          <c:idx val="2"/>
          <c:order val="2"/>
          <c:tx>
            <c:strRef>
              <c:f>Sheet1!$D$1</c:f>
              <c:strCache>
                <c:ptCount val="1"/>
                <c:pt idx="0">
                  <c:v>Javni sektor</c:v>
                </c:pt>
              </c:strCache>
            </c:strRef>
          </c:tx>
          <c:spPr>
            <a:solidFill>
              <a:srgbClr val="FFC000"/>
            </a:solidFill>
          </c:spPr>
          <c:invertIfNegative val="0"/>
          <c:dLbls>
            <c:numFmt formatCode="#&quot;%&quot;" sourceLinked="0"/>
            <c:spPr>
              <a:noFill/>
              <a:ln>
                <a:noFill/>
              </a:ln>
              <a:effectLst/>
            </c:spPr>
            <c:txPr>
              <a:bodyPr wrap="square" lIns="38100" tIns="19050" rIns="38100" bIns="19050" anchor="ctr">
                <a:spAutoFit/>
              </a:bodyPr>
              <a:lstStyle/>
              <a:p>
                <a:pPr>
                  <a:defRPr sz="1600" b="1"/>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Pravovremeno uključivati privredu u JPD</c:v>
                </c:pt>
                <c:pt idx="1">
                  <c:v>Povećati transparentnost celog procesa</c:v>
                </c:pt>
                <c:pt idx="2">
                  <c:v>Veća ažurnost javnih institucija u davanju povratnih informacija na predloge privrede u JPD</c:v>
                </c:pt>
                <c:pt idx="3">
                  <c:v>Veća odgovornost javnih institucija za rokove i kvalitet JPD</c:v>
                </c:pt>
                <c:pt idx="4">
                  <c:v>Povećati broj službenika u javnim institucijama koji su stručni za vođenje JPD</c:v>
                </c:pt>
                <c:pt idx="5">
                  <c:v>Ojačati kapacitete privrede za JPD</c:v>
                </c:pt>
                <c:pt idx="6">
                  <c:v>Ojačati zakonodavni okvir za JPD (npr. pooštriti zakonsku obavezu za sprovođenje konsultacija)</c:v>
                </c:pt>
                <c:pt idx="7">
                  <c:v>Drugo</c:v>
                </c:pt>
                <c:pt idx="8">
                  <c:v>Ne znam</c:v>
                </c:pt>
              </c:strCache>
            </c:strRef>
          </c:cat>
          <c:val>
            <c:numRef>
              <c:f>Sheet1!$D$2:$D$10</c:f>
              <c:numCache>
                <c:formatCode>General</c:formatCode>
                <c:ptCount val="9"/>
                <c:pt idx="0">
                  <c:v>13.3</c:v>
                </c:pt>
                <c:pt idx="1">
                  <c:v>24.4</c:v>
                </c:pt>
                <c:pt idx="2">
                  <c:v>6.7</c:v>
                </c:pt>
                <c:pt idx="3">
                  <c:v>8.9</c:v>
                </c:pt>
                <c:pt idx="4">
                  <c:v>22.2</c:v>
                </c:pt>
                <c:pt idx="5">
                  <c:v>13.3</c:v>
                </c:pt>
                <c:pt idx="6">
                  <c:v>8.9</c:v>
                </c:pt>
              </c:numCache>
            </c:numRef>
          </c:val>
          <c:extLst xmlns:c16r2="http://schemas.microsoft.com/office/drawing/2015/06/chart">
            <c:ext xmlns:c16="http://schemas.microsoft.com/office/drawing/2014/chart" uri="{C3380CC4-5D6E-409C-BE32-E72D297353CC}">
              <c16:uniqueId val="{00000000-5CCB-4932-8FE1-973ADC377AB9}"/>
            </c:ext>
          </c:extLst>
        </c:ser>
        <c:dLbls>
          <c:showLegendKey val="0"/>
          <c:showVal val="0"/>
          <c:showCatName val="0"/>
          <c:showSerName val="0"/>
          <c:showPercent val="0"/>
          <c:showBubbleSize val="0"/>
        </c:dLbls>
        <c:gapWidth val="34"/>
        <c:axId val="194151168"/>
        <c:axId val="194152704"/>
      </c:barChart>
      <c:catAx>
        <c:axId val="194151168"/>
        <c:scaling>
          <c:orientation val="minMax"/>
        </c:scaling>
        <c:delete val="0"/>
        <c:axPos val="b"/>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sr-Latn-RS"/>
          </a:p>
        </c:txPr>
        <c:crossAx val="194152704"/>
        <c:crosses val="autoZero"/>
        <c:auto val="1"/>
        <c:lblAlgn val="ctr"/>
        <c:lblOffset val="0"/>
        <c:noMultiLvlLbl val="0"/>
      </c:catAx>
      <c:valAx>
        <c:axId val="194152704"/>
        <c:scaling>
          <c:orientation val="minMax"/>
        </c:scaling>
        <c:delete val="1"/>
        <c:axPos val="r"/>
        <c:numFmt formatCode="General" sourceLinked="1"/>
        <c:majorTickMark val="out"/>
        <c:minorTickMark val="none"/>
        <c:tickLblPos val="nextTo"/>
        <c:crossAx val="194151168"/>
        <c:crosses val="max"/>
        <c:crossBetween val="between"/>
      </c:valAx>
      <c:spPr>
        <a:noFill/>
        <a:ln>
          <a:noFill/>
        </a:ln>
        <a:effectLst/>
      </c:spPr>
    </c:plotArea>
    <c:legend>
      <c:legendPos val="r"/>
      <c:layout>
        <c:manualLayout>
          <c:xMode val="edge"/>
          <c:yMode val="edge"/>
          <c:x val="0.53920677690939056"/>
          <c:y val="2.9261653829582252E-2"/>
          <c:w val="0.45979060024503476"/>
          <c:h val="6.9848141567786431E-2"/>
        </c:manualLayout>
      </c:layout>
      <c:overlay val="0"/>
    </c:legend>
    <c:plotVisOnly val="1"/>
    <c:dispBlanksAs val="gap"/>
    <c:showDLblsOverMax val="0"/>
  </c:chart>
  <c:spPr>
    <a:noFill/>
    <a:ln w="6350" cap="flat" cmpd="sng" algn="ctr">
      <a:noFill/>
      <a:prstDash val="solid"/>
      <a:round/>
    </a:ln>
    <a:effectLst/>
  </c:spPr>
  <c:txPr>
    <a:bodyPr/>
    <a:lstStyle/>
    <a:p>
      <a:pPr>
        <a:defRPr sz="1800">
          <a:latin typeface="Calibri" panose="020F0502020204030204" pitchFamily="34" charset="0"/>
        </a:defRPr>
      </a:pPr>
      <a:endParaRPr lang="sr-Latn-R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0.15586</cdr:x>
      <cdr:y>0.89573</cdr:y>
    </cdr:from>
    <cdr:to>
      <cdr:x>0.20539</cdr:x>
      <cdr:y>0.97755</cdr:y>
    </cdr:to>
    <cdr:sp macro="" textlink="">
      <cdr:nvSpPr>
        <cdr:cNvPr id="3" name="TextBox 2"/>
        <cdr:cNvSpPr txBox="1"/>
      </cdr:nvSpPr>
      <cdr:spPr>
        <a:xfrm xmlns:a="http://schemas.openxmlformats.org/drawingml/2006/main">
          <a:off x="1503518" y="3869973"/>
          <a:ext cx="477806" cy="353501"/>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800" b="1" dirty="0">
              <a:solidFill>
                <a:srgbClr val="FF585D"/>
              </a:solidFill>
            </a:rPr>
            <a:t>69</a:t>
          </a:r>
          <a:endParaRPr lang="en-US" sz="1800" b="1" dirty="0">
            <a:solidFill>
              <a:srgbClr val="FF585D"/>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0.2935</cdr:x>
      <cdr:y>0.06494</cdr:y>
    </cdr:from>
    <cdr:to>
      <cdr:x>0.3407</cdr:x>
      <cdr:y>0.28001</cdr:y>
    </cdr:to>
    <cdr:cxnSp macro="">
      <cdr:nvCxnSpPr>
        <cdr:cNvPr id="5" name="Straight Arrow Connector 4">
          <a:extLst xmlns:a="http://schemas.openxmlformats.org/drawingml/2006/main">
            <a:ext uri="{FF2B5EF4-FFF2-40B4-BE49-F238E27FC236}">
              <a16:creationId xmlns="" xmlns:a16="http://schemas.microsoft.com/office/drawing/2014/main" id="{AB2569CF-9AFE-4A1E-9432-84F107D0BACD}"/>
            </a:ext>
          </a:extLst>
        </cdr:cNvPr>
        <cdr:cNvCxnSpPr/>
      </cdr:nvCxnSpPr>
      <cdr:spPr>
        <a:xfrm xmlns:a="http://schemas.openxmlformats.org/drawingml/2006/main" flipH="1">
          <a:off x="3582219" y="277069"/>
          <a:ext cx="576064" cy="917507"/>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dr:relSizeAnchor xmlns:cdr="http://schemas.openxmlformats.org/drawingml/2006/chartDrawing">
    <cdr:from>
      <cdr:x>0.3053</cdr:x>
      <cdr:y>0.39247</cdr:y>
    </cdr:from>
    <cdr:to>
      <cdr:x>0.3525</cdr:x>
      <cdr:y>0.60753</cdr:y>
    </cdr:to>
    <cdr:cxnSp macro="">
      <cdr:nvCxnSpPr>
        <cdr:cNvPr id="4" name="Straight Arrow Connector 3">
          <a:extLst xmlns:a="http://schemas.openxmlformats.org/drawingml/2006/main">
            <a:ext uri="{FF2B5EF4-FFF2-40B4-BE49-F238E27FC236}">
              <a16:creationId xmlns="" xmlns:a16="http://schemas.microsoft.com/office/drawing/2014/main" id="{2243B524-A298-4526-AE88-2FCB99344A53}"/>
            </a:ext>
          </a:extLst>
        </cdr:cNvPr>
        <cdr:cNvCxnSpPr/>
      </cdr:nvCxnSpPr>
      <cdr:spPr>
        <a:xfrm xmlns:a="http://schemas.openxmlformats.org/drawingml/2006/main" flipH="1">
          <a:off x="3726235" y="1674375"/>
          <a:ext cx="576064" cy="917507"/>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ame 1"/>
          <p:cNvSpPr/>
          <p:nvPr/>
        </p:nvSpPr>
        <p:spPr>
          <a:xfrm>
            <a:off x="0" y="0"/>
            <a:ext cx="6797675" cy="9926638"/>
          </a:xfrm>
          <a:prstGeom prst="frame">
            <a:avLst>
              <a:gd name="adj1" fmla="val 26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986" y="9323942"/>
            <a:ext cx="1121796" cy="27793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76308" y="192422"/>
            <a:ext cx="6423025" cy="361306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8209"/>
            <a:ext cx="846266" cy="209666"/>
          </a:xfrm>
          <a:prstGeom prst="rect">
            <a:avLst/>
          </a:prstGeom>
        </p:spPr>
      </p:pic>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2</a:t>
            </a:fld>
            <a:endParaRPr lang="en-GB" dirty="0"/>
          </a:p>
        </p:txBody>
      </p:sp>
    </p:spTree>
    <p:extLst>
      <p:ext uri="{BB962C8B-B14F-4D97-AF65-F5344CB8AC3E}">
        <p14:creationId xmlns:p14="http://schemas.microsoft.com/office/powerpoint/2010/main" val="369443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16</a:t>
            </a:fld>
            <a:endParaRPr lang="en-GB" dirty="0"/>
          </a:p>
        </p:txBody>
      </p:sp>
    </p:spTree>
    <p:extLst>
      <p:ext uri="{BB962C8B-B14F-4D97-AF65-F5344CB8AC3E}">
        <p14:creationId xmlns:p14="http://schemas.microsoft.com/office/powerpoint/2010/main" val="151454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18</a:t>
            </a:fld>
            <a:endParaRPr lang="en-GB" dirty="0"/>
          </a:p>
        </p:txBody>
      </p:sp>
    </p:spTree>
    <p:extLst>
      <p:ext uri="{BB962C8B-B14F-4D97-AF65-F5344CB8AC3E}">
        <p14:creationId xmlns:p14="http://schemas.microsoft.com/office/powerpoint/2010/main" val="4115590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19</a:t>
            </a:fld>
            <a:endParaRPr lang="en-GB" dirty="0"/>
          </a:p>
        </p:txBody>
      </p:sp>
    </p:spTree>
    <p:extLst>
      <p:ext uri="{BB962C8B-B14F-4D97-AF65-F5344CB8AC3E}">
        <p14:creationId xmlns:p14="http://schemas.microsoft.com/office/powerpoint/2010/main" val="364905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20</a:t>
            </a:fld>
            <a:endParaRPr lang="en-GB" dirty="0"/>
          </a:p>
        </p:txBody>
      </p:sp>
    </p:spTree>
    <p:extLst>
      <p:ext uri="{BB962C8B-B14F-4D97-AF65-F5344CB8AC3E}">
        <p14:creationId xmlns:p14="http://schemas.microsoft.com/office/powerpoint/2010/main" val="456886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22</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433251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26</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478047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814388"/>
            <a:ext cx="5907088" cy="3324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27</a:t>
            </a:fld>
            <a:endParaRPr lang="en-GB" dirty="0"/>
          </a:p>
        </p:txBody>
      </p:sp>
    </p:spTree>
    <p:extLst>
      <p:ext uri="{BB962C8B-B14F-4D97-AF65-F5344CB8AC3E}">
        <p14:creationId xmlns:p14="http://schemas.microsoft.com/office/powerpoint/2010/main" val="2397792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28</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57846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29</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30585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31</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61515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814388"/>
            <a:ext cx="5907088" cy="3324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a:t>
            </a:fld>
            <a:endParaRPr lang="en-GB" dirty="0"/>
          </a:p>
        </p:txBody>
      </p:sp>
    </p:spTree>
    <p:extLst>
      <p:ext uri="{BB962C8B-B14F-4D97-AF65-F5344CB8AC3E}">
        <p14:creationId xmlns:p14="http://schemas.microsoft.com/office/powerpoint/2010/main" val="298325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32</a:t>
            </a:fld>
            <a:endParaRPr lang="en-GB" dirty="0"/>
          </a:p>
        </p:txBody>
      </p:sp>
    </p:spTree>
    <p:extLst>
      <p:ext uri="{BB962C8B-B14F-4D97-AF65-F5344CB8AC3E}">
        <p14:creationId xmlns:p14="http://schemas.microsoft.com/office/powerpoint/2010/main" val="230533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33</a:t>
            </a:fld>
            <a:endParaRPr lang="en-GB" dirty="0"/>
          </a:p>
        </p:txBody>
      </p:sp>
    </p:spTree>
    <p:extLst>
      <p:ext uri="{BB962C8B-B14F-4D97-AF65-F5344CB8AC3E}">
        <p14:creationId xmlns:p14="http://schemas.microsoft.com/office/powerpoint/2010/main" val="1248238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34</a:t>
            </a:fld>
            <a:endParaRPr lang="en-GB" dirty="0"/>
          </a:p>
        </p:txBody>
      </p:sp>
    </p:spTree>
    <p:extLst>
      <p:ext uri="{BB962C8B-B14F-4D97-AF65-F5344CB8AC3E}">
        <p14:creationId xmlns:p14="http://schemas.microsoft.com/office/powerpoint/2010/main" val="1066512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35</a:t>
            </a:fld>
            <a:endParaRPr lang="en-GB" dirty="0"/>
          </a:p>
        </p:txBody>
      </p:sp>
    </p:spTree>
    <p:extLst>
      <p:ext uri="{BB962C8B-B14F-4D97-AF65-F5344CB8AC3E}">
        <p14:creationId xmlns:p14="http://schemas.microsoft.com/office/powerpoint/2010/main" val="3511546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36</a:t>
            </a:fld>
            <a:endParaRPr lang="en-GB" dirty="0"/>
          </a:p>
        </p:txBody>
      </p:sp>
    </p:spTree>
    <p:extLst>
      <p:ext uri="{BB962C8B-B14F-4D97-AF65-F5344CB8AC3E}">
        <p14:creationId xmlns:p14="http://schemas.microsoft.com/office/powerpoint/2010/main" val="3512649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38</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147207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39</a:t>
            </a:fld>
            <a:endParaRPr lang="en-GB" dirty="0"/>
          </a:p>
        </p:txBody>
      </p:sp>
    </p:spTree>
    <p:extLst>
      <p:ext uri="{BB962C8B-B14F-4D97-AF65-F5344CB8AC3E}">
        <p14:creationId xmlns:p14="http://schemas.microsoft.com/office/powerpoint/2010/main" val="4204622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40</a:t>
            </a:fld>
            <a:endParaRPr lang="en-GB" dirty="0"/>
          </a:p>
        </p:txBody>
      </p:sp>
    </p:spTree>
    <p:extLst>
      <p:ext uri="{BB962C8B-B14F-4D97-AF65-F5344CB8AC3E}">
        <p14:creationId xmlns:p14="http://schemas.microsoft.com/office/powerpoint/2010/main" val="1010365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41</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4267635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42</a:t>
            </a:fld>
            <a:endParaRPr lang="en-GB" dirty="0"/>
          </a:p>
        </p:txBody>
      </p:sp>
    </p:spTree>
    <p:extLst>
      <p:ext uri="{BB962C8B-B14F-4D97-AF65-F5344CB8AC3E}">
        <p14:creationId xmlns:p14="http://schemas.microsoft.com/office/powerpoint/2010/main" val="103191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5</a:t>
            </a:fld>
            <a:endParaRPr lang="en-GB" dirty="0"/>
          </a:p>
        </p:txBody>
      </p:sp>
    </p:spTree>
    <p:extLst>
      <p:ext uri="{BB962C8B-B14F-4D97-AF65-F5344CB8AC3E}">
        <p14:creationId xmlns:p14="http://schemas.microsoft.com/office/powerpoint/2010/main" val="3179830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43</a:t>
            </a:fld>
            <a:endParaRPr lang="en-GB" dirty="0"/>
          </a:p>
        </p:txBody>
      </p:sp>
    </p:spTree>
    <p:extLst>
      <p:ext uri="{BB962C8B-B14F-4D97-AF65-F5344CB8AC3E}">
        <p14:creationId xmlns:p14="http://schemas.microsoft.com/office/powerpoint/2010/main" val="1553462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44</a:t>
            </a:fld>
            <a:endParaRPr lang="en-GB" dirty="0"/>
          </a:p>
        </p:txBody>
      </p:sp>
    </p:spTree>
    <p:extLst>
      <p:ext uri="{BB962C8B-B14F-4D97-AF65-F5344CB8AC3E}">
        <p14:creationId xmlns:p14="http://schemas.microsoft.com/office/powerpoint/2010/main" val="1395083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46</a:t>
            </a:fld>
            <a:endParaRPr lang="en-GB" dirty="0"/>
          </a:p>
        </p:txBody>
      </p:sp>
    </p:spTree>
    <p:extLst>
      <p:ext uri="{BB962C8B-B14F-4D97-AF65-F5344CB8AC3E}">
        <p14:creationId xmlns:p14="http://schemas.microsoft.com/office/powerpoint/2010/main" val="3170359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47</a:t>
            </a:fld>
            <a:endParaRPr lang="en-GB" dirty="0"/>
          </a:p>
        </p:txBody>
      </p:sp>
    </p:spTree>
    <p:extLst>
      <p:ext uri="{BB962C8B-B14F-4D97-AF65-F5344CB8AC3E}">
        <p14:creationId xmlns:p14="http://schemas.microsoft.com/office/powerpoint/2010/main" val="131006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48</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936303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49</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978747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51</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935602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52</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501471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57</a:t>
            </a:fld>
            <a:endParaRPr lang="en-GB" dirty="0"/>
          </a:p>
        </p:txBody>
      </p:sp>
    </p:spTree>
    <p:extLst>
      <p:ext uri="{BB962C8B-B14F-4D97-AF65-F5344CB8AC3E}">
        <p14:creationId xmlns:p14="http://schemas.microsoft.com/office/powerpoint/2010/main" val="1423826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58</a:t>
            </a:fld>
            <a:endParaRPr lang="en-GB" dirty="0"/>
          </a:p>
        </p:txBody>
      </p:sp>
    </p:spTree>
    <p:extLst>
      <p:ext uri="{BB962C8B-B14F-4D97-AF65-F5344CB8AC3E}">
        <p14:creationId xmlns:p14="http://schemas.microsoft.com/office/powerpoint/2010/main" val="120246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6</a:t>
            </a:fld>
            <a:endParaRPr lang="en-GB" dirty="0"/>
          </a:p>
        </p:txBody>
      </p:sp>
    </p:spTree>
    <p:extLst>
      <p:ext uri="{BB962C8B-B14F-4D97-AF65-F5344CB8AC3E}">
        <p14:creationId xmlns:p14="http://schemas.microsoft.com/office/powerpoint/2010/main" val="1141848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59</a:t>
            </a:fld>
            <a:endParaRPr lang="en-GB" dirty="0"/>
          </a:p>
        </p:txBody>
      </p:sp>
    </p:spTree>
    <p:extLst>
      <p:ext uri="{BB962C8B-B14F-4D97-AF65-F5344CB8AC3E}">
        <p14:creationId xmlns:p14="http://schemas.microsoft.com/office/powerpoint/2010/main" val="3044175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61</a:t>
            </a:fld>
            <a:endParaRPr lang="en-GB" dirty="0"/>
          </a:p>
        </p:txBody>
      </p:sp>
    </p:spTree>
    <p:extLst>
      <p:ext uri="{BB962C8B-B14F-4D97-AF65-F5344CB8AC3E}">
        <p14:creationId xmlns:p14="http://schemas.microsoft.com/office/powerpoint/2010/main" val="3354814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62</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9153800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63</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600422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64</a:t>
            </a:fld>
            <a:endParaRPr lang="en-GB" dirty="0"/>
          </a:p>
        </p:txBody>
      </p:sp>
    </p:spTree>
    <p:extLst>
      <p:ext uri="{BB962C8B-B14F-4D97-AF65-F5344CB8AC3E}">
        <p14:creationId xmlns:p14="http://schemas.microsoft.com/office/powerpoint/2010/main" val="1729036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65</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40578958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71</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6467930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814388"/>
            <a:ext cx="5907088" cy="3324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72</a:t>
            </a:fld>
            <a:endParaRPr lang="en-GB" dirty="0"/>
          </a:p>
        </p:txBody>
      </p:sp>
    </p:spTree>
    <p:extLst>
      <p:ext uri="{BB962C8B-B14F-4D97-AF65-F5344CB8AC3E}">
        <p14:creationId xmlns:p14="http://schemas.microsoft.com/office/powerpoint/2010/main" val="320137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7</a:t>
            </a:fld>
            <a:endParaRPr lang="en-GB" dirty="0"/>
          </a:p>
        </p:txBody>
      </p:sp>
    </p:spTree>
    <p:extLst>
      <p:ext uri="{BB962C8B-B14F-4D97-AF65-F5344CB8AC3E}">
        <p14:creationId xmlns:p14="http://schemas.microsoft.com/office/powerpoint/2010/main" val="420405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9</a:t>
            </a:fld>
            <a:endParaRPr lang="en-GB" dirty="0"/>
          </a:p>
        </p:txBody>
      </p:sp>
    </p:spTree>
    <p:extLst>
      <p:ext uri="{BB962C8B-B14F-4D97-AF65-F5344CB8AC3E}">
        <p14:creationId xmlns:p14="http://schemas.microsoft.com/office/powerpoint/2010/main" val="378611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81984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43084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14</a:t>
            </a:fld>
            <a:endParaRPr lang="en-GB" dirty="0"/>
          </a:p>
        </p:txBody>
      </p:sp>
    </p:spTree>
    <p:extLst>
      <p:ext uri="{BB962C8B-B14F-4D97-AF65-F5344CB8AC3E}">
        <p14:creationId xmlns:p14="http://schemas.microsoft.com/office/powerpoint/2010/main" val="2742978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8"/>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67" y="4500711"/>
            <a:ext cx="6153434"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1"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1" name="TextBox 1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3" name="Text Placeholder 2"/>
          <p:cNvSpPr>
            <a:spLocks noGrp="1" noChangeAspect="1"/>
          </p:cNvSpPr>
          <p:nvPr>
            <p:ph type="body" sz="quarter" idx="12" hasCustomPrompt="1"/>
          </p:nvPr>
        </p:nvSpPr>
        <p:spPr>
          <a:xfrm>
            <a:off x="575335" y="1656237"/>
            <a:ext cx="3071897" cy="671191"/>
          </a:xfrm>
          <a:solidFill>
            <a:schemeClr val="accent3"/>
          </a:solidFill>
        </p:spPr>
        <p:txBody>
          <a:bodyPr vert="horz" wrap="none" lIns="82819" tIns="144000" rIns="82819" bIns="0" rtlCol="0" anchor="ctr">
            <a:spAutoFit/>
          </a:bodyPr>
          <a:lstStyle>
            <a:lvl1pPr>
              <a:lnSpc>
                <a:spcPct val="110000"/>
              </a:lnSpc>
              <a:spcAft>
                <a:spcPts val="0"/>
              </a:spcAft>
              <a:buFontTx/>
              <a:buNone/>
              <a:defRPr lang="en-US" sz="5000" b="1" baseline="0" dirty="0" smtClean="0">
                <a:solidFill>
                  <a:schemeClr val="bg1"/>
                </a:solidFill>
                <a:latin typeface="+mj-lt"/>
              </a:defRPr>
            </a:lvl1pPr>
          </a:lstStyle>
          <a:p>
            <a:pPr marL="0" lvl="0" indent="0">
              <a:lnSpc>
                <a:spcPts val="4100"/>
              </a:lnSpc>
              <a:spcBef>
                <a:spcPts val="0"/>
              </a:spcBef>
              <a:buFontTx/>
              <a:buNone/>
            </a:pPr>
            <a:r>
              <a:rPr lang="en-US" dirty="0"/>
              <a:t>Title slide</a:t>
            </a:r>
          </a:p>
        </p:txBody>
      </p:sp>
      <p:sp>
        <p:nvSpPr>
          <p:cNvPr id="4" name="Text Placeholder 3"/>
          <p:cNvSpPr>
            <a:spLocks noGrp="1"/>
          </p:cNvSpPr>
          <p:nvPr>
            <p:ph type="body" sz="quarter" idx="13" hasCustomPrompt="1"/>
          </p:nvPr>
        </p:nvSpPr>
        <p:spPr>
          <a:xfrm>
            <a:off x="575335" y="2739374"/>
            <a:ext cx="3426930" cy="671191"/>
          </a:xfrm>
          <a:solidFill>
            <a:schemeClr val="accent3"/>
          </a:solidFill>
        </p:spPr>
        <p:txBody>
          <a:bodyPr vert="horz" wrap="none" lIns="82819" tIns="144000" rIns="82819" bIns="0" rtlCol="0" anchor="ctr">
            <a:spAutoFit/>
          </a:bodyPr>
          <a:lstStyle>
            <a:lvl1pPr>
              <a:lnSpc>
                <a:spcPct val="100000"/>
              </a:lnSpc>
              <a:buFontTx/>
              <a:buNone/>
              <a:defRPr lang="en-US" sz="4800" b="1" baseline="0" dirty="0" smtClean="0">
                <a:solidFill>
                  <a:schemeClr val="bg1"/>
                </a:solidFill>
                <a:latin typeface="+mj-lt"/>
              </a:defRPr>
            </a:lvl1pPr>
          </a:lstStyle>
          <a:p>
            <a:pPr marL="0" lvl="0" indent="0">
              <a:lnSpc>
                <a:spcPts val="4100"/>
              </a:lnSpc>
              <a:spcBef>
                <a:spcPts val="0"/>
              </a:spcBef>
              <a:spcAft>
                <a:spcPts val="0"/>
              </a:spcAft>
              <a:buFontTx/>
              <a:buNone/>
            </a:pPr>
            <a:r>
              <a:rPr lang="en-US" dirty="0"/>
              <a:t>Cover page</a:t>
            </a:r>
          </a:p>
        </p:txBody>
      </p:sp>
      <p:pic>
        <p:nvPicPr>
          <p:cNvPr id="10" name="Picture 9">
            <a:extLst>
              <a:ext uri="{FF2B5EF4-FFF2-40B4-BE49-F238E27FC236}">
                <a16:creationId xmlns="" xmlns:a16="http://schemas.microsoft.com/office/drawing/2014/main" id="{E3A454A9-CEEE-42F3-95C6-232EF83BB9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3" name="Picture 12">
            <a:extLst>
              <a:ext uri="{FF2B5EF4-FFF2-40B4-BE49-F238E27FC236}">
                <a16:creationId xmlns="" xmlns:a16="http://schemas.microsoft.com/office/drawing/2014/main" id="{40260253-652C-4587-B690-67A5527CFC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bg>
      <p:bgPr>
        <a:solidFill>
          <a:srgbClr val="00768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7"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7053"/>
            <a:ext cx="4397131"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12576"/>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0536"/>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2"/>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8" y="1612576"/>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6"/>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19" y="2189026"/>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49" y="684287"/>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38999"/>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8999"/>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66641" y="1738998"/>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8"/>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1" y="926719"/>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98645"/>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45"/>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2215"/>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2"/>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2"/>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0" hasCustomPrompt="1"/>
          </p:nvPr>
        </p:nvSpPr>
        <p:spPr>
          <a:xfrm>
            <a:off x="566642"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1"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66642"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1"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6812" y="3872890"/>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556667" y="4564907"/>
            <a:ext cx="6153434" cy="1446955"/>
          </a:xfrm>
        </p:spPr>
        <p:txBody>
          <a:bodyPr wrap="square" lIns="0" tIns="41410" rIns="0"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2" name="TextBox 11"/>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5" name="Text Placeholder 4"/>
          <p:cNvSpPr>
            <a:spLocks noGrp="1"/>
          </p:cNvSpPr>
          <p:nvPr>
            <p:ph type="body" sz="quarter" idx="11" hasCustomPrompt="1"/>
          </p:nvPr>
        </p:nvSpPr>
        <p:spPr>
          <a:xfrm>
            <a:off x="557213" y="1800064"/>
            <a:ext cx="3050048" cy="743894"/>
          </a:xfrm>
          <a:solidFill>
            <a:schemeClr val="accent3"/>
          </a:solidFill>
        </p:spPr>
        <p:txBody>
          <a:bodyPr wrap="none" lIns="72000" tIns="144000" rIns="72000" bIns="72000" rtlCol="0" anchor="ctr">
            <a:spAutoFit/>
          </a:bodyPr>
          <a:lstStyle>
            <a:lvl1pPr marL="0" indent="0">
              <a:lnSpc>
                <a:spcPct val="110000"/>
              </a:lnSpc>
              <a:buFontTx/>
              <a:buNone/>
              <a:defRPr lang="en-US" sz="5000" b="1" baseline="0" dirty="0" smtClean="0">
                <a:solidFill>
                  <a:schemeClr val="bg1"/>
                </a:solidFill>
                <a:latin typeface="+mj-lt"/>
              </a:defRPr>
            </a:lvl1pPr>
          </a:lstStyle>
          <a:p>
            <a:pPr lvl="0">
              <a:lnSpc>
                <a:spcPts val="4100"/>
              </a:lnSpc>
              <a:spcBef>
                <a:spcPts val="0"/>
              </a:spcBef>
              <a:buNone/>
            </a:pPr>
            <a:r>
              <a:rPr lang="en-US" dirty="0"/>
              <a:t>Title slide</a:t>
            </a:r>
          </a:p>
        </p:txBody>
      </p:sp>
      <p:sp>
        <p:nvSpPr>
          <p:cNvPr id="7" name="Text Placeholder 6"/>
          <p:cNvSpPr>
            <a:spLocks noGrp="1"/>
          </p:cNvSpPr>
          <p:nvPr>
            <p:ph type="body" sz="quarter" idx="12" hasCustomPrompt="1"/>
          </p:nvPr>
        </p:nvSpPr>
        <p:spPr>
          <a:xfrm>
            <a:off x="564701" y="2724473"/>
            <a:ext cx="3785826" cy="743894"/>
          </a:xfrm>
          <a:solidFill>
            <a:schemeClr val="accent3"/>
          </a:solidFill>
        </p:spPr>
        <p:txBody>
          <a:bodyPr vert="horz" wrap="none" lIns="72000" tIns="144000" rIns="72000" bIns="72000" rtlCol="0" anchor="ctr">
            <a:spAutoFit/>
          </a:bodyPr>
          <a:lstStyle>
            <a:lvl1pPr>
              <a:lnSpc>
                <a:spcPct val="110000"/>
              </a:lnSpc>
              <a:buFontTx/>
              <a:buNone/>
              <a:defRPr lang="en-US" sz="50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ts val="0"/>
              </a:spcBef>
              <a:buFontTx/>
              <a:buNone/>
            </a:pPr>
            <a:r>
              <a:rPr lang="en-US" dirty="0"/>
              <a:t>Second line.</a:t>
            </a:r>
            <a:endParaRPr lang="en-GB" dirty="0"/>
          </a:p>
        </p:txBody>
      </p:sp>
      <p:pic>
        <p:nvPicPr>
          <p:cNvPr id="10" name="Picture 9">
            <a:extLst>
              <a:ext uri="{FF2B5EF4-FFF2-40B4-BE49-F238E27FC236}">
                <a16:creationId xmlns="" xmlns:a16="http://schemas.microsoft.com/office/drawing/2014/main" id="{7FDE638F-71BB-4E9D-B1A8-898517233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5" name="Picture 14">
            <a:extLst>
              <a:ext uri="{FF2B5EF4-FFF2-40B4-BE49-F238E27FC236}">
                <a16:creationId xmlns="" xmlns:a16="http://schemas.microsoft.com/office/drawing/2014/main" id="{D0F9C1A9-7EC5-4855-9CE0-D73E69B15E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2"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1"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33840" y="2237306"/>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59" y="2237306"/>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3"/>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3"/>
            <a:ext cx="8054686" cy="4878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0015"/>
            <a:ext cx="4397131" cy="598488"/>
          </a:xfrm>
          <a:solidFill>
            <a:schemeClr val="accent3"/>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3"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1"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68"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2"/>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2"/>
            <a:ext cx="8054686" cy="4226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2"/>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1763712"/>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2"/>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8"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3"/>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8" y="2235803"/>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3"/>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2"/>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8" y="2235802"/>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2"/>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5680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6" name="Text Placeholder 5"/>
          <p:cNvSpPr>
            <a:spLocks noGrp="1"/>
          </p:cNvSpPr>
          <p:nvPr>
            <p:ph type="body" sz="quarter" idx="12" hasCustomPrompt="1"/>
          </p:nvPr>
        </p:nvSpPr>
        <p:spPr>
          <a:xfrm>
            <a:off x="55680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9" name="Text Placeholder 8"/>
          <p:cNvSpPr>
            <a:spLocks noGrp="1"/>
          </p:cNvSpPr>
          <p:nvPr>
            <p:ph type="body" sz="quarter" idx="13"/>
          </p:nvPr>
        </p:nvSpPr>
        <p:spPr>
          <a:xfrm>
            <a:off x="55721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5" name="Picture 14">
            <a:extLst>
              <a:ext uri="{FF2B5EF4-FFF2-40B4-BE49-F238E27FC236}">
                <a16:creationId xmlns="" xmlns:a16="http://schemas.microsoft.com/office/drawing/2014/main" id="{8A4DC52D-6861-42BB-BDE5-CB9A21C7D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7" name="Picture 16">
            <a:extLst>
              <a:ext uri="{FF2B5EF4-FFF2-40B4-BE49-F238E27FC236}">
                <a16:creationId xmlns="" xmlns:a16="http://schemas.microsoft.com/office/drawing/2014/main" id="{A92EE099-5AA6-4269-ACC2-BF928826F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2" y="942043"/>
            <a:ext cx="5146888"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2" y="942043"/>
            <a:ext cx="5146888"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7" name="TextBox 16"/>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59"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Rectangle 3"/>
          <p:cNvSpPr/>
          <p:nvPr userDrawn="1"/>
        </p:nvSpPr>
        <p:spPr bwMode="gray">
          <a:xfrm>
            <a:off x="6629887" y="161215"/>
            <a:ext cx="180000"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0"/>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1"/>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7" name="Content Placeholder 6"/>
          <p:cNvSpPr>
            <a:spLocks noGrp="1"/>
          </p:cNvSpPr>
          <p:nvPr>
            <p:ph sz="quarter" idx="12"/>
          </p:nvPr>
        </p:nvSpPr>
        <p:spPr>
          <a:xfrm>
            <a:off x="523042"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20" name="TextBox 19"/>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59"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799"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59"/>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2"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1" name="TextBox 3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7" name="TextBox 16"/>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22" name="TextBox 2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198552"/>
          </a:xfrm>
          <a:solidFill>
            <a:schemeClr val="tx1">
              <a:lumMod val="10000"/>
              <a:lumOff val="90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itle 1"/>
          <p:cNvSpPr>
            <a:spLocks noGrp="1"/>
          </p:cNvSpPr>
          <p:nvPr>
            <p:ph type="ctrTitle" hasCustomPrompt="1"/>
          </p:nvPr>
        </p:nvSpPr>
        <p:spPr bwMode="gray">
          <a:xfrm>
            <a:off x="712596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6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Text Placeholder 8"/>
          <p:cNvSpPr>
            <a:spLocks noGrp="1"/>
          </p:cNvSpPr>
          <p:nvPr>
            <p:ph type="body" sz="quarter" idx="13"/>
          </p:nvPr>
        </p:nvSpPr>
        <p:spPr>
          <a:xfrm>
            <a:off x="712637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2" name="Picture 11">
            <a:extLst>
              <a:ext uri="{FF2B5EF4-FFF2-40B4-BE49-F238E27FC236}">
                <a16:creationId xmlns="" xmlns:a16="http://schemas.microsoft.com/office/drawing/2014/main" id="{B71A59ED-C2D3-497B-8F6B-4AF60AED9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969" y="6470525"/>
            <a:ext cx="631083" cy="576043"/>
          </a:xfrm>
          <a:prstGeom prst="rect">
            <a:avLst/>
          </a:prstGeom>
        </p:spPr>
      </p:pic>
      <p:pic>
        <p:nvPicPr>
          <p:cNvPr id="17" name="Picture 16">
            <a:extLst>
              <a:ext uri="{FF2B5EF4-FFF2-40B4-BE49-F238E27FC236}">
                <a16:creationId xmlns="" xmlns:a16="http://schemas.microsoft.com/office/drawing/2014/main" id="{B7BDAE7A-8964-449F-8D0B-84B6760851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2494" y="6572619"/>
            <a:ext cx="3353091" cy="487722"/>
          </a:xfrm>
          <a:prstGeom prst="rect">
            <a:avLst/>
          </a:prstGeom>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7"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4"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7" y="159259"/>
            <a:ext cx="180000"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2202595" y="159259"/>
            <a:ext cx="180000"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59"/>
            <a:ext cx="180000"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1"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1" name="TextBox 3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6" name="TextBox 15"/>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59" y="3353151"/>
            <a:ext cx="8575263" cy="854969"/>
          </a:xfrm>
          <a:noFill/>
        </p:spPr>
        <p:txBody>
          <a:bodyPr wrap="none" anchor="ctr"/>
          <a:lstStyle>
            <a:lvl1pPr algn="l">
              <a:lnSpc>
                <a:spcPts val="6100"/>
              </a:lnSpc>
              <a:defRPr sz="6200"/>
            </a:lvl1pPr>
          </a:lstStyle>
          <a:p>
            <a:r>
              <a:rPr lang="en-US" dirty="0"/>
              <a:t>Click to add statement</a:t>
            </a:r>
            <a:endParaRPr lang="en-GB" dirty="0"/>
          </a:p>
        </p:txBody>
      </p:sp>
      <p:sp>
        <p:nvSpPr>
          <p:cNvPr id="27" name="TextBox 26"/>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8" name="TextBox 7"/>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1" name="TextBox 10"/>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7" y="4500711"/>
            <a:ext cx="6153434"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2"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0"/>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sp>
        <p:nvSpPr>
          <p:cNvPr id="11" name="TextBox 1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7" cy="305696"/>
          </a:xfrm>
          <a:prstGeom prst="rect">
            <a:avLst/>
          </a:prstGeom>
        </p:spPr>
      </p:pic>
      <p:sp>
        <p:nvSpPr>
          <p:cNvPr id="3" name="Media Placeholder 2"/>
          <p:cNvSpPr>
            <a:spLocks noGrp="1"/>
          </p:cNvSpPr>
          <p:nvPr>
            <p:ph type="media" sz="quarter" idx="12" hasCustomPrompt="1"/>
          </p:nvPr>
        </p:nvSpPr>
        <p:spPr>
          <a:xfrm>
            <a:off x="169688"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3" name="TextBox 12"/>
          <p:cNvSpPr txBox="1"/>
          <p:nvPr userDrawn="1"/>
        </p:nvSpPr>
        <p:spPr bwMode="white">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8" y="181480"/>
            <a:ext cx="6451200" cy="7196461"/>
          </a:xfrm>
        </p:spPr>
        <p:txBody>
          <a:bodyPr/>
          <a:lstStyle>
            <a:lvl1pPr>
              <a:defRPr>
                <a:solidFill>
                  <a:schemeClr val="bg1"/>
                </a:solidFill>
              </a:defRPr>
            </a:lvl1pPr>
          </a:lstStyle>
          <a:p>
            <a:r>
              <a:rPr lang="en-US"/>
              <a:t>Click icon to add media</a:t>
            </a:r>
            <a:endParaRPr lang="en-GB" dirty="0"/>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1"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27" name="TextBox 26"/>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4013852"/>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932789"/>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7" y="4218432"/>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7" y="4218432"/>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7" y="4218432"/>
            <a:ext cx="4212000" cy="3149417"/>
          </a:xfrm>
          <a:solidFill>
            <a:schemeClr val="accent5"/>
          </a:solidFill>
        </p:spPr>
        <p:txBody>
          <a:bodyPr/>
          <a:lstStyle>
            <a:lvl1pPr marL="0" indent="0">
              <a:buNone/>
              <a:defRPr sz="1800"/>
            </a:lvl1pPr>
          </a:lstStyle>
          <a:p>
            <a:r>
              <a:rPr lang="en-GB" dirty="0"/>
              <a:t>Click to insert image</a:t>
            </a:r>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7"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TextBox 17"/>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15" name="Picture 14">
            <a:extLst>
              <a:ext uri="{FF2B5EF4-FFF2-40B4-BE49-F238E27FC236}">
                <a16:creationId xmlns="" xmlns:a16="http://schemas.microsoft.com/office/drawing/2014/main" id="{CCF27977-BB3D-4F9C-9A03-5FF820D349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99" y="252239"/>
            <a:ext cx="631083" cy="576043"/>
          </a:xfrm>
          <a:prstGeom prst="rect">
            <a:avLst/>
          </a:prstGeom>
        </p:spPr>
      </p:pic>
      <p:pic>
        <p:nvPicPr>
          <p:cNvPr id="16" name="Picture 15">
            <a:extLst>
              <a:ext uri="{FF2B5EF4-FFF2-40B4-BE49-F238E27FC236}">
                <a16:creationId xmlns="" xmlns:a16="http://schemas.microsoft.com/office/drawing/2014/main" id="{05D98B5E-8F7F-40FE-91A1-6280C0613A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524" y="354333"/>
            <a:ext cx="3353091" cy="487722"/>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796"/>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9" name="TextBox 8"/>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3" name="Picture Placeholder 21"/>
          <p:cNvSpPr>
            <a:spLocks noGrp="1"/>
          </p:cNvSpPr>
          <p:nvPr>
            <p:ph type="pic" sz="quarter" idx="13" hasCustomPrompt="1"/>
          </p:nvPr>
        </p:nvSpPr>
        <p:spPr>
          <a:xfrm>
            <a:off x="183259" y="4223796"/>
            <a:ext cx="6443172"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TextBox 1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extBox 13"/>
          <p:cNvSpPr txBox="1"/>
          <p:nvPr userDrawn="1"/>
        </p:nvSpPr>
        <p:spPr>
          <a:xfrm>
            <a:off x="572353" y="7240530"/>
            <a:ext cx="936154" cy="109197"/>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MORI – Your WSBL</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15" name="Picture 14">
            <a:extLst>
              <a:ext uri="{FF2B5EF4-FFF2-40B4-BE49-F238E27FC236}">
                <a16:creationId xmlns="" xmlns:a16="http://schemas.microsoft.com/office/drawing/2014/main" id="{3C440F01-8273-4746-93F4-D6F2B19CCD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99" y="252239"/>
            <a:ext cx="631083" cy="576043"/>
          </a:xfrm>
          <a:prstGeom prst="rect">
            <a:avLst/>
          </a:prstGeom>
        </p:spPr>
      </p:pic>
      <p:pic>
        <p:nvPicPr>
          <p:cNvPr id="18" name="Picture 17">
            <a:extLst>
              <a:ext uri="{FF2B5EF4-FFF2-40B4-BE49-F238E27FC236}">
                <a16:creationId xmlns="" xmlns:a16="http://schemas.microsoft.com/office/drawing/2014/main" id="{8913D6C1-8B63-4958-9773-EE0E9843E8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524" y="354333"/>
            <a:ext cx="3353091" cy="487722"/>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1"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88" y="4284664"/>
            <a:ext cx="13073474"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8" name="TextBox 7"/>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0"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3" name="TextBox 12"/>
          <p:cNvSpPr txBox="1"/>
          <p:nvPr userDrawn="1"/>
        </p:nvSpPr>
        <p:spPr>
          <a:xfrm>
            <a:off x="572353" y="7240530"/>
            <a:ext cx="91691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15" name="Picture 14">
            <a:extLst>
              <a:ext uri="{FF2B5EF4-FFF2-40B4-BE49-F238E27FC236}">
                <a16:creationId xmlns="" xmlns:a16="http://schemas.microsoft.com/office/drawing/2014/main" id="{2CFFDDEB-A28F-4FB8-9C1C-78BB617034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99" y="252239"/>
            <a:ext cx="631083" cy="576043"/>
          </a:xfrm>
          <a:prstGeom prst="rect">
            <a:avLst/>
          </a:prstGeom>
        </p:spPr>
      </p:pic>
      <p:pic>
        <p:nvPicPr>
          <p:cNvPr id="16" name="Picture 15">
            <a:extLst>
              <a:ext uri="{FF2B5EF4-FFF2-40B4-BE49-F238E27FC236}">
                <a16:creationId xmlns="" xmlns:a16="http://schemas.microsoft.com/office/drawing/2014/main" id="{CC7B5ABB-15A5-47E6-A319-D78EF43095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524" y="354333"/>
            <a:ext cx="3353091" cy="487722"/>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28" name="Group 27"/>
          <p:cNvGrpSpPr>
            <a:grpSpLocks noChangeAspect="1"/>
          </p:cNvGrpSpPr>
          <p:nvPr userDrawn="1"/>
        </p:nvGrpSpPr>
        <p:grpSpPr>
          <a:xfrm>
            <a:off x="646962" y="49416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69" name="Text Placeholder 68"/>
          <p:cNvSpPr>
            <a:spLocks noGrp="1"/>
          </p:cNvSpPr>
          <p:nvPr>
            <p:ph type="body" sz="quarter" idx="10" hasCustomPrompt="1"/>
          </p:nvPr>
        </p:nvSpPr>
        <p:spPr bwMode="gray">
          <a:xfrm>
            <a:off x="556666" y="3996655"/>
            <a:ext cx="5939757" cy="1937983"/>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sr-Latn-RS" dirty="0"/>
              <a:t>Marko Uljarević</a:t>
            </a:r>
            <a:endParaRPr lang="en-US" dirty="0"/>
          </a:p>
          <a:p>
            <a:pPr lvl="0"/>
            <a:r>
              <a:rPr lang="en-US" dirty="0"/>
              <a:t>Social &amp; Opinion Research Director, Ipsos Adria	+381 11 328 4075</a:t>
            </a:r>
            <a:br>
              <a:rPr lang="en-US" dirty="0"/>
            </a:br>
            <a:r>
              <a:rPr lang="en-US" dirty="0"/>
              <a:t>	+381 63 66 80 40 	</a:t>
            </a:r>
            <a:r>
              <a:rPr lang="en-GB" dirty="0"/>
              <a:t>marko.uljarevic@ipsos.com </a:t>
            </a:r>
          </a:p>
        </p:txBody>
      </p:sp>
      <p:sp>
        <p:nvSpPr>
          <p:cNvPr id="159" name="Freeform 7"/>
          <p:cNvSpPr>
            <a:spLocks noChangeAspect="1" noEditPoints="1"/>
          </p:cNvSpPr>
          <p:nvPr userDrawn="1"/>
        </p:nvSpPr>
        <p:spPr bwMode="auto">
          <a:xfrm>
            <a:off x="646031" y="5688863"/>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1" y="525681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29" name="TextBox 28">
            <a:hlinkClick r:id="rId2"/>
          </p:cNvPr>
          <p:cNvSpPr txBox="1"/>
          <p:nvPr userDrawn="1"/>
        </p:nvSpPr>
        <p:spPr>
          <a:xfrm>
            <a:off x="6933376"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www.ipsos.com/</a:t>
            </a:r>
          </a:p>
        </p:txBody>
      </p:sp>
      <p:sp>
        <p:nvSpPr>
          <p:cNvPr id="20" name="TextBox 1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2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TextBox 2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22" name="Picture 21">
            <a:extLst>
              <a:ext uri="{FF2B5EF4-FFF2-40B4-BE49-F238E27FC236}">
                <a16:creationId xmlns="" xmlns:a16="http://schemas.microsoft.com/office/drawing/2014/main" id="{8057BD83-12FE-416D-A141-12BD8332FB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30" name="Picture 29">
            <a:extLst>
              <a:ext uri="{FF2B5EF4-FFF2-40B4-BE49-F238E27FC236}">
                <a16:creationId xmlns="" xmlns:a16="http://schemas.microsoft.com/office/drawing/2014/main" id="{03278200-805C-4BEA-8C48-DC17E07067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4" y="253096"/>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38"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6"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5" name="Rectangle 4"/>
          <p:cNvSpPr/>
          <p:nvPr userDrawn="1"/>
        </p:nvSpPr>
        <p:spPr bwMode="gray">
          <a:xfrm>
            <a:off x="546908" y="912622"/>
            <a:ext cx="3820305" cy="63519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dirty="0">
                <a:solidFill>
                  <a:schemeClr val="bg1"/>
                </a:solidFill>
              </a:rPr>
              <a:t>Main heading</a:t>
            </a:r>
          </a:p>
        </p:txBody>
      </p:sp>
      <p:sp>
        <p:nvSpPr>
          <p:cNvPr id="52" name="Rectangle 51"/>
          <p:cNvSpPr/>
          <p:nvPr userDrawn="1"/>
        </p:nvSpPr>
        <p:spPr bwMode="gray">
          <a:xfrm>
            <a:off x="542767" y="1743603"/>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400" dirty="0">
                <a:solidFill>
                  <a:schemeClr val="bg1"/>
                </a:solidFill>
              </a:rPr>
              <a:t>3 box layout</a:t>
            </a:r>
          </a:p>
        </p:txBody>
      </p:sp>
      <p:sp>
        <p:nvSpPr>
          <p:cNvPr id="53" name="Rectangle 52"/>
          <p:cNvSpPr/>
          <p:nvPr userDrawn="1"/>
        </p:nvSpPr>
        <p:spPr bwMode="gray">
          <a:xfrm>
            <a:off x="4797267" y="1743603"/>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400" dirty="0">
                <a:solidFill>
                  <a:schemeClr val="bg1"/>
                </a:solidFill>
              </a:rPr>
              <a:t>3 box layout</a:t>
            </a:r>
          </a:p>
        </p:txBody>
      </p:sp>
      <p:sp>
        <p:nvSpPr>
          <p:cNvPr id="54" name="Rectangle 53"/>
          <p:cNvSpPr/>
          <p:nvPr userDrawn="1"/>
        </p:nvSpPr>
        <p:spPr bwMode="gray">
          <a:xfrm>
            <a:off x="9068422" y="1743603"/>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400" dirty="0">
                <a:solidFill>
                  <a:schemeClr val="bg1"/>
                </a:solidFill>
              </a:rPr>
              <a:t>3 box layout</a:t>
            </a:r>
          </a:p>
        </p:txBody>
      </p:sp>
      <p:sp>
        <p:nvSpPr>
          <p:cNvPr id="55" name="Rectangle 54"/>
          <p:cNvSpPr/>
          <p:nvPr userDrawn="1"/>
        </p:nvSpPr>
        <p:spPr bwMode="gray">
          <a:xfrm>
            <a:off x="552450" y="545803"/>
            <a:ext cx="5943600"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200" dirty="0">
                <a:solidFill>
                  <a:schemeClr val="bg1"/>
                </a:solidFill>
              </a:rPr>
              <a:t>two</a:t>
            </a:r>
            <a:r>
              <a:rPr lang="en-GB" sz="1200" baseline="0" dirty="0">
                <a:solidFill>
                  <a:schemeClr val="bg1"/>
                </a:solidFill>
              </a:rPr>
              <a:t> box guide</a:t>
            </a:r>
            <a:endParaRPr lang="en-GB" sz="1200" dirty="0">
              <a:solidFill>
                <a:schemeClr val="bg1"/>
              </a:solidFill>
            </a:endParaRPr>
          </a:p>
        </p:txBody>
      </p:sp>
      <p:sp>
        <p:nvSpPr>
          <p:cNvPr id="56" name="Rectangle 55"/>
          <p:cNvSpPr/>
          <p:nvPr userDrawn="1"/>
        </p:nvSpPr>
        <p:spPr bwMode="gray">
          <a:xfrm>
            <a:off x="6947663" y="550211"/>
            <a:ext cx="5943600"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200" dirty="0">
                <a:solidFill>
                  <a:schemeClr val="bg1"/>
                </a:solidFill>
              </a:rPr>
              <a:t>two box guide</a:t>
            </a:r>
          </a:p>
        </p:txBody>
      </p:sp>
      <p:sp>
        <p:nvSpPr>
          <p:cNvPr id="6" name="TextBox 5"/>
          <p:cNvSpPr txBox="1"/>
          <p:nvPr userDrawn="1"/>
        </p:nvSpPr>
        <p:spPr>
          <a:xfrm>
            <a:off x="507321"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DRAWING GUIDES</a:t>
            </a: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2"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16" name="TextBox 15"/>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7" name="Text Placeholder 6"/>
          <p:cNvSpPr>
            <a:spLocks noGrp="1" noChangeAspect="1"/>
          </p:cNvSpPr>
          <p:nvPr>
            <p:ph type="body" sz="quarter" idx="12" hasCustomPrompt="1"/>
          </p:nvPr>
        </p:nvSpPr>
        <p:spPr>
          <a:xfrm>
            <a:off x="578569" y="2051299"/>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1</a:t>
            </a:r>
          </a:p>
        </p:txBody>
      </p:sp>
      <p:sp>
        <p:nvSpPr>
          <p:cNvPr id="11" name="Text Placeholder 10"/>
          <p:cNvSpPr>
            <a:spLocks noGrp="1" noChangeAspect="1"/>
          </p:cNvSpPr>
          <p:nvPr>
            <p:ph type="body" sz="quarter" idx="13" hasCustomPrompt="1"/>
          </p:nvPr>
        </p:nvSpPr>
        <p:spPr>
          <a:xfrm>
            <a:off x="578569" y="3096975"/>
            <a:ext cx="4695434" cy="757616"/>
          </a:xfrm>
          <a:solidFill>
            <a:schemeClr val="accent3"/>
          </a:solidFill>
        </p:spPr>
        <p:txBody>
          <a:bodyPr vert="horz" wrap="none" lIns="72000" tIns="144000" rIns="72000" bIns="72000" rtlCol="0" anchor="ctr">
            <a:spAutoFit/>
          </a:bodyPr>
          <a:lstStyle>
            <a:lvl1pPr algn="l">
              <a:defRPr lang="en-US" sz="5000" b="1" baseline="0" dirty="0" smtClean="0">
                <a:solidFill>
                  <a:schemeClr val="bg1"/>
                </a:solidFill>
                <a:latin typeface="+mj-lt"/>
              </a:defRPr>
            </a:lvl1pPr>
          </a:lstStyle>
          <a:p>
            <a:pPr marL="0" lvl="0" indent="0">
              <a:lnSpc>
                <a:spcPts val="4100"/>
              </a:lnSpc>
              <a:spcBef>
                <a:spcPts val="0"/>
              </a:spcBef>
              <a:buFontTx/>
              <a:buNone/>
            </a:pPr>
            <a:r>
              <a:rPr lang="en-US" dirty="0"/>
              <a:t>Sentence line 2</a:t>
            </a:r>
          </a:p>
        </p:txBody>
      </p:sp>
      <p:sp>
        <p:nvSpPr>
          <p:cNvPr id="15" name="Text Placeholder 14"/>
          <p:cNvSpPr>
            <a:spLocks noGrp="1" noChangeAspect="1"/>
          </p:cNvSpPr>
          <p:nvPr>
            <p:ph type="body" sz="quarter" idx="14" hasCustomPrompt="1"/>
          </p:nvPr>
        </p:nvSpPr>
        <p:spPr>
          <a:xfrm>
            <a:off x="578569" y="4156374"/>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3</a:t>
            </a:r>
          </a:p>
        </p:txBody>
      </p:sp>
      <p:sp>
        <p:nvSpPr>
          <p:cNvPr id="22" name="TextBox 2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5" hasCustomPrompt="1"/>
          </p:nvPr>
        </p:nvSpPr>
        <p:spPr>
          <a:xfrm>
            <a:off x="577850" y="5202050"/>
            <a:ext cx="4695434" cy="757616"/>
          </a:xfrm>
          <a:solidFill>
            <a:schemeClr val="accent3"/>
          </a:solidFill>
        </p:spPr>
        <p:txBody>
          <a:bodyPr vert="horz" wrap="none" lIns="72000" tIns="144000" rIns="72000" bIns="72000" rtlCol="0" anchor="ctr">
            <a:spAutoFit/>
          </a:bodyPr>
          <a:lstStyle>
            <a:lvl1pPr>
              <a:defRPr lang="en-GB" sz="5000" b="1" baseline="0" dirty="0">
                <a:solidFill>
                  <a:schemeClr val="bg1"/>
                </a:solidFill>
                <a:latin typeface="+mj-lt"/>
              </a:defRPr>
            </a:lvl1pPr>
          </a:lstStyle>
          <a:p>
            <a:pPr marL="0" lvl="0" indent="0">
              <a:lnSpc>
                <a:spcPts val="4100"/>
              </a:lnSpc>
              <a:spcBef>
                <a:spcPts val="0"/>
              </a:spcBef>
              <a:buFontTx/>
              <a:buNone/>
            </a:pPr>
            <a:r>
              <a:rPr lang="en-US" dirty="0"/>
              <a:t>Sentence line 4</a:t>
            </a:r>
            <a:endParaRPr lang="en-GB" dirty="0"/>
          </a:p>
        </p:txBody>
      </p:sp>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26" name="TextBox 25"/>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extBox 13"/>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5" name="Text Placeholder 4"/>
          <p:cNvSpPr>
            <a:spLocks noGrp="1" noChangeAspect="1"/>
          </p:cNvSpPr>
          <p:nvPr>
            <p:ph type="body" sz="quarter" idx="10" hasCustomPrompt="1"/>
          </p:nvPr>
        </p:nvSpPr>
        <p:spPr>
          <a:xfrm>
            <a:off x="563094" y="2581594"/>
            <a:ext cx="4536208" cy="525785"/>
          </a:xfrm>
          <a:solidFill>
            <a:schemeClr val="accent3"/>
          </a:solidFill>
        </p:spPr>
        <p:txBody>
          <a:bodyPr wrap="none" lIns="82819" tIns="0" rIns="82819" bIns="0" rtlCol="0" anchor="ctr">
            <a:spAutoFit/>
          </a:bodyPr>
          <a:lstStyle>
            <a:lvl1pPr algn="l">
              <a:lnSpc>
                <a:spcPct val="110000"/>
              </a:lnSpc>
              <a:spcBef>
                <a:spcPts val="0"/>
              </a:spcBef>
              <a:buFontTx/>
              <a:buNone/>
              <a:defRPr lang="en-US" sz="48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ct val="20000"/>
              </a:spcBef>
              <a:buFont typeface="Arial" panose="020B0604020202020204" pitchFamily="34" charset="0"/>
              <a:buNone/>
            </a:pPr>
            <a:r>
              <a:rPr lang="en-US" dirty="0"/>
              <a:t>Sentence line 1</a:t>
            </a:r>
            <a:endParaRPr lang="en-GB" dirty="0"/>
          </a:p>
        </p:txBody>
      </p:sp>
      <p:sp>
        <p:nvSpPr>
          <p:cNvPr id="7" name="Text Placeholder 6"/>
          <p:cNvSpPr>
            <a:spLocks noGrp="1" noChangeAspect="1"/>
          </p:cNvSpPr>
          <p:nvPr>
            <p:ph type="body" sz="quarter" idx="11" hasCustomPrompt="1"/>
          </p:nvPr>
        </p:nvSpPr>
        <p:spPr>
          <a:xfrm>
            <a:off x="563094" y="3546334"/>
            <a:ext cx="4536208" cy="525785"/>
          </a:xfrm>
          <a:solidFill>
            <a:schemeClr val="accent3"/>
          </a:solidFill>
        </p:spPr>
        <p:txBody>
          <a:bodyPr wrap="none" lIns="82819" tIns="0" rIns="82819" bIns="0" rtlCol="0" anchor="ctr">
            <a:spAutoFit/>
          </a:bodyPr>
          <a:lstStyle>
            <a:lvl1pPr algn="l">
              <a:lnSpc>
                <a:spcPct val="110000"/>
              </a:lnSpc>
              <a:spcBef>
                <a:spcPts val="0"/>
              </a:spcBef>
              <a:buFontTx/>
              <a:buNone/>
              <a:defRPr lang="en-US" sz="4800" b="1"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ct val="20000"/>
              </a:spcBef>
              <a:buFont typeface="Arial" panose="020B0604020202020204" pitchFamily="34" charset="0"/>
              <a:buNone/>
            </a:pPr>
            <a:r>
              <a:rPr lang="en-US" dirty="0"/>
              <a:t>Sentence line 2</a:t>
            </a:r>
            <a:endParaRPr lang="en-GB" dirty="0"/>
          </a:p>
        </p:txBody>
      </p:sp>
      <p:sp>
        <p:nvSpPr>
          <p:cNvPr id="15" name="Text Placeholder 14"/>
          <p:cNvSpPr>
            <a:spLocks noGrp="1" noChangeAspect="1"/>
          </p:cNvSpPr>
          <p:nvPr>
            <p:ph type="body" sz="quarter" idx="12" hasCustomPrompt="1"/>
          </p:nvPr>
        </p:nvSpPr>
        <p:spPr>
          <a:xfrm>
            <a:off x="563094" y="4511075"/>
            <a:ext cx="10705910" cy="525785"/>
          </a:xfrm>
          <a:solidFill>
            <a:schemeClr val="accent3"/>
          </a:solidFill>
        </p:spPr>
        <p:txBody>
          <a:bodyPr wrap="none" lIns="82819" tIns="0" rIns="82819" bIns="0" rtlCol="0" anchor="ctr">
            <a:spAutoFit/>
          </a:bodyPr>
          <a:lstStyle>
            <a:lvl1pPr algn="l">
              <a:lnSpc>
                <a:spcPct val="110000"/>
              </a:lnSpc>
              <a:spcBef>
                <a:spcPts val="0"/>
              </a:spcBef>
              <a:buFontTx/>
              <a:buNone/>
              <a:defRPr lang="en-US" sz="4800" b="1"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ct val="20000"/>
              </a:spcBef>
              <a:buFont typeface="Arial" panose="020B0604020202020204" pitchFamily="34" charset="0"/>
              <a:buNone/>
            </a:pPr>
            <a:r>
              <a:rPr lang="en-US" dirty="0"/>
              <a:t>Sentence line 3 (delete as necessary)</a:t>
            </a:r>
            <a:endParaRPr lang="en-GB" dirty="0"/>
          </a:p>
        </p:txBody>
      </p:sp>
    </p:spTree>
    <p:extLst>
      <p:ext uri="{BB962C8B-B14F-4D97-AF65-F5344CB8AC3E}">
        <p14:creationId xmlns:p14="http://schemas.microsoft.com/office/powerpoint/2010/main" val="7302147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47330"/>
            <a:ext cx="4397131" cy="598488"/>
          </a:xfrm>
          <a:solidFill>
            <a:schemeClr val="accent3"/>
          </a:solidFill>
        </p:spPr>
        <p:txBody>
          <a:bodyPr/>
          <a:lstStyle>
            <a:lvl1pPr algn="l">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1739912"/>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TextBox 8"/>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6500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38077"/>
            <a:ext cx="4397131"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9" name="Text Placeholder 5"/>
          <p:cNvSpPr>
            <a:spLocks noGrp="1"/>
          </p:cNvSpPr>
          <p:nvPr>
            <p:ph type="body" sz="quarter" idx="14" hasCustomPrompt="1"/>
          </p:nvPr>
        </p:nvSpPr>
        <p:spPr bwMode="gray">
          <a:xfrm>
            <a:off x="558768" y="1449768"/>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Box 9"/>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 IKT kao pokretač daljeg razvoja Crne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681"/>
        </a:solidFill>
        <a:effectLst/>
      </p:bgPr>
    </p:bg>
    <p:spTree>
      <p:nvGrpSpPr>
        <p:cNvPr id="1" name=""/>
        <p:cNvGrpSpPr/>
        <p:nvPr/>
      </p:nvGrpSpPr>
      <p:grpSpPr>
        <a:xfrm>
          <a:off x="0" y="0"/>
          <a:ext cx="0" cy="0"/>
          <a:chOff x="0" y="0"/>
          <a:chExt cx="0" cy="0"/>
        </a:xfrm>
      </p:grpSpPr>
      <p:sp>
        <p:nvSpPr>
          <p:cNvPr id="5" name="Rectangle 4"/>
          <p:cNvSpPr/>
          <p:nvPr/>
        </p:nvSpPr>
        <p:spPr bwMode="gray">
          <a:xfrm>
            <a:off x="179388" y="179387"/>
            <a:ext cx="13085762"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558752" y="7409181"/>
            <a:ext cx="724013" cy="118494"/>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199" y="747330"/>
            <a:ext cx="3756187" cy="598488"/>
          </a:xfrm>
          <a:prstGeom prst="rect">
            <a:avLst/>
          </a:prstGeom>
          <a:solidFill>
            <a:schemeClr val="accent3"/>
          </a:solidFill>
        </p:spPr>
        <p:txBody>
          <a:bodyPr wrap="none" lIns="82819" tIns="72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9"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671" r:id="rId5"/>
    <p:sldLayoutId id="2147483672" r:id="rId6"/>
    <p:sldLayoutId id="2147483867" r:id="rId7"/>
    <p:sldLayoutId id="2147483882" r:id="rId8"/>
    <p:sldLayoutId id="2147483650" r:id="rId9"/>
    <p:sldLayoutId id="2147483673" r:id="rId10"/>
    <p:sldLayoutId id="2147483659" r:id="rId11"/>
    <p:sldLayoutId id="2147483674" r:id="rId12"/>
    <p:sldLayoutId id="2147483896" r:id="rId13"/>
    <p:sldLayoutId id="2147483662" r:id="rId14"/>
    <p:sldLayoutId id="2147483675" r:id="rId15"/>
    <p:sldLayoutId id="2147483660" r:id="rId16"/>
    <p:sldLayoutId id="2147483676" r:id="rId17"/>
    <p:sldLayoutId id="2147483663" r:id="rId18"/>
    <p:sldLayoutId id="2147483678" r:id="rId19"/>
    <p:sldLayoutId id="2147483664" r:id="rId20"/>
    <p:sldLayoutId id="2147483677" r:id="rId21"/>
    <p:sldLayoutId id="2147483665" r:id="rId22"/>
    <p:sldLayoutId id="2147483679" r:id="rId23"/>
    <p:sldLayoutId id="2147483666" r:id="rId24"/>
    <p:sldLayoutId id="2147483680" r:id="rId25"/>
    <p:sldLayoutId id="2147483775" r:id="rId26"/>
    <p:sldLayoutId id="2147483776" r:id="rId27"/>
    <p:sldLayoutId id="2147483777" r:id="rId28"/>
    <p:sldLayoutId id="2147483778" r:id="rId29"/>
    <p:sldLayoutId id="2147483667" r:id="rId30"/>
    <p:sldLayoutId id="2147483681" r:id="rId31"/>
    <p:sldLayoutId id="2147483668" r:id="rId32"/>
    <p:sldLayoutId id="2147483682" r:id="rId33"/>
    <p:sldLayoutId id="2147483669" r:id="rId34"/>
    <p:sldLayoutId id="2147483683" r:id="rId35"/>
    <p:sldLayoutId id="2147483905" r:id="rId36"/>
    <p:sldLayoutId id="2147483906" r:id="rId37"/>
    <p:sldLayoutId id="2147483908" r:id="rId38"/>
    <p:sldLayoutId id="2147483907" r:id="rId39"/>
    <p:sldLayoutId id="2147483909" r:id="rId40"/>
    <p:sldLayoutId id="2147483713" r:id="rId41"/>
    <p:sldLayoutId id="2147483916" r:id="rId42"/>
    <p:sldLayoutId id="2147483917" r:id="rId43"/>
    <p:sldLayoutId id="2147483915" r:id="rId44"/>
    <p:sldLayoutId id="2147483884" r:id="rId45"/>
    <p:sldLayoutId id="2147483888" r:id="rId46"/>
    <p:sldLayoutId id="2147483889" r:id="rId47"/>
    <p:sldLayoutId id="2147483860" r:id="rId48"/>
    <p:sldLayoutId id="2147483901" r:id="rId49"/>
  </p:sldLayoutIdLst>
  <p:transition>
    <p:fade/>
  </p:transition>
  <p:hf hdr="0" ftr="0" dt="0"/>
  <p:txStyles>
    <p:titleStyle>
      <a:lvl1pPr algn="ctr" defTabSz="1051802" rtl="0" eaLnBrk="1" latinLnBrk="0" hangingPunct="1">
        <a:lnSpc>
          <a:spcPts val="4100"/>
        </a:lnSpc>
        <a:spcBef>
          <a:spcPts val="0"/>
        </a:spcBef>
        <a:buNone/>
        <a:defRPr lang="en-GB" sz="36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chart" Target="../charts/chart31.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34.xml"/></Relationships>
</file>

<file path=ppt/slides/_rels/slide3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chart" Target="../charts/chart49.xml"/></Relationships>
</file>

<file path=ppt/slides/_rels/slide4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7.xml"/><Relationship Id="rId4" Type="http://schemas.openxmlformats.org/officeDocument/2006/relationships/chart" Target="../charts/chart52.xml"/></Relationships>
</file>

<file path=ppt/slides/_rels/slide4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chart" Target="../charts/chart54.xml"/></Relationships>
</file>

<file path=ppt/slides/_rels/slide4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chart" Target="../charts/chart56.xml"/></Relationships>
</file>

<file path=ppt/slides/_rels/slide4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chart" Target="../charts/chart58.xml"/></Relationships>
</file>

<file path=ppt/slides/_rels/slide4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chart" Target="../charts/chart6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chart" Target="../charts/chart63.xml"/></Relationships>
</file>

<file path=ppt/slides/_rels/slide5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27.xml"/><Relationship Id="rId4" Type="http://schemas.openxmlformats.org/officeDocument/2006/relationships/chart" Target="../charts/chart69.xml"/></Relationships>
</file>

<file path=ppt/slides/_rels/slide56.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76.xml"/></Relationships>
</file>

<file path=ppt/slides/_rels/slide62.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chart" Target="../charts/chart80.xml"/></Relationships>
</file>

<file path=ppt/slides/_rels/slide6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hyperlink" Target="http://www.ipsos.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7931" y="1492925"/>
            <a:ext cx="11763919" cy="1734697"/>
          </a:xfrm>
        </p:spPr>
        <p:txBody>
          <a:bodyPr/>
          <a:lstStyle/>
          <a:p>
            <a:pPr>
              <a:lnSpc>
                <a:spcPct val="100000"/>
              </a:lnSpc>
            </a:pPr>
            <a:r>
              <a:rPr lang="en-US" sz="5400" dirty="0"/>
              <a:t>ISTRAŽIVANJE </a:t>
            </a:r>
            <a:r>
              <a:rPr lang="sr-Latn-RS" sz="5400" dirty="0"/>
              <a:t>O JAVNO-PRIVATNOM DIJALOGU U SRBIJI</a:t>
            </a:r>
            <a:endParaRPr lang="en-GB" sz="5400" dirty="0"/>
          </a:p>
        </p:txBody>
      </p:sp>
      <p:pic>
        <p:nvPicPr>
          <p:cNvPr id="11" name="Picture Placeholder 10"/>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96" t="41099" b="2795"/>
          <a:stretch/>
        </p:blipFill>
        <p:spPr>
          <a:xfrm>
            <a:off x="221167" y="4428703"/>
            <a:ext cx="12997446" cy="2813733"/>
          </a:xfrm>
        </p:spPr>
      </p:pic>
      <p:pic>
        <p:nvPicPr>
          <p:cNvPr id="2" name="Picture 1">
            <a:extLst>
              <a:ext uri="{FF2B5EF4-FFF2-40B4-BE49-F238E27FC236}">
                <a16:creationId xmlns="" xmlns:a16="http://schemas.microsoft.com/office/drawing/2014/main" id="{35C485CF-1D53-4F9E-84C0-170783DD4925}"/>
              </a:ext>
            </a:extLst>
          </p:cNvPr>
          <p:cNvPicPr>
            <a:picLocks noChangeAspect="1"/>
          </p:cNvPicPr>
          <p:nvPr/>
        </p:nvPicPr>
        <p:blipFill>
          <a:blip r:embed="rId3"/>
          <a:stretch>
            <a:fillRect/>
          </a:stretch>
        </p:blipFill>
        <p:spPr>
          <a:xfrm>
            <a:off x="10896351" y="308788"/>
            <a:ext cx="2206943" cy="682811"/>
          </a:xfrm>
          <a:prstGeom prst="rect">
            <a:avLst/>
          </a:prstGeom>
        </p:spPr>
      </p:pic>
      <p:sp>
        <p:nvSpPr>
          <p:cNvPr id="7" name="Text Placeholder 4">
            <a:extLst>
              <a:ext uri="{FF2B5EF4-FFF2-40B4-BE49-F238E27FC236}">
                <a16:creationId xmlns="" xmlns:a16="http://schemas.microsoft.com/office/drawing/2014/main" id="{D27A84A0-6CAF-489A-A581-19AD481BE4AE}"/>
              </a:ext>
            </a:extLst>
          </p:cNvPr>
          <p:cNvSpPr txBox="1">
            <a:spLocks/>
          </p:cNvSpPr>
          <p:nvPr/>
        </p:nvSpPr>
        <p:spPr bwMode="gray">
          <a:xfrm>
            <a:off x="4919687" y="3233801"/>
            <a:ext cx="3600400" cy="695603"/>
          </a:xfrm>
          <a:prstGeom prst="rect">
            <a:avLst/>
          </a:prstGeom>
          <a:noFill/>
        </p:spPr>
        <p:txBody>
          <a:bodyPr vert="horz" lIns="0" tIns="41410" rIns="0" bIns="41410" rtlCol="0">
            <a:noAutofit/>
          </a:bodyPr>
          <a:lstStyle>
            <a:lvl1pPr marL="0" indent="0" algn="l" defTabSz="1051802" rtl="0" eaLnBrk="1" latinLnBrk="0" hangingPunct="1">
              <a:lnSpc>
                <a:spcPct val="110000"/>
              </a:lnSpc>
              <a:spcBef>
                <a:spcPts val="600"/>
              </a:spcBef>
              <a:spcAft>
                <a:spcPts val="600"/>
              </a:spcAft>
              <a:buClr>
                <a:schemeClr val="bg2"/>
              </a:buClr>
              <a:buFont typeface="Wingdings" panose="05000000000000000000" pitchFamily="2" charset="2"/>
              <a:buNone/>
              <a:defRPr sz="18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spcBef>
                <a:spcPts val="0"/>
              </a:spcBef>
            </a:pPr>
            <a:r>
              <a:rPr lang="sr-Latn-RS" sz="3200" b="1" dirty="0">
                <a:solidFill>
                  <a:schemeClr val="bg1"/>
                </a:solidFill>
              </a:rPr>
              <a:t>Decembar 2020</a:t>
            </a:r>
          </a:p>
        </p:txBody>
      </p:sp>
    </p:spTree>
    <p:extLst>
      <p:ext uri="{BB962C8B-B14F-4D97-AF65-F5344CB8AC3E}">
        <p14:creationId xmlns:p14="http://schemas.microsoft.com/office/powerpoint/2010/main" val="13336942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10252709" cy="598488"/>
          </a:xfrm>
        </p:spPr>
        <p:txBody>
          <a:bodyPr/>
          <a:lstStyle/>
          <a:p>
            <a:r>
              <a:rPr lang="sr-Latn-RS" sz="3200" dirty="0"/>
              <a:t>Zainteresovanost/otvorenost za JPD - samoprocena</a:t>
            </a:r>
            <a:endParaRPr lang="pl-PL" sz="3200" dirty="0"/>
          </a:p>
        </p:txBody>
      </p:sp>
      <p:sp>
        <p:nvSpPr>
          <p:cNvPr id="14" name="Content Placeholder 13"/>
          <p:cNvSpPr>
            <a:spLocks noGrp="1"/>
          </p:cNvSpPr>
          <p:nvPr>
            <p:ph type="body" sz="quarter" idx="14"/>
          </p:nvPr>
        </p:nvSpPr>
        <p:spPr>
          <a:xfrm>
            <a:off x="383183" y="6954723"/>
            <a:ext cx="5832647" cy="305841"/>
          </a:xfrm>
        </p:spPr>
        <p:txBody>
          <a:bodyPr>
            <a:normAutofit/>
          </a:bodyPr>
          <a:lstStyle/>
          <a:p>
            <a:r>
              <a:rPr lang="sr-Latn-RS" sz="1600" i="1" dirty="0">
                <a:latin typeface="Calibri" panose="020F0502020204030204" pitchFamily="34" charset="0"/>
              </a:rPr>
              <a:t>Baza: Ukupna ciljna populacija – Privrednici i poslovna udruženja </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ste zainteresovani za dijalog sa javnim institucijama? /  Koja od navedenih tvrdnji najviše odgovara Vašem stavu u vezi sa JPD?</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13">
            <a:extLst>
              <a:ext uri="{FF2B5EF4-FFF2-40B4-BE49-F238E27FC236}">
                <a16:creationId xmlns="" xmlns:a16="http://schemas.microsoft.com/office/drawing/2014/main" id="{FF0B6C7D-27D5-44E9-8809-792D9125DBB7}"/>
              </a:ext>
            </a:extLst>
          </p:cNvPr>
          <p:cNvGraphicFramePr>
            <a:graphicFrameLocks/>
          </p:cNvGraphicFramePr>
          <p:nvPr>
            <p:extLst>
              <p:ext uri="{D42A27DB-BD31-4B8C-83A1-F6EECF244321}">
                <p14:modId xmlns:p14="http://schemas.microsoft.com/office/powerpoint/2010/main" val="2202068641"/>
              </p:ext>
            </p:extLst>
          </p:nvPr>
        </p:nvGraphicFramePr>
        <p:xfrm>
          <a:off x="383183" y="2317195"/>
          <a:ext cx="684076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 xmlns:a16="http://schemas.microsoft.com/office/drawing/2014/main" id="{F26C8382-F992-4D4D-B011-F7A9830DF523}"/>
              </a:ext>
            </a:extLst>
          </p:cNvPr>
          <p:cNvSpPr/>
          <p:nvPr/>
        </p:nvSpPr>
        <p:spPr bwMode="gray">
          <a:xfrm>
            <a:off x="3407519" y="1694179"/>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Rounded Corners 10">
            <a:extLst>
              <a:ext uri="{FF2B5EF4-FFF2-40B4-BE49-F238E27FC236}">
                <a16:creationId xmlns="" xmlns:a16="http://schemas.microsoft.com/office/drawing/2014/main" id="{84D90FCB-6FDD-49D8-B6A7-863AAB4FA79B}"/>
              </a:ext>
            </a:extLst>
          </p:cNvPr>
          <p:cNvSpPr/>
          <p:nvPr/>
        </p:nvSpPr>
        <p:spPr bwMode="gray">
          <a:xfrm>
            <a:off x="8139961" y="1698121"/>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 xmlns:a16="http://schemas.microsoft.com/office/drawing/2014/main" id="{BCE83382-AF47-455F-B033-92278FDFD3AD}"/>
              </a:ext>
            </a:extLst>
          </p:cNvPr>
          <p:cNvSpPr txBox="1">
            <a:spLocks/>
          </p:cNvSpPr>
          <p:nvPr/>
        </p:nvSpPr>
        <p:spPr bwMode="gray">
          <a:xfrm>
            <a:off x="8016031" y="6911863"/>
            <a:ext cx="5040560" cy="34870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a:t>
            </a:r>
            <a:r>
              <a:rPr lang="sr-Latn-RS" sz="1600" i="1" dirty="0">
                <a:solidFill>
                  <a:srgbClr val="222223"/>
                </a:solidFill>
                <a:latin typeface="Calibri" panose="020F0502020204030204" pitchFamily="34" charset="0"/>
              </a:rPr>
              <a:t>populacija - Javni sektor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16" name="Content Placeholder 13">
            <a:extLst>
              <a:ext uri="{FF2B5EF4-FFF2-40B4-BE49-F238E27FC236}">
                <a16:creationId xmlns="" xmlns:a16="http://schemas.microsoft.com/office/drawing/2014/main" id="{83F6D9AB-213A-48DB-AC99-2AF5D6E85F34}"/>
              </a:ext>
            </a:extLst>
          </p:cNvPr>
          <p:cNvGraphicFramePr>
            <a:graphicFrameLocks/>
          </p:cNvGraphicFramePr>
          <p:nvPr>
            <p:extLst>
              <p:ext uri="{D42A27DB-BD31-4B8C-83A1-F6EECF244321}">
                <p14:modId xmlns:p14="http://schemas.microsoft.com/office/powerpoint/2010/main" val="802123777"/>
              </p:ext>
            </p:extLst>
          </p:nvPr>
        </p:nvGraphicFramePr>
        <p:xfrm>
          <a:off x="7625807" y="2288955"/>
          <a:ext cx="5400600" cy="4242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9733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10252709" cy="598488"/>
          </a:xfrm>
        </p:spPr>
        <p:txBody>
          <a:bodyPr/>
          <a:lstStyle/>
          <a:p>
            <a:r>
              <a:rPr lang="sr-Latn-RS" sz="3200" dirty="0"/>
              <a:t>Zainteresovanost/otvorenost za JPD - samoprocena</a:t>
            </a:r>
            <a:endParaRPr lang="pl-PL" sz="3200" dirty="0"/>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Koliko su, po Vašem mišljenju, kolege iz Vaše institucije koje rade na pripremama i izmenama propisa zainteresovane za dijalog za predstavnicima privrede? / Koliko su, po Vašem mišljenju, predstavnici privrede uopšte zainteresovani za dijalog sa javnim institucijama? </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13">
            <a:extLst>
              <a:ext uri="{FF2B5EF4-FFF2-40B4-BE49-F238E27FC236}">
                <a16:creationId xmlns="" xmlns:a16="http://schemas.microsoft.com/office/drawing/2014/main" id="{FF0B6C7D-27D5-44E9-8809-792D9125DBB7}"/>
              </a:ext>
            </a:extLst>
          </p:cNvPr>
          <p:cNvGraphicFramePr>
            <a:graphicFrameLocks/>
          </p:cNvGraphicFramePr>
          <p:nvPr>
            <p:extLst>
              <p:ext uri="{D42A27DB-BD31-4B8C-83A1-F6EECF244321}">
                <p14:modId xmlns:p14="http://schemas.microsoft.com/office/powerpoint/2010/main" val="904466949"/>
              </p:ext>
            </p:extLst>
          </p:nvPr>
        </p:nvGraphicFramePr>
        <p:xfrm>
          <a:off x="362805" y="2170674"/>
          <a:ext cx="684076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 xmlns:a16="http://schemas.microsoft.com/office/drawing/2014/main" id="{84D90FCB-6FDD-49D8-B6A7-863AAB4FA79B}"/>
              </a:ext>
            </a:extLst>
          </p:cNvPr>
          <p:cNvSpPr/>
          <p:nvPr/>
        </p:nvSpPr>
        <p:spPr bwMode="gray">
          <a:xfrm>
            <a:off x="10824343" y="470571"/>
            <a:ext cx="2232248"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 xmlns:a16="http://schemas.microsoft.com/office/drawing/2014/main" id="{BCE83382-AF47-455F-B033-92278FDFD3AD}"/>
              </a:ext>
            </a:extLst>
          </p:cNvPr>
          <p:cNvSpPr txBox="1">
            <a:spLocks/>
          </p:cNvSpPr>
          <p:nvPr/>
        </p:nvSpPr>
        <p:spPr bwMode="gray">
          <a:xfrm>
            <a:off x="671215" y="6911863"/>
            <a:ext cx="5040560" cy="34870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a:t>
            </a:r>
            <a:r>
              <a:rPr lang="sr-Latn-RS" sz="1600" i="1" dirty="0">
                <a:solidFill>
                  <a:srgbClr val="222223"/>
                </a:solidFill>
                <a:latin typeface="Calibri" panose="020F0502020204030204" pitchFamily="34" charset="0"/>
              </a:rPr>
              <a:t>populacija - Javni sektor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9" name="Content Placeholder 13">
            <a:extLst>
              <a:ext uri="{FF2B5EF4-FFF2-40B4-BE49-F238E27FC236}">
                <a16:creationId xmlns="" xmlns:a16="http://schemas.microsoft.com/office/drawing/2014/main" id="{1536A855-23EE-4447-9C50-67B29B85D0B2}"/>
              </a:ext>
            </a:extLst>
          </p:cNvPr>
          <p:cNvGraphicFramePr>
            <a:graphicFrameLocks/>
          </p:cNvGraphicFramePr>
          <p:nvPr>
            <p:extLst>
              <p:ext uri="{D42A27DB-BD31-4B8C-83A1-F6EECF244321}">
                <p14:modId xmlns:p14="http://schemas.microsoft.com/office/powerpoint/2010/main" val="1882450857"/>
              </p:ext>
            </p:extLst>
          </p:nvPr>
        </p:nvGraphicFramePr>
        <p:xfrm>
          <a:off x="5110421" y="2366455"/>
          <a:ext cx="6840760"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Rounded Corners 12">
            <a:extLst>
              <a:ext uri="{FF2B5EF4-FFF2-40B4-BE49-F238E27FC236}">
                <a16:creationId xmlns="" xmlns:a16="http://schemas.microsoft.com/office/drawing/2014/main" id="{ADA9D4F7-EB4F-4FC8-8531-A20ED893BA1A}"/>
              </a:ext>
            </a:extLst>
          </p:cNvPr>
          <p:cNvSpPr/>
          <p:nvPr/>
        </p:nvSpPr>
        <p:spPr bwMode="gray">
          <a:xfrm>
            <a:off x="671215" y="1677525"/>
            <a:ext cx="4032448" cy="528749"/>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222223"/>
              </a:buClr>
              <a:defRPr/>
            </a:pPr>
            <a:r>
              <a:rPr lang="sr-Latn-RS" sz="1800" b="1" dirty="0">
                <a:solidFill>
                  <a:prstClr val="white"/>
                </a:solidFill>
                <a:latin typeface="Calibri" panose="020F0502020204030204" pitchFamily="34" charset="0"/>
              </a:rPr>
              <a:t>Zainteresovanost </a:t>
            </a:r>
            <a:r>
              <a:rPr lang="sr-Latn-RS" sz="1800" b="1" u="sng" dirty="0">
                <a:solidFill>
                  <a:prstClr val="white"/>
                </a:solidFill>
                <a:latin typeface="Calibri" panose="020F0502020204030204" pitchFamily="34" charset="0"/>
              </a:rPr>
              <a:t>kolega iz institucije</a:t>
            </a:r>
            <a:r>
              <a:rPr lang="sr-Latn-RS" sz="1800" b="1" dirty="0">
                <a:solidFill>
                  <a:prstClr val="white"/>
                </a:solidFill>
                <a:latin typeface="Calibri" panose="020F0502020204030204" pitchFamily="34" charset="0"/>
              </a:rPr>
              <a:t> za dijalog za predstavnicima privrede</a:t>
            </a:r>
          </a:p>
        </p:txBody>
      </p:sp>
      <p:sp>
        <p:nvSpPr>
          <p:cNvPr id="15" name="Rectangle: Rounded Corners 14">
            <a:extLst>
              <a:ext uri="{FF2B5EF4-FFF2-40B4-BE49-F238E27FC236}">
                <a16:creationId xmlns="" xmlns:a16="http://schemas.microsoft.com/office/drawing/2014/main" id="{0AF277E6-8453-4804-975B-8BCE77C27719}"/>
              </a:ext>
            </a:extLst>
          </p:cNvPr>
          <p:cNvSpPr/>
          <p:nvPr/>
        </p:nvSpPr>
        <p:spPr bwMode="gray">
          <a:xfrm>
            <a:off x="7546826" y="1684786"/>
            <a:ext cx="4651149" cy="528749"/>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222223"/>
              </a:buClr>
              <a:defRPr/>
            </a:pPr>
            <a:r>
              <a:rPr lang="sr-Latn-RS" sz="1800" b="1" dirty="0">
                <a:solidFill>
                  <a:prstClr val="white"/>
                </a:solidFill>
                <a:latin typeface="Calibri" panose="020F0502020204030204" pitchFamily="34" charset="0"/>
              </a:rPr>
              <a:t>Zainteresovanost </a:t>
            </a:r>
            <a:r>
              <a:rPr lang="sr-Latn-RS" sz="1800" b="1" u="sng" dirty="0">
                <a:solidFill>
                  <a:prstClr val="white"/>
                </a:solidFill>
                <a:latin typeface="Calibri" panose="020F0502020204030204" pitchFamily="34" charset="0"/>
              </a:rPr>
              <a:t>predstavnika privrede, uopšte</a:t>
            </a:r>
            <a:r>
              <a:rPr lang="sr-Latn-RS" sz="1800" b="1" dirty="0">
                <a:solidFill>
                  <a:prstClr val="white"/>
                </a:solidFill>
                <a:latin typeface="Calibri" panose="020F0502020204030204" pitchFamily="34" charset="0"/>
              </a:rPr>
              <a:t> za dijalog za predstavnicima privrede</a:t>
            </a:r>
          </a:p>
        </p:txBody>
      </p:sp>
    </p:spTree>
    <p:extLst>
      <p:ext uri="{BB962C8B-B14F-4D97-AF65-F5344CB8AC3E}">
        <p14:creationId xmlns:p14="http://schemas.microsoft.com/office/powerpoint/2010/main" val="36910634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a:extLst>
              <a:ext uri="{FF2B5EF4-FFF2-40B4-BE49-F238E27FC236}">
                <a16:creationId xmlns="" xmlns:a16="http://schemas.microsoft.com/office/drawing/2014/main" id="{539AA165-6AFF-41A6-9DE5-B27649BDCEE3}"/>
              </a:ext>
            </a:extLst>
          </p:cNvPr>
          <p:cNvSpPr txBox="1">
            <a:spLocks/>
          </p:cNvSpPr>
          <p:nvPr/>
        </p:nvSpPr>
        <p:spPr bwMode="gray">
          <a:xfrm>
            <a:off x="383183" y="6954723"/>
            <a:ext cx="482453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6" name="Content Placeholder 11">
            <a:extLst>
              <a:ext uri="{FF2B5EF4-FFF2-40B4-BE49-F238E27FC236}">
                <a16:creationId xmlns="" xmlns:a16="http://schemas.microsoft.com/office/drawing/2014/main" id="{C3049193-58DD-42FE-A59E-B90298FE0018}"/>
              </a:ext>
            </a:extLst>
          </p:cNvPr>
          <p:cNvGraphicFramePr>
            <a:graphicFrameLocks/>
          </p:cNvGraphicFramePr>
          <p:nvPr>
            <p:extLst>
              <p:ext uri="{D42A27DB-BD31-4B8C-83A1-F6EECF244321}">
                <p14:modId xmlns:p14="http://schemas.microsoft.com/office/powerpoint/2010/main" val="1334261577"/>
              </p:ext>
            </p:extLst>
          </p:nvPr>
        </p:nvGraphicFramePr>
        <p:xfrm>
          <a:off x="2615431" y="1864071"/>
          <a:ext cx="8352928" cy="509065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a:extLst>
              <a:ext uri="{FF2B5EF4-FFF2-40B4-BE49-F238E27FC236}">
                <a16:creationId xmlns="" xmlns:a16="http://schemas.microsoft.com/office/drawing/2014/main" id="{A634FA24-1A41-4211-990C-EF241E48DE7C}"/>
              </a:ext>
            </a:extLst>
          </p:cNvPr>
          <p:cNvSpPr/>
          <p:nvPr/>
        </p:nvSpPr>
        <p:spPr bwMode="gray">
          <a:xfrm>
            <a:off x="421365" y="2078163"/>
            <a:ext cx="3024336" cy="1977399"/>
          </a:xfrm>
          <a:prstGeom prst="roundRect">
            <a:avLst/>
          </a:prstGeom>
          <a:solidFill>
            <a:srgbClr val="3D87A1"/>
          </a:solidFill>
          <a:ln>
            <a:solidFill>
              <a:srgbClr val="0076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latin typeface="Calibri" panose="020F0502020204030204" pitchFamily="34" charset="0"/>
              </a:rPr>
              <a:t>Da li postoji p</a:t>
            </a:r>
            <a:r>
              <a:rPr lang="en-US" sz="1800" b="1" dirty="0" err="1">
                <a:latin typeface="Calibri" panose="020F0502020204030204" pitchFamily="34" charset="0"/>
              </a:rPr>
              <a:t>osebna</a:t>
            </a:r>
            <a:r>
              <a:rPr lang="en-US" sz="1800" b="1" dirty="0">
                <a:latin typeface="Calibri" panose="020F0502020204030204" pitchFamily="34" charset="0"/>
              </a:rPr>
              <a:t> </a:t>
            </a:r>
            <a:r>
              <a:rPr lang="en-US" sz="1800" b="1" dirty="0" err="1">
                <a:latin typeface="Calibri" panose="020F0502020204030204" pitchFamily="34" charset="0"/>
              </a:rPr>
              <a:t>organizaciona</a:t>
            </a:r>
            <a:r>
              <a:rPr lang="en-US" sz="1800" b="1" dirty="0">
                <a:latin typeface="Calibri" panose="020F0502020204030204" pitchFamily="34" charset="0"/>
              </a:rPr>
              <a:t> </a:t>
            </a:r>
            <a:r>
              <a:rPr lang="en-US" sz="1800" b="1" dirty="0" err="1">
                <a:latin typeface="Calibri" panose="020F0502020204030204" pitchFamily="34" charset="0"/>
              </a:rPr>
              <a:t>jedinica</a:t>
            </a:r>
            <a:r>
              <a:rPr lang="en-US" sz="1800" b="1" dirty="0">
                <a:latin typeface="Calibri" panose="020F0502020204030204" pitchFamily="34" charset="0"/>
              </a:rPr>
              <a:t> </a:t>
            </a:r>
            <a:r>
              <a:rPr lang="en-US" sz="1800" b="1" dirty="0" err="1">
                <a:latin typeface="Calibri" panose="020F0502020204030204" pitchFamily="34" charset="0"/>
              </a:rPr>
              <a:t>ili</a:t>
            </a:r>
            <a:r>
              <a:rPr lang="en-US" sz="1800" b="1" dirty="0">
                <a:latin typeface="Calibri" panose="020F0502020204030204" pitchFamily="34" charset="0"/>
              </a:rPr>
              <a:t> </a:t>
            </a:r>
            <a:r>
              <a:rPr lang="en-US" sz="1800" b="1" dirty="0" err="1">
                <a:latin typeface="Calibri" panose="020F0502020204030204" pitchFamily="34" charset="0"/>
              </a:rPr>
              <a:t>zaposleni</a:t>
            </a:r>
            <a:r>
              <a:rPr lang="en-US" sz="1800" b="1" dirty="0">
                <a:latin typeface="Calibri" panose="020F0502020204030204" pitchFamily="34" charset="0"/>
              </a:rPr>
              <a:t> </a:t>
            </a:r>
            <a:r>
              <a:rPr lang="en-US" sz="1800" b="1" dirty="0" err="1">
                <a:latin typeface="Calibri" panose="020F0502020204030204" pitchFamily="34" charset="0"/>
              </a:rPr>
              <a:t>koji</a:t>
            </a:r>
            <a:r>
              <a:rPr lang="en-US" sz="1800" b="1" dirty="0">
                <a:latin typeface="Calibri" panose="020F0502020204030204" pitchFamily="34" charset="0"/>
              </a:rPr>
              <a:t> </a:t>
            </a:r>
            <a:r>
              <a:rPr lang="en-US" sz="1800" b="1" dirty="0" err="1">
                <a:latin typeface="Calibri" panose="020F0502020204030204" pitchFamily="34" charset="0"/>
              </a:rPr>
              <a:t>su</a:t>
            </a:r>
            <a:r>
              <a:rPr lang="en-US" sz="1800" b="1" dirty="0">
                <a:latin typeface="Calibri" panose="020F0502020204030204" pitchFamily="34" charset="0"/>
              </a:rPr>
              <a:t> </a:t>
            </a:r>
            <a:r>
              <a:rPr lang="en-US" sz="1800" b="1" dirty="0" err="1">
                <a:latin typeface="Calibri" panose="020F0502020204030204" pitchFamily="34" charset="0"/>
              </a:rPr>
              <a:t>zaduženi</a:t>
            </a:r>
            <a:r>
              <a:rPr lang="en-US" sz="1800" b="1" dirty="0">
                <a:latin typeface="Calibri" panose="020F0502020204030204" pitchFamily="34" charset="0"/>
              </a:rPr>
              <a:t> za </a:t>
            </a:r>
            <a:r>
              <a:rPr lang="en-US" sz="1800" b="1" dirty="0" err="1">
                <a:latin typeface="Calibri" panose="020F0502020204030204" pitchFamily="34" charset="0"/>
              </a:rPr>
              <a:t>koordinaciju</a:t>
            </a:r>
            <a:r>
              <a:rPr lang="en-US" sz="1800" b="1" dirty="0">
                <a:latin typeface="Calibri" panose="020F0502020204030204" pitchFamily="34" charset="0"/>
              </a:rPr>
              <a:t> </a:t>
            </a:r>
            <a:r>
              <a:rPr lang="en-US" sz="1800" b="1" dirty="0" err="1">
                <a:latin typeface="Calibri" panose="020F0502020204030204" pitchFamily="34" charset="0"/>
              </a:rPr>
              <a:t>dijaloga</a:t>
            </a:r>
            <a:r>
              <a:rPr lang="en-US" sz="1800" b="1" dirty="0">
                <a:latin typeface="Calibri" panose="020F0502020204030204" pitchFamily="34" charset="0"/>
              </a:rPr>
              <a:t> sa </a:t>
            </a:r>
            <a:r>
              <a:rPr lang="en-US" sz="1800" b="1" dirty="0" err="1">
                <a:latin typeface="Calibri" panose="020F0502020204030204" pitchFamily="34" charset="0"/>
              </a:rPr>
              <a:t>privatnim</a:t>
            </a:r>
            <a:r>
              <a:rPr lang="en-US" sz="1800" b="1" dirty="0">
                <a:latin typeface="Calibri" panose="020F0502020204030204" pitchFamily="34" charset="0"/>
              </a:rPr>
              <a:t> </a:t>
            </a:r>
            <a:r>
              <a:rPr lang="en-US" sz="1800" b="1" dirty="0" err="1">
                <a:latin typeface="Calibri" panose="020F0502020204030204" pitchFamily="34" charset="0"/>
              </a:rPr>
              <a:t>sektorom</a:t>
            </a:r>
            <a:endParaRPr lang="en-US" sz="1800" b="1" dirty="0">
              <a:latin typeface="Calibri" panose="020F0502020204030204" pitchFamily="34" charset="0"/>
            </a:endParaRPr>
          </a:p>
        </p:txBody>
      </p:sp>
      <p:sp>
        <p:nvSpPr>
          <p:cNvPr id="10" name="Title 1">
            <a:extLst>
              <a:ext uri="{FF2B5EF4-FFF2-40B4-BE49-F238E27FC236}">
                <a16:creationId xmlns="" xmlns:a16="http://schemas.microsoft.com/office/drawing/2014/main" id="{5686D28B-612B-4C24-81A0-FC7B4474799A}"/>
              </a:ext>
            </a:extLst>
          </p:cNvPr>
          <p:cNvSpPr txBox="1">
            <a:spLocks/>
          </p:cNvSpPr>
          <p:nvPr/>
        </p:nvSpPr>
        <p:spPr bwMode="gray">
          <a:xfrm>
            <a:off x="383183" y="352235"/>
            <a:ext cx="10126649" cy="542512"/>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600" dirty="0"/>
              <a:t>Organizaciona struktura i kadrovski kapaciteti javnih institucija</a:t>
            </a:r>
          </a:p>
        </p:txBody>
      </p:sp>
      <p:sp>
        <p:nvSpPr>
          <p:cNvPr id="13" name="Content Placeholder 13">
            <a:extLst>
              <a:ext uri="{FF2B5EF4-FFF2-40B4-BE49-F238E27FC236}">
                <a16:creationId xmlns="" xmlns:a16="http://schemas.microsoft.com/office/drawing/2014/main" id="{AD18CCEB-6619-4861-A75D-1CFEF9235134}"/>
              </a:ext>
            </a:extLst>
          </p:cNvPr>
          <p:cNvSpPr txBox="1">
            <a:spLocks/>
          </p:cNvSpPr>
          <p:nvPr/>
        </p:nvSpPr>
        <p:spPr bwMode="gray">
          <a:xfrm>
            <a:off x="383183" y="1044326"/>
            <a:ext cx="12673408" cy="6093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u okviru Vaše institucije postoji posebna organizaciona jedinica ili zaposleni koji su zaduženi za koordinaciju dijaloga sa privredom?</a:t>
            </a:r>
          </a:p>
        </p:txBody>
      </p:sp>
      <p:sp>
        <p:nvSpPr>
          <p:cNvPr id="14" name="Rectangle: Rounded Corners 13">
            <a:extLst>
              <a:ext uri="{FF2B5EF4-FFF2-40B4-BE49-F238E27FC236}">
                <a16:creationId xmlns="" xmlns:a16="http://schemas.microsoft.com/office/drawing/2014/main" id="{DC0985A3-E127-4735-BF88-38F53733FA25}"/>
              </a:ext>
            </a:extLst>
          </p:cNvPr>
          <p:cNvSpPr/>
          <p:nvPr/>
        </p:nvSpPr>
        <p:spPr bwMode="gray">
          <a:xfrm>
            <a:off x="10810851" y="413073"/>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655015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8C438523-56EA-43B7-AA3A-78961A1CD840}"/>
              </a:ext>
            </a:extLst>
          </p:cNvPr>
          <p:cNvGraphicFramePr>
            <a:graphicFrameLocks noGrp="1"/>
          </p:cNvGraphicFramePr>
          <p:nvPr>
            <p:ph sz="quarter" idx="12"/>
            <p:extLst>
              <p:ext uri="{D42A27DB-BD31-4B8C-83A1-F6EECF244321}">
                <p14:modId xmlns:p14="http://schemas.microsoft.com/office/powerpoint/2010/main" val="236618159"/>
              </p:ext>
            </p:extLst>
          </p:nvPr>
        </p:nvGraphicFramePr>
        <p:xfrm>
          <a:off x="569913" y="1741488"/>
          <a:ext cx="12306300" cy="491946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 xmlns:a16="http://schemas.microsoft.com/office/drawing/2014/main" id="{2973D170-0EB6-486A-A441-04E7BC8A9634}"/>
              </a:ext>
            </a:extLst>
          </p:cNvPr>
          <p:cNvSpPr txBox="1">
            <a:spLocks/>
          </p:cNvSpPr>
          <p:nvPr/>
        </p:nvSpPr>
        <p:spPr bwMode="gray">
          <a:xfrm>
            <a:off x="383183" y="352235"/>
            <a:ext cx="10126649" cy="542512"/>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600" dirty="0"/>
              <a:t>Organizaciona struktura i kadrovski kapaciteti javnih institucija</a:t>
            </a:r>
          </a:p>
        </p:txBody>
      </p:sp>
      <p:sp>
        <p:nvSpPr>
          <p:cNvPr id="10" name="Content Placeholder 13">
            <a:extLst>
              <a:ext uri="{FF2B5EF4-FFF2-40B4-BE49-F238E27FC236}">
                <a16:creationId xmlns="" xmlns:a16="http://schemas.microsoft.com/office/drawing/2014/main" id="{59112D48-051E-4934-A9EF-0C2AEDFA3055}"/>
              </a:ext>
            </a:extLst>
          </p:cNvPr>
          <p:cNvSpPr txBox="1">
            <a:spLocks/>
          </p:cNvSpPr>
          <p:nvPr/>
        </p:nvSpPr>
        <p:spPr bwMode="gray">
          <a:xfrm>
            <a:off x="383183" y="1044326"/>
            <a:ext cx="12673408" cy="6093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u okviru Vaše institucije postoji posebna organizaciona jedinica ili zaposleni koji su zaduženi za koordinaciju dijaloga sa privredom?</a:t>
            </a:r>
          </a:p>
        </p:txBody>
      </p:sp>
      <p:sp>
        <p:nvSpPr>
          <p:cNvPr id="11" name="Rectangle: Rounded Corners 10">
            <a:extLst>
              <a:ext uri="{FF2B5EF4-FFF2-40B4-BE49-F238E27FC236}">
                <a16:creationId xmlns="" xmlns:a16="http://schemas.microsoft.com/office/drawing/2014/main" id="{FB1DF2A6-68D1-4115-BD96-1C5FFD13A909}"/>
              </a:ext>
            </a:extLst>
          </p:cNvPr>
          <p:cNvSpPr/>
          <p:nvPr/>
        </p:nvSpPr>
        <p:spPr bwMode="gray">
          <a:xfrm>
            <a:off x="10810851" y="413073"/>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7" name="Content Placeholder 13">
            <a:extLst>
              <a:ext uri="{FF2B5EF4-FFF2-40B4-BE49-F238E27FC236}">
                <a16:creationId xmlns="" xmlns:a16="http://schemas.microsoft.com/office/drawing/2014/main" id="{E42A3D64-F987-40B3-B154-BE830917EF91}"/>
              </a:ext>
            </a:extLst>
          </p:cNvPr>
          <p:cNvSpPr txBox="1">
            <a:spLocks/>
          </p:cNvSpPr>
          <p:nvPr/>
        </p:nvSpPr>
        <p:spPr bwMode="gray">
          <a:xfrm>
            <a:off x="383183" y="6954723"/>
            <a:ext cx="482453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 </a:t>
            </a:r>
            <a:endParaRPr lang="en-GB" sz="1600" i="1" dirty="0">
              <a:latin typeface="Calibri" panose="020F0502020204030204" pitchFamily="34" charset="0"/>
            </a:endParaRPr>
          </a:p>
        </p:txBody>
      </p:sp>
    </p:spTree>
    <p:extLst>
      <p:ext uri="{BB962C8B-B14F-4D97-AF65-F5344CB8AC3E}">
        <p14:creationId xmlns:p14="http://schemas.microsoft.com/office/powerpoint/2010/main" val="5901015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 - Privrednici</a:t>
            </a:r>
            <a:endParaRPr lang="en-GB" sz="1600" i="1" dirty="0">
              <a:latin typeface="Calibri" panose="020F0502020204030204" pitchFamily="34" charset="0"/>
            </a:endParaRPr>
          </a:p>
        </p:txBody>
      </p:sp>
      <p:graphicFrame>
        <p:nvGraphicFramePr>
          <p:cNvPr id="7" name="Content Placeholder 13">
            <a:extLst>
              <a:ext uri="{FF2B5EF4-FFF2-40B4-BE49-F238E27FC236}">
                <a16:creationId xmlns="" xmlns:a16="http://schemas.microsoft.com/office/drawing/2014/main" id="{02C21019-1D7B-4492-BC6B-8086D02E6E67}"/>
              </a:ext>
            </a:extLst>
          </p:cNvPr>
          <p:cNvGraphicFramePr>
            <a:graphicFrameLocks noGrp="1"/>
          </p:cNvGraphicFramePr>
          <p:nvPr>
            <p:ph sz="quarter" idx="12"/>
            <p:extLst>
              <p:ext uri="{D42A27DB-BD31-4B8C-83A1-F6EECF244321}">
                <p14:modId xmlns:p14="http://schemas.microsoft.com/office/powerpoint/2010/main" val="1195310073"/>
              </p:ext>
            </p:extLst>
          </p:nvPr>
        </p:nvGraphicFramePr>
        <p:xfrm>
          <a:off x="239167" y="1404367"/>
          <a:ext cx="12745416" cy="555035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 xmlns:a16="http://schemas.microsoft.com/office/drawing/2014/main" id="{0A959384-C855-487A-985E-8DBF3BBD8DDD}"/>
              </a:ext>
            </a:extLst>
          </p:cNvPr>
          <p:cNvSpPr>
            <a:spLocks noGrp="1"/>
          </p:cNvSpPr>
          <p:nvPr>
            <p:ph type="title"/>
          </p:nvPr>
        </p:nvSpPr>
        <p:spPr>
          <a:xfrm>
            <a:off x="383183" y="324247"/>
            <a:ext cx="6136838" cy="598488"/>
          </a:xfrm>
        </p:spPr>
        <p:txBody>
          <a:bodyPr/>
          <a:lstStyle/>
          <a:p>
            <a:r>
              <a:rPr lang="sr-Latn-CS" sz="2800" dirty="0"/>
              <a:t>Ocena stanje u sledećim oblastima</a:t>
            </a:r>
          </a:p>
        </p:txBody>
      </p:sp>
      <p:sp>
        <p:nvSpPr>
          <p:cNvPr id="8" name="Content Placeholder 13">
            <a:extLst>
              <a:ext uri="{FF2B5EF4-FFF2-40B4-BE49-F238E27FC236}">
                <a16:creationId xmlns="" xmlns:a16="http://schemas.microsoft.com/office/drawing/2014/main" id="{4FF81A72-9C9B-4C26-9119-618D3B27D084}"/>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6" name="Rectangle: Rounded Corners 5">
            <a:extLst>
              <a:ext uri="{FF2B5EF4-FFF2-40B4-BE49-F238E27FC236}">
                <a16:creationId xmlns="" xmlns:a16="http://schemas.microsoft.com/office/drawing/2014/main" id="{1440733A-204C-41FA-98D0-C11F46784851}"/>
              </a:ext>
            </a:extLst>
          </p:cNvPr>
          <p:cNvSpPr/>
          <p:nvPr/>
        </p:nvSpPr>
        <p:spPr bwMode="gray">
          <a:xfrm>
            <a:off x="10248279" y="413073"/>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le: Rounded Corners 8">
            <a:extLst>
              <a:ext uri="{FF2B5EF4-FFF2-40B4-BE49-F238E27FC236}">
                <a16:creationId xmlns="" xmlns:a16="http://schemas.microsoft.com/office/drawing/2014/main" id="{00F53676-F89B-44AA-9B09-091AE5DB7E6D}"/>
              </a:ext>
            </a:extLst>
          </p:cNvPr>
          <p:cNvSpPr/>
          <p:nvPr/>
        </p:nvSpPr>
        <p:spPr bwMode="gray">
          <a:xfrm>
            <a:off x="10269351" y="3996655"/>
            <a:ext cx="2488443" cy="117248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spTree>
    <p:extLst>
      <p:ext uri="{BB962C8B-B14F-4D97-AF65-F5344CB8AC3E}">
        <p14:creationId xmlns:p14="http://schemas.microsoft.com/office/powerpoint/2010/main" val="14524316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 xmlns:a16="http://schemas.microsoft.com/office/drawing/2014/main" id="{317DF957-72A1-464E-93BD-00CEC44A5171}"/>
              </a:ext>
            </a:extLst>
          </p:cNvPr>
          <p:cNvGraphicFramePr>
            <a:graphicFrameLocks noGrp="1"/>
          </p:cNvGraphicFramePr>
          <p:nvPr>
            <p:ph sz="quarter" idx="12"/>
            <p:extLst>
              <p:ext uri="{D42A27DB-BD31-4B8C-83A1-F6EECF244321}">
                <p14:modId xmlns:p14="http://schemas.microsoft.com/office/powerpoint/2010/main" val="1673306728"/>
              </p:ext>
            </p:extLst>
          </p:nvPr>
        </p:nvGraphicFramePr>
        <p:xfrm>
          <a:off x="569913" y="1741488"/>
          <a:ext cx="12306300" cy="499147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 xmlns:a16="http://schemas.microsoft.com/office/drawing/2014/main" id="{E96A7E95-DB4F-4FA0-B4F9-93667096B8A3}"/>
              </a:ext>
            </a:extLst>
          </p:cNvPr>
          <p:cNvSpPr>
            <a:spLocks noGrp="1"/>
          </p:cNvSpPr>
          <p:nvPr>
            <p:ph type="title"/>
          </p:nvPr>
        </p:nvSpPr>
        <p:spPr>
          <a:xfrm>
            <a:off x="383183" y="324247"/>
            <a:ext cx="6136838" cy="598488"/>
          </a:xfrm>
          <a:solidFill>
            <a:srgbClr val="006666"/>
          </a:solidFill>
        </p:spPr>
        <p:txBody>
          <a:bodyPr/>
          <a:lstStyle/>
          <a:p>
            <a:r>
              <a:rPr lang="sr-Latn-CS" sz="2800" dirty="0"/>
              <a:t>Ocena stanje u sledećim oblastima</a:t>
            </a:r>
          </a:p>
        </p:txBody>
      </p:sp>
      <p:sp>
        <p:nvSpPr>
          <p:cNvPr id="7" name="Content Placeholder 13">
            <a:extLst>
              <a:ext uri="{FF2B5EF4-FFF2-40B4-BE49-F238E27FC236}">
                <a16:creationId xmlns="" xmlns:a16="http://schemas.microsoft.com/office/drawing/2014/main" id="{3D286B47-7B1B-4AA7-B3C3-CE4FBC800F3C}"/>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8" name="Rectangle: Rounded Corners 7">
            <a:extLst>
              <a:ext uri="{FF2B5EF4-FFF2-40B4-BE49-F238E27FC236}">
                <a16:creationId xmlns="" xmlns:a16="http://schemas.microsoft.com/office/drawing/2014/main" id="{4BF2ACF6-EA9D-4D9F-AA08-4CCF1F9B682F}"/>
              </a:ext>
            </a:extLst>
          </p:cNvPr>
          <p:cNvSpPr/>
          <p:nvPr/>
        </p:nvSpPr>
        <p:spPr bwMode="gray">
          <a:xfrm>
            <a:off x="10248279" y="413073"/>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Rectangle: Rounded Corners 11">
            <a:extLst>
              <a:ext uri="{FF2B5EF4-FFF2-40B4-BE49-F238E27FC236}">
                <a16:creationId xmlns="" xmlns:a16="http://schemas.microsoft.com/office/drawing/2014/main" id="{E59E6A3D-851E-45A3-BE1A-70625EED9924}"/>
              </a:ext>
            </a:extLst>
          </p:cNvPr>
          <p:cNvSpPr/>
          <p:nvPr/>
        </p:nvSpPr>
        <p:spPr bwMode="gray">
          <a:xfrm>
            <a:off x="10536311" y="5603038"/>
            <a:ext cx="2488443" cy="117248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sp>
        <p:nvSpPr>
          <p:cNvPr id="13" name="Content Placeholder 13">
            <a:extLst>
              <a:ext uri="{FF2B5EF4-FFF2-40B4-BE49-F238E27FC236}">
                <a16:creationId xmlns="" xmlns:a16="http://schemas.microsoft.com/office/drawing/2014/main" id="{1EAD783A-17AE-4D59-897E-DA40E9105818}"/>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a:t>
            </a:r>
            <a:endParaRPr lang="en-GB" sz="1600" i="1" dirty="0">
              <a:latin typeface="Calibri" panose="020F0502020204030204" pitchFamily="34" charset="0"/>
            </a:endParaRPr>
          </a:p>
        </p:txBody>
      </p:sp>
      <p:cxnSp>
        <p:nvCxnSpPr>
          <p:cNvPr id="9" name="Straight Arrow Connector 8">
            <a:extLst>
              <a:ext uri="{FF2B5EF4-FFF2-40B4-BE49-F238E27FC236}">
                <a16:creationId xmlns="" xmlns:a16="http://schemas.microsoft.com/office/drawing/2014/main" id="{45BDAF26-B1FD-4A64-BB07-2936629272D6}"/>
              </a:ext>
            </a:extLst>
          </p:cNvPr>
          <p:cNvCxnSpPr>
            <a:cxnSpLocks/>
          </p:cNvCxnSpPr>
          <p:nvPr/>
        </p:nvCxnSpPr>
        <p:spPr>
          <a:xfrm>
            <a:off x="6467149" y="2249227"/>
            <a:ext cx="460050" cy="39664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6203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 - Poslovna udruženja</a:t>
            </a:r>
            <a:endParaRPr lang="en-GB" sz="1600" i="1" dirty="0">
              <a:latin typeface="Calibri" panose="020F0502020204030204" pitchFamily="34" charset="0"/>
            </a:endParaRPr>
          </a:p>
        </p:txBody>
      </p:sp>
      <p:graphicFrame>
        <p:nvGraphicFramePr>
          <p:cNvPr id="7" name="Content Placeholder 13">
            <a:extLst>
              <a:ext uri="{FF2B5EF4-FFF2-40B4-BE49-F238E27FC236}">
                <a16:creationId xmlns="" xmlns:a16="http://schemas.microsoft.com/office/drawing/2014/main" id="{02C21019-1D7B-4492-BC6B-8086D02E6E67}"/>
              </a:ext>
            </a:extLst>
          </p:cNvPr>
          <p:cNvGraphicFramePr>
            <a:graphicFrameLocks noGrp="1"/>
          </p:cNvGraphicFramePr>
          <p:nvPr>
            <p:ph sz="quarter" idx="12"/>
            <p:extLst>
              <p:ext uri="{D42A27DB-BD31-4B8C-83A1-F6EECF244321}">
                <p14:modId xmlns:p14="http://schemas.microsoft.com/office/powerpoint/2010/main" val="1067772454"/>
              </p:ext>
            </p:extLst>
          </p:nvPr>
        </p:nvGraphicFramePr>
        <p:xfrm>
          <a:off x="383183" y="1332359"/>
          <a:ext cx="12601400" cy="56223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 xmlns:a16="http://schemas.microsoft.com/office/drawing/2014/main" id="{0A959384-C855-487A-985E-8DBF3BBD8DDD}"/>
              </a:ext>
            </a:extLst>
          </p:cNvPr>
          <p:cNvSpPr>
            <a:spLocks noGrp="1"/>
          </p:cNvSpPr>
          <p:nvPr>
            <p:ph type="title"/>
          </p:nvPr>
        </p:nvSpPr>
        <p:spPr>
          <a:xfrm>
            <a:off x="383183" y="324247"/>
            <a:ext cx="6136838" cy="598488"/>
          </a:xfrm>
        </p:spPr>
        <p:txBody>
          <a:bodyPr/>
          <a:lstStyle/>
          <a:p>
            <a:r>
              <a:rPr lang="sr-Latn-CS" sz="2800" dirty="0"/>
              <a:t>Ocena stanje u sledećim oblastima</a:t>
            </a:r>
          </a:p>
        </p:txBody>
      </p:sp>
      <p:sp>
        <p:nvSpPr>
          <p:cNvPr id="5" name="Content Placeholder 13">
            <a:extLst>
              <a:ext uri="{FF2B5EF4-FFF2-40B4-BE49-F238E27FC236}">
                <a16:creationId xmlns="" xmlns:a16="http://schemas.microsoft.com/office/drawing/2014/main" id="{AF209F04-6488-4A8F-A47E-E1CC9375EFE0}"/>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6" name="Rectangle: Rounded Corners 5">
            <a:extLst>
              <a:ext uri="{FF2B5EF4-FFF2-40B4-BE49-F238E27FC236}">
                <a16:creationId xmlns="" xmlns:a16="http://schemas.microsoft.com/office/drawing/2014/main" id="{6DB58014-8B7E-428D-A8B7-2C374476683F}"/>
              </a:ext>
            </a:extLst>
          </p:cNvPr>
          <p:cNvSpPr/>
          <p:nvPr/>
        </p:nvSpPr>
        <p:spPr bwMode="gray">
          <a:xfrm>
            <a:off x="9384183" y="413073"/>
            <a:ext cx="3352539"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Rectangle: Rounded Corners 7">
            <a:extLst>
              <a:ext uri="{FF2B5EF4-FFF2-40B4-BE49-F238E27FC236}">
                <a16:creationId xmlns="" xmlns:a16="http://schemas.microsoft.com/office/drawing/2014/main" id="{76F52205-2D32-4045-BA32-44C9507EF762}"/>
              </a:ext>
            </a:extLst>
          </p:cNvPr>
          <p:cNvSpPr/>
          <p:nvPr/>
        </p:nvSpPr>
        <p:spPr bwMode="gray">
          <a:xfrm>
            <a:off x="10057595" y="1692399"/>
            <a:ext cx="2488443" cy="117248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spTree>
    <p:extLst>
      <p:ext uri="{BB962C8B-B14F-4D97-AF65-F5344CB8AC3E}">
        <p14:creationId xmlns:p14="http://schemas.microsoft.com/office/powerpoint/2010/main" val="11040844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 xmlns:a16="http://schemas.microsoft.com/office/drawing/2014/main" id="{E98FA997-66EA-4E4A-B667-7ED33E518788}"/>
              </a:ext>
            </a:extLst>
          </p:cNvPr>
          <p:cNvGraphicFramePr>
            <a:graphicFrameLocks noGrp="1"/>
          </p:cNvGraphicFramePr>
          <p:nvPr>
            <p:ph sz="quarter" idx="12"/>
            <p:extLst>
              <p:ext uri="{D42A27DB-BD31-4B8C-83A1-F6EECF244321}">
                <p14:modId xmlns:p14="http://schemas.microsoft.com/office/powerpoint/2010/main" val="1247661424"/>
              </p:ext>
            </p:extLst>
          </p:nvPr>
        </p:nvGraphicFramePr>
        <p:xfrm>
          <a:off x="569913" y="1741488"/>
          <a:ext cx="12306300" cy="499147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 xmlns:a16="http://schemas.microsoft.com/office/drawing/2014/main" id="{4B6D538D-8E5A-4ED4-BED4-4F62BA6BA288}"/>
              </a:ext>
            </a:extLst>
          </p:cNvPr>
          <p:cNvSpPr>
            <a:spLocks noGrp="1"/>
          </p:cNvSpPr>
          <p:nvPr>
            <p:ph type="title"/>
          </p:nvPr>
        </p:nvSpPr>
        <p:spPr>
          <a:xfrm>
            <a:off x="383183" y="324247"/>
            <a:ext cx="6136838" cy="598488"/>
          </a:xfrm>
          <a:solidFill>
            <a:srgbClr val="006666"/>
          </a:solidFill>
        </p:spPr>
        <p:txBody>
          <a:bodyPr/>
          <a:lstStyle/>
          <a:p>
            <a:r>
              <a:rPr lang="sr-Latn-CS" sz="2800" dirty="0"/>
              <a:t>Ocena stanje u sledećim oblastima</a:t>
            </a:r>
          </a:p>
        </p:txBody>
      </p:sp>
      <p:sp>
        <p:nvSpPr>
          <p:cNvPr id="7" name="Content Placeholder 13">
            <a:extLst>
              <a:ext uri="{FF2B5EF4-FFF2-40B4-BE49-F238E27FC236}">
                <a16:creationId xmlns="" xmlns:a16="http://schemas.microsoft.com/office/drawing/2014/main" id="{9E43D0F9-3610-4273-83A0-C6EF85CED07B}"/>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8" name="Rectangle: Rounded Corners 7">
            <a:extLst>
              <a:ext uri="{FF2B5EF4-FFF2-40B4-BE49-F238E27FC236}">
                <a16:creationId xmlns="" xmlns:a16="http://schemas.microsoft.com/office/drawing/2014/main" id="{E9AA7897-6548-461A-BDE5-453D3D058C08}"/>
              </a:ext>
            </a:extLst>
          </p:cNvPr>
          <p:cNvSpPr/>
          <p:nvPr/>
        </p:nvSpPr>
        <p:spPr bwMode="gray">
          <a:xfrm>
            <a:off x="9384183" y="413073"/>
            <a:ext cx="3352539"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le: Rounded Corners 8">
            <a:extLst>
              <a:ext uri="{FF2B5EF4-FFF2-40B4-BE49-F238E27FC236}">
                <a16:creationId xmlns="" xmlns:a16="http://schemas.microsoft.com/office/drawing/2014/main" id="{BCC43D08-F478-4CA0-BD10-99D5B66B9C57}"/>
              </a:ext>
            </a:extLst>
          </p:cNvPr>
          <p:cNvSpPr/>
          <p:nvPr/>
        </p:nvSpPr>
        <p:spPr bwMode="gray">
          <a:xfrm>
            <a:off x="10057595" y="1470164"/>
            <a:ext cx="2488443" cy="117248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cxnSp>
        <p:nvCxnSpPr>
          <p:cNvPr id="13" name="Straight Arrow Connector 12">
            <a:extLst>
              <a:ext uri="{FF2B5EF4-FFF2-40B4-BE49-F238E27FC236}">
                <a16:creationId xmlns="" xmlns:a16="http://schemas.microsoft.com/office/drawing/2014/main" id="{37E87A60-993D-4C3B-AA81-C2B90E6BF8CF}"/>
              </a:ext>
            </a:extLst>
          </p:cNvPr>
          <p:cNvCxnSpPr>
            <a:cxnSpLocks/>
          </p:cNvCxnSpPr>
          <p:nvPr/>
        </p:nvCxnSpPr>
        <p:spPr>
          <a:xfrm>
            <a:off x="7727999" y="2244006"/>
            <a:ext cx="460050" cy="39664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 xmlns:a16="http://schemas.microsoft.com/office/drawing/2014/main" id="{619E2D39-0A75-4D1F-89FF-9D8FFEBA21AA}"/>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a:latin typeface="Calibri" panose="020F0502020204030204" pitchFamily="34" charset="0"/>
              </a:rPr>
              <a:t>Baza: Ukupna ciljna populacija - Poslovna udruženja</a:t>
            </a:r>
            <a:endParaRPr lang="en-GB" sz="1600" i="1" dirty="0">
              <a:latin typeface="Calibri" panose="020F0502020204030204" pitchFamily="34" charset="0"/>
            </a:endParaRPr>
          </a:p>
        </p:txBody>
      </p:sp>
    </p:spTree>
    <p:extLst>
      <p:ext uri="{BB962C8B-B14F-4D97-AF65-F5344CB8AC3E}">
        <p14:creationId xmlns:p14="http://schemas.microsoft.com/office/powerpoint/2010/main" val="4007372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7" name="Content Placeholder 13">
            <a:extLst>
              <a:ext uri="{FF2B5EF4-FFF2-40B4-BE49-F238E27FC236}">
                <a16:creationId xmlns="" xmlns:a16="http://schemas.microsoft.com/office/drawing/2014/main" id="{02C21019-1D7B-4492-BC6B-8086D02E6E67}"/>
              </a:ext>
            </a:extLst>
          </p:cNvPr>
          <p:cNvGraphicFramePr>
            <a:graphicFrameLocks noGrp="1"/>
          </p:cNvGraphicFramePr>
          <p:nvPr>
            <p:ph sz="quarter" idx="12"/>
            <p:extLst>
              <p:ext uri="{D42A27DB-BD31-4B8C-83A1-F6EECF244321}">
                <p14:modId xmlns:p14="http://schemas.microsoft.com/office/powerpoint/2010/main" val="2837460167"/>
              </p:ext>
            </p:extLst>
          </p:nvPr>
        </p:nvGraphicFramePr>
        <p:xfrm>
          <a:off x="527199" y="1380159"/>
          <a:ext cx="12209523" cy="5424807"/>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 xmlns:a16="http://schemas.microsoft.com/office/drawing/2014/main" id="{0A959384-C855-487A-985E-8DBF3BBD8DDD}"/>
              </a:ext>
            </a:extLst>
          </p:cNvPr>
          <p:cNvSpPr>
            <a:spLocks noGrp="1"/>
          </p:cNvSpPr>
          <p:nvPr>
            <p:ph type="title"/>
          </p:nvPr>
        </p:nvSpPr>
        <p:spPr>
          <a:xfrm>
            <a:off x="383183" y="349318"/>
            <a:ext cx="5979744" cy="548346"/>
          </a:xfrm>
        </p:spPr>
        <p:txBody>
          <a:bodyPr/>
          <a:lstStyle/>
          <a:p>
            <a:r>
              <a:rPr lang="sr-Latn-CS" sz="2800" dirty="0"/>
              <a:t>Ocena stanje u sledećim oblastima</a:t>
            </a:r>
          </a:p>
        </p:txBody>
      </p:sp>
      <p:sp>
        <p:nvSpPr>
          <p:cNvPr id="5" name="Content Placeholder 13">
            <a:extLst>
              <a:ext uri="{FF2B5EF4-FFF2-40B4-BE49-F238E27FC236}">
                <a16:creationId xmlns="" xmlns:a16="http://schemas.microsoft.com/office/drawing/2014/main" id="{A1B8D498-D697-4440-867E-63B8E48FA3C2}"/>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8" name="Rectangle: Rounded Corners 7">
            <a:extLst>
              <a:ext uri="{FF2B5EF4-FFF2-40B4-BE49-F238E27FC236}">
                <a16:creationId xmlns="" xmlns:a16="http://schemas.microsoft.com/office/drawing/2014/main" id="{428E9726-DF17-444B-9343-26F2344C27D8}"/>
              </a:ext>
            </a:extLst>
          </p:cNvPr>
          <p:cNvSpPr/>
          <p:nvPr/>
        </p:nvSpPr>
        <p:spPr bwMode="gray">
          <a:xfrm>
            <a:off x="10248279" y="413073"/>
            <a:ext cx="2488443" cy="40770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lang="sr-Latn-RS" sz="2800" b="1" dirty="0">
                <a:solidFill>
                  <a:prstClr val="white"/>
                </a:solidFill>
                <a:latin typeface="Calibri" panose="020F0502020204030204" pitchFamily="34" charset="0"/>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le: Rounded Corners 8">
            <a:extLst>
              <a:ext uri="{FF2B5EF4-FFF2-40B4-BE49-F238E27FC236}">
                <a16:creationId xmlns="" xmlns:a16="http://schemas.microsoft.com/office/drawing/2014/main" id="{49E87344-6D61-4DB4-A988-D9196B763698}"/>
              </a:ext>
            </a:extLst>
          </p:cNvPr>
          <p:cNvSpPr/>
          <p:nvPr/>
        </p:nvSpPr>
        <p:spPr bwMode="gray">
          <a:xfrm>
            <a:off x="11060453" y="1620391"/>
            <a:ext cx="1676269" cy="158417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spTree>
    <p:extLst>
      <p:ext uri="{BB962C8B-B14F-4D97-AF65-F5344CB8AC3E}">
        <p14:creationId xmlns:p14="http://schemas.microsoft.com/office/powerpoint/2010/main" val="25577813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6552728" cy="306883"/>
          </a:xfrm>
        </p:spPr>
        <p:txBody>
          <a:bodyPr>
            <a:normAutofit/>
          </a:bodyPr>
          <a:lstStyle/>
          <a:p>
            <a:r>
              <a:rPr lang="sr-Latn-RS" sz="1600" i="1" dirty="0">
                <a:latin typeface="Calibri" panose="020F0502020204030204" pitchFamily="34" charset="0"/>
              </a:rPr>
              <a:t>Baza: Ukupna ciljna populacija – Privrednici, Udruženja i Javni sektor</a:t>
            </a:r>
            <a:endParaRPr lang="en-GB" sz="1600" i="1" dirty="0">
              <a:latin typeface="Calibri" panose="020F0502020204030204" pitchFamily="34" charset="0"/>
            </a:endParaRPr>
          </a:p>
        </p:txBody>
      </p:sp>
      <p:sp>
        <p:nvSpPr>
          <p:cNvPr id="10" name="Title 1">
            <a:extLst>
              <a:ext uri="{FF2B5EF4-FFF2-40B4-BE49-F238E27FC236}">
                <a16:creationId xmlns="" xmlns:a16="http://schemas.microsoft.com/office/drawing/2014/main" id="{0A959384-C855-487A-985E-8DBF3BBD8DDD}"/>
              </a:ext>
            </a:extLst>
          </p:cNvPr>
          <p:cNvSpPr>
            <a:spLocks noGrp="1"/>
          </p:cNvSpPr>
          <p:nvPr>
            <p:ph type="title"/>
          </p:nvPr>
        </p:nvSpPr>
        <p:spPr>
          <a:xfrm>
            <a:off x="383183" y="349318"/>
            <a:ext cx="5979744" cy="548346"/>
          </a:xfrm>
        </p:spPr>
        <p:txBody>
          <a:bodyPr/>
          <a:lstStyle/>
          <a:p>
            <a:r>
              <a:rPr lang="sr-Latn-CS" sz="2800" dirty="0"/>
              <a:t>Ocena stanje u sledećim oblastima</a:t>
            </a:r>
          </a:p>
        </p:txBody>
      </p:sp>
      <p:sp>
        <p:nvSpPr>
          <p:cNvPr id="5" name="Content Placeholder 13">
            <a:extLst>
              <a:ext uri="{FF2B5EF4-FFF2-40B4-BE49-F238E27FC236}">
                <a16:creationId xmlns="" xmlns:a16="http://schemas.microsoft.com/office/drawing/2014/main" id="{A1B8D498-D697-4440-867E-63B8E48FA3C2}"/>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p>
        </p:txBody>
      </p:sp>
      <p:sp>
        <p:nvSpPr>
          <p:cNvPr id="9" name="Rectangle: Rounded Corners 8">
            <a:extLst>
              <a:ext uri="{FF2B5EF4-FFF2-40B4-BE49-F238E27FC236}">
                <a16:creationId xmlns="" xmlns:a16="http://schemas.microsoft.com/office/drawing/2014/main" id="{49E87344-6D61-4DB4-A988-D9196B763698}"/>
              </a:ext>
            </a:extLst>
          </p:cNvPr>
          <p:cNvSpPr/>
          <p:nvPr/>
        </p:nvSpPr>
        <p:spPr bwMode="gray">
          <a:xfrm>
            <a:off x="7800007" y="431385"/>
            <a:ext cx="5256584" cy="38421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graphicFrame>
        <p:nvGraphicFramePr>
          <p:cNvPr id="11" name="Chart 10">
            <a:extLst>
              <a:ext uri="{FF2B5EF4-FFF2-40B4-BE49-F238E27FC236}">
                <a16:creationId xmlns="" xmlns:a16="http://schemas.microsoft.com/office/drawing/2014/main" id="{14954EE7-D972-493D-AA73-EACFC6FA24CD}"/>
              </a:ext>
            </a:extLst>
          </p:cNvPr>
          <p:cNvGraphicFramePr/>
          <p:nvPr>
            <p:extLst>
              <p:ext uri="{D42A27DB-BD31-4B8C-83A1-F6EECF244321}">
                <p14:modId xmlns:p14="http://schemas.microsoft.com/office/powerpoint/2010/main" val="1863237740"/>
              </p:ext>
            </p:extLst>
          </p:nvPr>
        </p:nvGraphicFramePr>
        <p:xfrm>
          <a:off x="671215" y="1405231"/>
          <a:ext cx="11845641" cy="5471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65933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 xmlns:a16="http://schemas.microsoft.com/office/drawing/2014/main" id="{E11F3734-94CC-40C8-B1D0-3C21E4D6A33C}"/>
              </a:ext>
            </a:extLst>
          </p:cNvPr>
          <p:cNvSpPr>
            <a:spLocks noGrp="1"/>
          </p:cNvSpPr>
          <p:nvPr>
            <p:ph type="title"/>
          </p:nvPr>
        </p:nvSpPr>
        <p:spPr>
          <a:xfrm>
            <a:off x="440982" y="324247"/>
            <a:ext cx="5431196" cy="598488"/>
          </a:xfrm>
        </p:spPr>
        <p:txBody>
          <a:bodyPr/>
          <a:lstStyle/>
          <a:p>
            <a:r>
              <a:rPr lang="sr-Latn-CS" dirty="0"/>
              <a:t>Metodološke napomene</a:t>
            </a:r>
            <a:endParaRPr lang="en-GB" dirty="0"/>
          </a:p>
        </p:txBody>
      </p:sp>
      <p:graphicFrame>
        <p:nvGraphicFramePr>
          <p:cNvPr id="10" name="Table 9">
            <a:extLst>
              <a:ext uri="{FF2B5EF4-FFF2-40B4-BE49-F238E27FC236}">
                <a16:creationId xmlns="" xmlns:a16="http://schemas.microsoft.com/office/drawing/2014/main" id="{C8F1131A-CED2-42BC-B70E-30BB810FF6EF}"/>
              </a:ext>
            </a:extLst>
          </p:cNvPr>
          <p:cNvGraphicFramePr>
            <a:graphicFrameLocks noGrp="1"/>
          </p:cNvGraphicFramePr>
          <p:nvPr>
            <p:extLst>
              <p:ext uri="{D42A27DB-BD31-4B8C-83A1-F6EECF244321}">
                <p14:modId xmlns:p14="http://schemas.microsoft.com/office/powerpoint/2010/main" val="2097795977"/>
              </p:ext>
            </p:extLst>
          </p:nvPr>
        </p:nvGraphicFramePr>
        <p:xfrm>
          <a:off x="439693" y="1044327"/>
          <a:ext cx="12433638" cy="5912482"/>
        </p:xfrm>
        <a:graphic>
          <a:graphicData uri="http://schemas.openxmlformats.org/drawingml/2006/table">
            <a:tbl>
              <a:tblPr firstRow="1" firstCol="1" bandRow="1">
                <a:tableStyleId>{5C22544A-7EE6-4342-B048-85BDC9FD1C3A}</a:tableStyleId>
              </a:tblPr>
              <a:tblGrid>
                <a:gridCol w="2247746">
                  <a:extLst>
                    <a:ext uri="{9D8B030D-6E8A-4147-A177-3AD203B41FA5}">
                      <a16:colId xmlns="" xmlns:a16="http://schemas.microsoft.com/office/drawing/2014/main" val="3874192623"/>
                    </a:ext>
                  </a:extLst>
                </a:gridCol>
                <a:gridCol w="3921194">
                  <a:extLst>
                    <a:ext uri="{9D8B030D-6E8A-4147-A177-3AD203B41FA5}">
                      <a16:colId xmlns="" xmlns:a16="http://schemas.microsoft.com/office/drawing/2014/main" val="3285916479"/>
                    </a:ext>
                  </a:extLst>
                </a:gridCol>
                <a:gridCol w="3132349">
                  <a:extLst>
                    <a:ext uri="{9D8B030D-6E8A-4147-A177-3AD203B41FA5}">
                      <a16:colId xmlns="" xmlns:a16="http://schemas.microsoft.com/office/drawing/2014/main" val="2089338805"/>
                    </a:ext>
                  </a:extLst>
                </a:gridCol>
                <a:gridCol w="3132349">
                  <a:extLst>
                    <a:ext uri="{9D8B030D-6E8A-4147-A177-3AD203B41FA5}">
                      <a16:colId xmlns="" xmlns:a16="http://schemas.microsoft.com/office/drawing/2014/main" val="2277997680"/>
                    </a:ext>
                  </a:extLst>
                </a:gridCol>
              </a:tblGrid>
              <a:tr h="739282">
                <a:tc>
                  <a:txBody>
                    <a:bodyPr/>
                    <a:lstStyle/>
                    <a:p>
                      <a:pPr marL="228600" algn="r">
                        <a:spcAft>
                          <a:spcPts val="0"/>
                        </a:spcAft>
                        <a:tabLst>
                          <a:tab pos="457200" algn="l"/>
                        </a:tabLst>
                      </a:pPr>
                      <a:endParaRPr lang="en-US" sz="22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PRIVREDNICI</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POSLOVNA UDRUŽENJA</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JAVNI SEKTOR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1351185153"/>
                  </a:ext>
                </a:extLst>
              </a:tr>
              <a:tr h="739282">
                <a:tc>
                  <a:txBody>
                    <a:bodyPr/>
                    <a:lstStyle/>
                    <a:p>
                      <a:pPr algn="r">
                        <a:lnSpc>
                          <a:spcPct val="115000"/>
                        </a:lnSpc>
                        <a:spcAft>
                          <a:spcPts val="0"/>
                        </a:spcAft>
                      </a:pPr>
                      <a:r>
                        <a:rPr lang="sr-Latn-RS" sz="2000" b="1" strike="noStrike" kern="1200" dirty="0">
                          <a:solidFill>
                            <a:schemeClr val="bg1"/>
                          </a:solidFill>
                          <a:effectLst/>
                          <a:latin typeface="Calibri" panose="020F0502020204030204" pitchFamily="34" charset="0"/>
                          <a:ea typeface="+mn-ea"/>
                          <a:cs typeface="+mn-cs"/>
                        </a:rPr>
                        <a:t>Tip istraživanja:</a:t>
                      </a:r>
                      <a:endParaRPr lang="en-US" sz="2000" b="1" strike="noStrike" kern="1200" dirty="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lnSpc>
                          <a:spcPct val="115000"/>
                        </a:lnSpc>
                        <a:spcAft>
                          <a:spcPts val="0"/>
                        </a:spcAft>
                      </a:pPr>
                      <a:r>
                        <a:rPr lang="sr-Latn-RS" sz="2000" b="1" strike="noStrike" kern="1200" dirty="0">
                          <a:solidFill>
                            <a:schemeClr val="bg1"/>
                          </a:solidFill>
                          <a:effectLst/>
                          <a:latin typeface="Calibri" panose="020F0502020204030204" pitchFamily="34" charset="0"/>
                          <a:ea typeface="+mn-ea"/>
                          <a:cs typeface="+mn-cs"/>
                        </a:rPr>
                        <a:t>Telefonsko istraživanje, upitnik prosečne dužine 25 minuta</a:t>
                      </a:r>
                      <a:endParaRPr lang="en-US" sz="2000" b="1" strike="noStrike" kern="1200" dirty="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lnSpc>
                          <a:spcPct val="115000"/>
                        </a:lnSpc>
                        <a:spcAft>
                          <a:spcPts val="0"/>
                        </a:spcAft>
                      </a:pPr>
                      <a:r>
                        <a:rPr lang="sr-Latn-RS" sz="2000" b="1" strike="noStrike" kern="1200" dirty="0">
                          <a:solidFill>
                            <a:schemeClr val="bg1"/>
                          </a:solidFill>
                          <a:effectLst/>
                          <a:latin typeface="Calibri" panose="020F0502020204030204" pitchFamily="34" charset="0"/>
                          <a:ea typeface="+mn-ea"/>
                          <a:cs typeface="+mn-cs"/>
                        </a:rPr>
                        <a:t>Telefonsko i online istraživanje, upitnik prosečne dužine 25 minuta</a:t>
                      </a:r>
                      <a:endParaRPr lang="en-US" sz="2000" b="1" strike="noStrike" kern="1200" dirty="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lnSpc>
                          <a:spcPct val="115000"/>
                        </a:lnSpc>
                        <a:spcAft>
                          <a:spcPts val="0"/>
                        </a:spcAft>
                      </a:pPr>
                      <a:r>
                        <a:rPr lang="sr-Latn-RS" sz="2000" b="1" strike="noStrike" kern="1200" dirty="0">
                          <a:solidFill>
                            <a:schemeClr val="bg1"/>
                          </a:solidFill>
                          <a:effectLst/>
                          <a:latin typeface="Calibri" panose="020F0502020204030204" pitchFamily="34" charset="0"/>
                          <a:ea typeface="+mn-ea"/>
                          <a:cs typeface="+mn-cs"/>
                        </a:rPr>
                        <a:t>Online istraživanje, upitnik prosečne dužine 25 minuta</a:t>
                      </a:r>
                      <a:endParaRPr lang="en-US" sz="2000" b="1" strike="noStrike" kern="1200" dirty="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1134639749"/>
                  </a:ext>
                </a:extLst>
              </a:tr>
              <a:tr h="369641">
                <a:tc>
                  <a:txBody>
                    <a:bodyPr/>
                    <a:lstStyle/>
                    <a:p>
                      <a:pPr marL="228600" algn="r">
                        <a:spcAft>
                          <a:spcPts val="0"/>
                        </a:spcAft>
                        <a:tabLst>
                          <a:tab pos="457200" algn="l"/>
                        </a:tabLst>
                      </a:pPr>
                      <a:r>
                        <a:rPr lang="sr-Latn-RS" sz="2000" b="1" strike="noStrike" kern="1200" dirty="0">
                          <a:solidFill>
                            <a:schemeClr val="bg1"/>
                          </a:solidFill>
                          <a:effectLst/>
                          <a:latin typeface="Calibri" panose="020F0502020204030204" pitchFamily="34" charset="0"/>
                          <a:ea typeface="+mn-ea"/>
                          <a:cs typeface="+mn-cs"/>
                        </a:rPr>
                        <a:t>Realizacija</a:t>
                      </a:r>
                      <a:r>
                        <a:rPr lang="sr-Latn-CS" sz="2000" b="1" strike="noStrike" kern="1200" dirty="0">
                          <a:solidFill>
                            <a:schemeClr val="bg1"/>
                          </a:solidFill>
                          <a:effectLst/>
                          <a:latin typeface="Calibri" panose="020F0502020204030204" pitchFamily="34" charset="0"/>
                          <a:ea typeface="+mn-ea"/>
                          <a:cs typeface="+mn-cs"/>
                        </a:rPr>
                        <a:t>: </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CS" sz="2000" b="1" strike="noStrike" kern="1200" dirty="0">
                          <a:solidFill>
                            <a:schemeClr val="bg1"/>
                          </a:solidFill>
                          <a:effectLst/>
                          <a:latin typeface="Calibri" panose="020F0502020204030204" pitchFamily="34" charset="0"/>
                          <a:ea typeface="+mn-ea"/>
                          <a:cs typeface="+mn-cs"/>
                        </a:rPr>
                        <a:t>Istraživanje sprovedeno u periodu oktobar – novembar 2020. godine</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kern="1200" dirty="0">
                          <a:solidFill>
                            <a:schemeClr val="bg1"/>
                          </a:solidFill>
                          <a:effectLst/>
                          <a:latin typeface="Calibri" panose="020F0502020204030204" pitchFamily="34" charset="0"/>
                          <a:ea typeface="+mn-ea"/>
                          <a:cs typeface="+mn-cs"/>
                        </a:rPr>
                        <a:t>Istraživanje sprovedeno u periodu oktobar – novembar 2020. godine</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kern="1200" dirty="0">
                          <a:solidFill>
                            <a:schemeClr val="bg1"/>
                          </a:solidFill>
                          <a:effectLst/>
                          <a:latin typeface="Calibri" panose="020F0502020204030204" pitchFamily="34" charset="0"/>
                          <a:ea typeface="+mn-ea"/>
                          <a:cs typeface="+mn-cs"/>
                        </a:rPr>
                        <a:t>Istraživanje sprovedeno u periodu oktobar – novembar 2020. godine</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819056302"/>
                  </a:ext>
                </a:extLst>
              </a:tr>
              <a:tr h="369641">
                <a:tc>
                  <a:txBody>
                    <a:bodyPr/>
                    <a:lstStyle/>
                    <a:p>
                      <a:pPr marL="228600" algn="r">
                        <a:spcAft>
                          <a:spcPts val="0"/>
                        </a:spcAft>
                        <a:tabLst>
                          <a:tab pos="457200" algn="l"/>
                        </a:tabLst>
                      </a:pPr>
                      <a:r>
                        <a:rPr lang="sr-Latn-RS" sz="2000" b="1" strike="noStrike" kern="1200" dirty="0">
                          <a:solidFill>
                            <a:schemeClr val="bg1"/>
                          </a:solidFill>
                          <a:effectLst/>
                          <a:latin typeface="Calibri" panose="020F0502020204030204" pitchFamily="34" charset="0"/>
                          <a:ea typeface="+mn-ea"/>
                          <a:cs typeface="+mn-cs"/>
                        </a:rPr>
                        <a:t>Uzorački okvir</a:t>
                      </a:r>
                      <a:r>
                        <a:rPr lang="sr-Latn-CS" sz="2000" b="1" strike="noStrike" kern="1200" dirty="0">
                          <a:solidFill>
                            <a:schemeClr val="bg1"/>
                          </a:solidFill>
                          <a:effectLst/>
                          <a:latin typeface="Calibri" panose="020F0502020204030204" pitchFamily="34" charset="0"/>
                          <a:ea typeface="+mn-ea"/>
                          <a:cs typeface="+mn-cs"/>
                        </a:rPr>
                        <a:t>: </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lnSpc>
                          <a:spcPct val="115000"/>
                        </a:lnSpc>
                        <a:spcAft>
                          <a:spcPts val="0"/>
                        </a:spcAft>
                      </a:pPr>
                      <a:r>
                        <a:rPr lang="sr-Latn-RS" sz="2000" b="1" strike="noStrike" kern="1200">
                          <a:solidFill>
                            <a:schemeClr val="bg1"/>
                          </a:solidFill>
                          <a:effectLst/>
                          <a:latin typeface="Calibri" panose="020F0502020204030204" pitchFamily="34" charset="0"/>
                          <a:ea typeface="+mn-ea"/>
                          <a:cs typeface="+mn-cs"/>
                        </a:rPr>
                        <a:t>Privredni subjekti koji su predali završni račun 2019. godine, sa 3 i više zaposlenih</a:t>
                      </a:r>
                      <a:endParaRPr lang="en-US" sz="2000" b="1" strike="noStrike" kern="120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lnSpc>
                          <a:spcPct val="115000"/>
                        </a:lnSpc>
                        <a:spcAft>
                          <a:spcPts val="0"/>
                        </a:spcAft>
                      </a:pPr>
                      <a:r>
                        <a:rPr lang="sr-Latn-RS" sz="2000" b="1" strike="noStrike" kern="1200" dirty="0">
                          <a:solidFill>
                            <a:schemeClr val="bg1"/>
                          </a:solidFill>
                          <a:effectLst/>
                          <a:latin typeface="Calibri" panose="020F0502020204030204" pitchFamily="34" charset="0"/>
                          <a:ea typeface="+mn-ea"/>
                          <a:cs typeface="+mn-cs"/>
                        </a:rPr>
                        <a:t>Poslovna udruženja u Srbiji</a:t>
                      </a:r>
                      <a:endParaRPr lang="en-US" sz="2000" b="1" strike="noStrike" kern="1200" dirty="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lnSpc>
                          <a:spcPct val="115000"/>
                        </a:lnSpc>
                        <a:spcAft>
                          <a:spcPts val="0"/>
                        </a:spcAft>
                      </a:pPr>
                      <a:r>
                        <a:rPr lang="sr-Latn-RS" sz="2000" b="1" strike="noStrike" kern="1200" dirty="0">
                          <a:solidFill>
                            <a:schemeClr val="bg1"/>
                          </a:solidFill>
                          <a:effectLst/>
                          <a:latin typeface="Calibri" panose="020F0502020204030204" pitchFamily="34" charset="0"/>
                          <a:ea typeface="+mn-ea"/>
                          <a:cs typeface="+mn-cs"/>
                        </a:rPr>
                        <a:t>Državne, pokrajinske i lokalne institucije javne uprave</a:t>
                      </a:r>
                      <a:endParaRPr lang="en-US" sz="2000" b="1" strike="noStrike" kern="1200" dirty="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1662836723"/>
                  </a:ext>
                </a:extLst>
              </a:tr>
              <a:tr h="369641">
                <a:tc>
                  <a:txBody>
                    <a:bodyPr/>
                    <a:lstStyle/>
                    <a:p>
                      <a:pPr marL="228600" algn="r">
                        <a:spcAft>
                          <a:spcPts val="0"/>
                        </a:spcAft>
                        <a:tabLst>
                          <a:tab pos="457200" algn="l"/>
                        </a:tabLst>
                      </a:pPr>
                      <a:r>
                        <a:rPr lang="sr-Latn-RS" sz="2000" b="1" strike="noStrike" kern="1200" dirty="0">
                          <a:solidFill>
                            <a:schemeClr val="bg1"/>
                          </a:solidFill>
                          <a:effectLst/>
                          <a:latin typeface="Calibri" panose="020F0502020204030204" pitchFamily="34" charset="0"/>
                          <a:ea typeface="+mn-ea"/>
                          <a:cs typeface="+mn-cs"/>
                        </a:rPr>
                        <a:t>Realizovani uzorak</a:t>
                      </a:r>
                      <a:r>
                        <a:rPr lang="sr-Latn-CS" sz="2000" b="1" strike="noStrike" kern="1200" dirty="0">
                          <a:solidFill>
                            <a:schemeClr val="bg1"/>
                          </a:solidFill>
                          <a:effectLst/>
                          <a:latin typeface="Calibri" panose="020F0502020204030204" pitchFamily="34" charset="0"/>
                          <a:ea typeface="+mn-ea"/>
                          <a:cs typeface="+mn-cs"/>
                        </a:rPr>
                        <a:t>:</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lnSpc>
                          <a:spcPct val="115000"/>
                        </a:lnSpc>
                        <a:spcAft>
                          <a:spcPts val="0"/>
                        </a:spcAft>
                      </a:pPr>
                      <a:r>
                        <a:rPr lang="sr-Latn-RS" sz="2000" b="1" strike="noStrike" kern="1200">
                          <a:solidFill>
                            <a:schemeClr val="bg1"/>
                          </a:solidFill>
                          <a:effectLst/>
                          <a:latin typeface="Calibri" panose="020F0502020204030204" pitchFamily="34" charset="0"/>
                          <a:ea typeface="+mn-ea"/>
                          <a:cs typeface="+mn-cs"/>
                        </a:rPr>
                        <a:t>256 privrednika (kvotni, stratifikovani, reprezentativan za domen preduzeća registrovanih u Srbiji)</a:t>
                      </a:r>
                      <a:endParaRPr lang="en-US" sz="2000" b="1" strike="noStrike" kern="120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lnSpc>
                          <a:spcPct val="115000"/>
                        </a:lnSpc>
                        <a:spcAft>
                          <a:spcPts val="0"/>
                        </a:spcAft>
                      </a:pPr>
                      <a:r>
                        <a:rPr lang="sr-Latn-RS" sz="2000" b="1" strike="noStrike" kern="1200" dirty="0">
                          <a:solidFill>
                            <a:schemeClr val="bg1"/>
                          </a:solidFill>
                          <a:effectLst/>
                          <a:latin typeface="Calibri" panose="020F0502020204030204" pitchFamily="34" charset="0"/>
                          <a:ea typeface="+mn-ea"/>
                          <a:cs typeface="+mn-cs"/>
                        </a:rPr>
                        <a:t>40 predstavnika poslovnih udruženja</a:t>
                      </a:r>
                      <a:endParaRPr lang="en-US" sz="2000" b="1" strike="noStrike" kern="1200" dirty="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lnSpc>
                          <a:spcPct val="115000"/>
                        </a:lnSpc>
                        <a:spcAft>
                          <a:spcPts val="0"/>
                        </a:spcAft>
                      </a:pPr>
                      <a:r>
                        <a:rPr lang="sr-Latn-RS" sz="2000" b="1" strike="noStrike" kern="1200" dirty="0">
                          <a:solidFill>
                            <a:schemeClr val="bg1"/>
                          </a:solidFill>
                          <a:effectLst/>
                          <a:latin typeface="Calibri" panose="020F0502020204030204" pitchFamily="34" charset="0"/>
                          <a:ea typeface="+mn-ea"/>
                          <a:cs typeface="+mn-cs"/>
                        </a:rPr>
                        <a:t>45 predstavnika institucija javne uprave</a:t>
                      </a:r>
                      <a:endParaRPr lang="en-US" sz="2000" b="1" strike="noStrike" kern="1200" dirty="0">
                        <a:solidFill>
                          <a:schemeClr val="bg1"/>
                        </a:solidFill>
                        <a:effectLst/>
                        <a:latin typeface="Calibri" panose="020F0502020204030204"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3234696853"/>
                  </a:ext>
                </a:extLst>
              </a:tr>
              <a:tr h="369641">
                <a:tc>
                  <a:txBody>
                    <a:bodyPr/>
                    <a:lstStyle/>
                    <a:p>
                      <a:pPr marL="228600" algn="r">
                        <a:spcAft>
                          <a:spcPts val="0"/>
                        </a:spcAft>
                        <a:tabLst>
                          <a:tab pos="457200" algn="l"/>
                        </a:tabLst>
                      </a:pPr>
                      <a:r>
                        <a:rPr lang="sr-Latn-CS" sz="2000" b="1" strike="noStrike" kern="1200" dirty="0">
                          <a:solidFill>
                            <a:schemeClr val="bg1"/>
                          </a:solidFill>
                          <a:effectLst/>
                          <a:latin typeface="Calibri" panose="020F0502020204030204" pitchFamily="34" charset="0"/>
                          <a:ea typeface="+mn-ea"/>
                          <a:cs typeface="+mn-cs"/>
                        </a:rPr>
                        <a:t>Poststratifikacija:</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Bef>
                          <a:spcPts val="1200"/>
                        </a:spcBef>
                        <a:spcAft>
                          <a:spcPts val="300"/>
                        </a:spcAft>
                      </a:pPr>
                      <a:r>
                        <a:rPr lang="it-IT" sz="2000" b="1" strike="noStrike" kern="1200" dirty="0">
                          <a:solidFill>
                            <a:schemeClr val="bg1"/>
                          </a:solidFill>
                          <a:effectLst/>
                          <a:latin typeface="Calibri" panose="020F0502020204030204" pitchFamily="34" charset="0"/>
                          <a:ea typeface="+mn-ea"/>
                          <a:cs typeface="+mn-cs"/>
                        </a:rPr>
                        <a:t>Prema regionu, delatnosti i veličini poslovnih entiteta </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Bef>
                          <a:spcPts val="1200"/>
                        </a:spcBef>
                        <a:spcAft>
                          <a:spcPts val="300"/>
                        </a:spcAft>
                      </a:pPr>
                      <a:r>
                        <a:rPr lang="sr-Latn-RS" sz="2000" b="1" strike="noStrike" kern="1200" dirty="0">
                          <a:solidFill>
                            <a:schemeClr val="bg1"/>
                          </a:solidFill>
                          <a:effectLst/>
                          <a:latin typeface="Calibri" panose="020F0502020204030204" pitchFamily="34" charset="0"/>
                          <a:ea typeface="+mn-ea"/>
                          <a:cs typeface="+mn-cs"/>
                        </a:rPr>
                        <a:t>-</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Bef>
                          <a:spcPts val="1200"/>
                        </a:spcBef>
                        <a:spcAft>
                          <a:spcPts val="300"/>
                        </a:spcAft>
                      </a:pPr>
                      <a:r>
                        <a:rPr lang="sr-Latn-RS" sz="2000" b="1" strike="noStrike" kern="1200" dirty="0">
                          <a:solidFill>
                            <a:schemeClr val="bg1"/>
                          </a:solidFill>
                          <a:effectLst/>
                          <a:latin typeface="Calibri" panose="020F0502020204030204" pitchFamily="34" charset="0"/>
                          <a:ea typeface="+mn-ea"/>
                          <a:cs typeface="+mn-cs"/>
                        </a:rPr>
                        <a:t>-</a:t>
                      </a:r>
                      <a:endParaRPr lang="en-US" sz="2000" b="1" strike="noStrike" kern="1200" dirty="0">
                        <a:solidFill>
                          <a:schemeClr val="bg1"/>
                        </a:solidFill>
                        <a:effectLst/>
                        <a:latin typeface="Calibri" panose="020F0502020204030204" pitchFamily="34" charset="0"/>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 xmlns:a16="http://schemas.microsoft.com/office/drawing/2014/main" val="31435867"/>
                  </a:ext>
                </a:extLst>
              </a:tr>
            </a:tbl>
          </a:graphicData>
        </a:graphic>
      </p:graphicFrame>
    </p:spTree>
    <p:extLst>
      <p:ext uri="{BB962C8B-B14F-4D97-AF65-F5344CB8AC3E}">
        <p14:creationId xmlns:p14="http://schemas.microsoft.com/office/powerpoint/2010/main" val="53683106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7266315" cy="598488"/>
          </a:xfrm>
        </p:spPr>
        <p:txBody>
          <a:bodyPr/>
          <a:lstStyle/>
          <a:p>
            <a:r>
              <a:rPr lang="sr-Latn-CS" sz="2800" dirty="0"/>
              <a:t>Slaganje sa sledećim stavovima u vezi JPD</a:t>
            </a:r>
          </a:p>
        </p:txBody>
      </p:sp>
      <p:sp>
        <p:nvSpPr>
          <p:cNvPr id="14" name="Content Placeholder 13"/>
          <p:cNvSpPr>
            <a:spLocks noGrp="1"/>
          </p:cNvSpPr>
          <p:nvPr>
            <p:ph type="body" sz="quarter" idx="14"/>
          </p:nvPr>
        </p:nvSpPr>
        <p:spPr>
          <a:xfrm>
            <a:off x="383183" y="6954723"/>
            <a:ext cx="6336704" cy="306883"/>
          </a:xfrm>
        </p:spPr>
        <p:txBody>
          <a:bodyPr>
            <a:normAutofit fontScale="92500"/>
          </a:bodyPr>
          <a:lstStyle/>
          <a:p>
            <a:r>
              <a:rPr lang="sr-Latn-RS" sz="1600" i="1" dirty="0">
                <a:latin typeface="Calibri" panose="020F0502020204030204" pitchFamily="34" charset="0"/>
              </a:rPr>
              <a:t>Baza: Ukupna ciljna populacija - Privrednici; Poslovna udruženja i Javni sektor </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985043"/>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GB" sz="1600" dirty="0">
                <a:latin typeface="Calibri" panose="020F0502020204030204" pitchFamily="34" charset="0"/>
              </a:rPr>
              <a:t>U </a:t>
            </a:r>
            <a:r>
              <a:rPr lang="en-GB" sz="1600" dirty="0" err="1">
                <a:latin typeface="Calibri" panose="020F0502020204030204" pitchFamily="34" charset="0"/>
              </a:rPr>
              <a:t>kojoj</a:t>
            </a:r>
            <a:r>
              <a:rPr lang="en-GB" sz="1600" dirty="0">
                <a:latin typeface="Calibri" panose="020F0502020204030204" pitchFamily="34" charset="0"/>
              </a:rPr>
              <a:t> </a:t>
            </a:r>
            <a:r>
              <a:rPr lang="en-GB" sz="1600" dirty="0" err="1">
                <a:latin typeface="Calibri" panose="020F0502020204030204" pitchFamily="34" charset="0"/>
              </a:rPr>
              <a:t>meri</a:t>
            </a:r>
            <a:r>
              <a:rPr lang="en-GB" sz="1600" dirty="0">
                <a:latin typeface="Calibri" panose="020F0502020204030204" pitchFamily="34" charset="0"/>
              </a:rPr>
              <a:t> se </a:t>
            </a:r>
            <a:r>
              <a:rPr lang="en-GB" sz="1600" dirty="0" err="1">
                <a:latin typeface="Calibri" panose="020F0502020204030204" pitchFamily="34" charset="0"/>
              </a:rPr>
              <a:t>slažete</a:t>
            </a:r>
            <a:r>
              <a:rPr lang="en-GB" sz="1600" dirty="0">
                <a:latin typeface="Calibri" panose="020F0502020204030204" pitchFamily="34" charset="0"/>
              </a:rPr>
              <a:t> </a:t>
            </a:r>
            <a:r>
              <a:rPr lang="en-GB" sz="1600" dirty="0" err="1">
                <a:latin typeface="Calibri" panose="020F0502020204030204" pitchFamily="34" charset="0"/>
              </a:rPr>
              <a:t>sa</a:t>
            </a:r>
            <a:r>
              <a:rPr lang="en-GB" sz="1600" dirty="0">
                <a:latin typeface="Calibri" panose="020F0502020204030204" pitchFamily="34" charset="0"/>
              </a:rPr>
              <a:t> </a:t>
            </a:r>
            <a:r>
              <a:rPr lang="en-GB" sz="1600" dirty="0" err="1">
                <a:latin typeface="Calibri" panose="020F0502020204030204" pitchFamily="34" charset="0"/>
              </a:rPr>
              <a:t>sledećim</a:t>
            </a:r>
            <a:r>
              <a:rPr lang="en-GB" sz="1600" dirty="0">
                <a:latin typeface="Calibri" panose="020F0502020204030204" pitchFamily="34" charset="0"/>
              </a:rPr>
              <a:t> </a:t>
            </a:r>
            <a:r>
              <a:rPr lang="en-GB" sz="1600" dirty="0" err="1">
                <a:latin typeface="Calibri" panose="020F0502020204030204" pitchFamily="34" charset="0"/>
              </a:rPr>
              <a:t>stavovima</a:t>
            </a:r>
            <a:r>
              <a:rPr lang="en-GB" sz="1600" dirty="0">
                <a:latin typeface="Calibri" panose="020F0502020204030204" pitchFamily="34" charset="0"/>
              </a:rPr>
              <a:t>?</a:t>
            </a:r>
          </a:p>
        </p:txBody>
      </p:sp>
      <p:graphicFrame>
        <p:nvGraphicFramePr>
          <p:cNvPr id="8" name="Chart 7">
            <a:extLst>
              <a:ext uri="{FF2B5EF4-FFF2-40B4-BE49-F238E27FC236}">
                <a16:creationId xmlns="" xmlns:a16="http://schemas.microsoft.com/office/drawing/2014/main" id="{D0E6E125-A345-4470-B9D4-C76152DE0836}"/>
              </a:ext>
            </a:extLst>
          </p:cNvPr>
          <p:cNvGraphicFramePr/>
          <p:nvPr>
            <p:extLst>
              <p:ext uri="{D42A27DB-BD31-4B8C-83A1-F6EECF244321}">
                <p14:modId xmlns:p14="http://schemas.microsoft.com/office/powerpoint/2010/main" val="23450855"/>
              </p:ext>
            </p:extLst>
          </p:nvPr>
        </p:nvGraphicFramePr>
        <p:xfrm>
          <a:off x="383183" y="1538185"/>
          <a:ext cx="12457383" cy="533879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 xmlns:a16="http://schemas.microsoft.com/office/drawing/2014/main" id="{E2E05C3E-83EF-4AAC-A3DC-3749019EA892}"/>
              </a:ext>
            </a:extLst>
          </p:cNvPr>
          <p:cNvSpPr/>
          <p:nvPr/>
        </p:nvSpPr>
        <p:spPr bwMode="gray">
          <a:xfrm>
            <a:off x="383184" y="1620391"/>
            <a:ext cx="2488443" cy="407706"/>
          </a:xfrm>
          <a:prstGeom prst="roundRect">
            <a:avLst/>
          </a:prstGeom>
          <a:solidFill>
            <a:srgbClr val="3D87A1"/>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onih koji se slažu</a:t>
            </a:r>
          </a:p>
        </p:txBody>
      </p:sp>
    </p:spTree>
    <p:extLst>
      <p:ext uri="{BB962C8B-B14F-4D97-AF65-F5344CB8AC3E}">
        <p14:creationId xmlns:p14="http://schemas.microsoft.com/office/powerpoint/2010/main" val="25193445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F3AF9476-38A1-48FA-B39D-FFE9D3262E80}"/>
              </a:ext>
            </a:extLst>
          </p:cNvPr>
          <p:cNvGraphicFramePr>
            <a:graphicFrameLocks noGrp="1"/>
          </p:cNvGraphicFramePr>
          <p:nvPr>
            <p:ph sz="quarter" idx="12"/>
            <p:extLst>
              <p:ext uri="{D42A27DB-BD31-4B8C-83A1-F6EECF244321}">
                <p14:modId xmlns:p14="http://schemas.microsoft.com/office/powerpoint/2010/main" val="2615298016"/>
              </p:ext>
            </p:extLst>
          </p:nvPr>
        </p:nvGraphicFramePr>
        <p:xfrm>
          <a:off x="3911575" y="1741488"/>
          <a:ext cx="8964638" cy="520749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 xmlns:a16="http://schemas.microsoft.com/office/drawing/2014/main" id="{7CE31F6B-1AD0-4C60-9A76-A095FE15E5B4}"/>
              </a:ext>
            </a:extLst>
          </p:cNvPr>
          <p:cNvSpPr>
            <a:spLocks noGrp="1"/>
          </p:cNvSpPr>
          <p:nvPr>
            <p:ph type="title"/>
          </p:nvPr>
        </p:nvSpPr>
        <p:spPr>
          <a:xfrm>
            <a:off x="383183" y="324247"/>
            <a:ext cx="7266315" cy="598488"/>
          </a:xfrm>
          <a:solidFill>
            <a:srgbClr val="006666"/>
          </a:solidFill>
        </p:spPr>
        <p:txBody>
          <a:bodyPr/>
          <a:lstStyle/>
          <a:p>
            <a:r>
              <a:rPr lang="sr-Latn-CS" sz="2800" dirty="0"/>
              <a:t>Slaganje sa sledećim stavovima u vezi JPD</a:t>
            </a:r>
          </a:p>
        </p:txBody>
      </p:sp>
      <p:sp>
        <p:nvSpPr>
          <p:cNvPr id="10" name="Content Placeholder 13">
            <a:extLst>
              <a:ext uri="{FF2B5EF4-FFF2-40B4-BE49-F238E27FC236}">
                <a16:creationId xmlns="" xmlns:a16="http://schemas.microsoft.com/office/drawing/2014/main" id="{D9A95AE5-2063-4BB1-AC63-D11BD149E1F6}"/>
              </a:ext>
            </a:extLst>
          </p:cNvPr>
          <p:cNvSpPr txBox="1">
            <a:spLocks/>
          </p:cNvSpPr>
          <p:nvPr/>
        </p:nvSpPr>
        <p:spPr bwMode="gray">
          <a:xfrm>
            <a:off x="383183" y="985043"/>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GB" sz="1600" dirty="0">
                <a:latin typeface="Calibri" panose="020F0502020204030204" pitchFamily="34" charset="0"/>
              </a:rPr>
              <a:t>U </a:t>
            </a:r>
            <a:r>
              <a:rPr lang="en-GB" sz="1600" dirty="0" err="1">
                <a:latin typeface="Calibri" panose="020F0502020204030204" pitchFamily="34" charset="0"/>
              </a:rPr>
              <a:t>kojoj</a:t>
            </a:r>
            <a:r>
              <a:rPr lang="en-GB" sz="1600" dirty="0">
                <a:latin typeface="Calibri" panose="020F0502020204030204" pitchFamily="34" charset="0"/>
              </a:rPr>
              <a:t> </a:t>
            </a:r>
            <a:r>
              <a:rPr lang="en-GB" sz="1600" dirty="0" err="1">
                <a:latin typeface="Calibri" panose="020F0502020204030204" pitchFamily="34" charset="0"/>
              </a:rPr>
              <a:t>meri</a:t>
            </a:r>
            <a:r>
              <a:rPr lang="en-GB" sz="1600" dirty="0">
                <a:latin typeface="Calibri" panose="020F0502020204030204" pitchFamily="34" charset="0"/>
              </a:rPr>
              <a:t> se </a:t>
            </a:r>
            <a:r>
              <a:rPr lang="en-GB" sz="1600" dirty="0" err="1">
                <a:latin typeface="Calibri" panose="020F0502020204030204" pitchFamily="34" charset="0"/>
              </a:rPr>
              <a:t>slažete</a:t>
            </a:r>
            <a:r>
              <a:rPr lang="en-GB" sz="1600" dirty="0">
                <a:latin typeface="Calibri" panose="020F0502020204030204" pitchFamily="34" charset="0"/>
              </a:rPr>
              <a:t> </a:t>
            </a:r>
            <a:r>
              <a:rPr lang="en-GB" sz="1600" dirty="0" err="1">
                <a:latin typeface="Calibri" panose="020F0502020204030204" pitchFamily="34" charset="0"/>
              </a:rPr>
              <a:t>sa</a:t>
            </a:r>
            <a:r>
              <a:rPr lang="en-GB" sz="1600" dirty="0">
                <a:latin typeface="Calibri" panose="020F0502020204030204" pitchFamily="34" charset="0"/>
              </a:rPr>
              <a:t> </a:t>
            </a:r>
            <a:r>
              <a:rPr lang="en-GB" sz="1600" dirty="0" err="1">
                <a:latin typeface="Calibri" panose="020F0502020204030204" pitchFamily="34" charset="0"/>
              </a:rPr>
              <a:t>sledećim</a:t>
            </a:r>
            <a:r>
              <a:rPr lang="en-GB" sz="1600" dirty="0">
                <a:latin typeface="Calibri" panose="020F0502020204030204" pitchFamily="34" charset="0"/>
              </a:rPr>
              <a:t> </a:t>
            </a:r>
            <a:r>
              <a:rPr lang="en-GB" sz="1600" dirty="0" err="1">
                <a:latin typeface="Calibri" panose="020F0502020204030204" pitchFamily="34" charset="0"/>
              </a:rPr>
              <a:t>stavovima</a:t>
            </a:r>
            <a:r>
              <a:rPr lang="en-GB" sz="1600" dirty="0">
                <a:latin typeface="Calibri" panose="020F0502020204030204" pitchFamily="34" charset="0"/>
              </a:rPr>
              <a:t>?</a:t>
            </a:r>
          </a:p>
        </p:txBody>
      </p:sp>
      <p:sp>
        <p:nvSpPr>
          <p:cNvPr id="11" name="Rectangle: Rounded Corners 10">
            <a:extLst>
              <a:ext uri="{FF2B5EF4-FFF2-40B4-BE49-F238E27FC236}">
                <a16:creationId xmlns="" xmlns:a16="http://schemas.microsoft.com/office/drawing/2014/main" id="{38B28120-F3D6-47AF-8AE4-9AC8D45D458A}"/>
              </a:ext>
            </a:extLst>
          </p:cNvPr>
          <p:cNvSpPr/>
          <p:nvPr/>
        </p:nvSpPr>
        <p:spPr bwMode="gray">
          <a:xfrm>
            <a:off x="2975471" y="1925560"/>
            <a:ext cx="1152128" cy="692707"/>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solidFill>
                  <a:schemeClr val="bg1"/>
                </a:solidFill>
                <a:latin typeface="Calibri" panose="020F0502020204030204" pitchFamily="34" charset="0"/>
              </a:rPr>
              <a:t>Poslovna</a:t>
            </a:r>
            <a:r>
              <a:rPr lang="en-US" sz="1800" b="1" dirty="0">
                <a:solidFill>
                  <a:schemeClr val="bg1"/>
                </a:solidFill>
                <a:latin typeface="Calibri" panose="020F0502020204030204" pitchFamily="34" charset="0"/>
              </a:rPr>
              <a:t> </a:t>
            </a:r>
            <a:r>
              <a:rPr lang="sr-Latn-RS" sz="1800" b="1" dirty="0">
                <a:solidFill>
                  <a:schemeClr val="bg1"/>
                </a:solidFill>
                <a:latin typeface="Calibri" panose="020F0502020204030204" pitchFamily="34" charset="0"/>
              </a:rPr>
              <a:t>udruženja</a:t>
            </a:r>
            <a:endParaRPr lang="en-US" sz="1800" b="1" dirty="0">
              <a:solidFill>
                <a:schemeClr val="bg1"/>
              </a:solidFill>
              <a:latin typeface="Calibri" panose="020F0502020204030204" pitchFamily="34" charset="0"/>
            </a:endParaRPr>
          </a:p>
        </p:txBody>
      </p:sp>
      <p:sp>
        <p:nvSpPr>
          <p:cNvPr id="12" name="Rectangle: Rounded Corners 11">
            <a:extLst>
              <a:ext uri="{FF2B5EF4-FFF2-40B4-BE49-F238E27FC236}">
                <a16:creationId xmlns="" xmlns:a16="http://schemas.microsoft.com/office/drawing/2014/main" id="{CBCBEFAA-EDAA-43FA-B60F-1CABB2E5F519}"/>
              </a:ext>
            </a:extLst>
          </p:cNvPr>
          <p:cNvSpPr/>
          <p:nvPr/>
        </p:nvSpPr>
        <p:spPr bwMode="gray">
          <a:xfrm>
            <a:off x="2975471" y="3133267"/>
            <a:ext cx="1152128" cy="45269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600" b="1" dirty="0">
                <a:solidFill>
                  <a:schemeClr val="bg1"/>
                </a:solidFill>
                <a:latin typeface="Calibri" panose="020F0502020204030204" pitchFamily="34" charset="0"/>
              </a:rPr>
              <a:t>Privrednici</a:t>
            </a:r>
            <a:endParaRPr lang="en-US" sz="1600" b="1" dirty="0">
              <a:solidFill>
                <a:schemeClr val="bg1"/>
              </a:solidFill>
              <a:latin typeface="Calibri" panose="020F0502020204030204" pitchFamily="34" charset="0"/>
            </a:endParaRPr>
          </a:p>
        </p:txBody>
      </p:sp>
      <p:sp>
        <p:nvSpPr>
          <p:cNvPr id="14" name="Rectangle: Rounded Corners 13">
            <a:extLst>
              <a:ext uri="{FF2B5EF4-FFF2-40B4-BE49-F238E27FC236}">
                <a16:creationId xmlns="" xmlns:a16="http://schemas.microsoft.com/office/drawing/2014/main" id="{FEB1DD25-F968-4935-AAB6-52C6F6E63137}"/>
              </a:ext>
            </a:extLst>
          </p:cNvPr>
          <p:cNvSpPr/>
          <p:nvPr/>
        </p:nvSpPr>
        <p:spPr bwMode="gray">
          <a:xfrm>
            <a:off x="2975471" y="5770096"/>
            <a:ext cx="1152128" cy="45269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600" b="1" dirty="0">
                <a:solidFill>
                  <a:schemeClr val="bg1"/>
                </a:solidFill>
                <a:latin typeface="Calibri" panose="020F0502020204030204" pitchFamily="34" charset="0"/>
              </a:rPr>
              <a:t>Privrednici</a:t>
            </a:r>
            <a:endParaRPr lang="en-US" sz="1600" b="1" dirty="0">
              <a:solidFill>
                <a:schemeClr val="bg1"/>
              </a:solidFill>
              <a:latin typeface="Calibri" panose="020F0502020204030204" pitchFamily="34" charset="0"/>
            </a:endParaRPr>
          </a:p>
        </p:txBody>
      </p:sp>
      <p:sp>
        <p:nvSpPr>
          <p:cNvPr id="15" name="Rectangle: Rounded Corners 14">
            <a:extLst>
              <a:ext uri="{FF2B5EF4-FFF2-40B4-BE49-F238E27FC236}">
                <a16:creationId xmlns="" xmlns:a16="http://schemas.microsoft.com/office/drawing/2014/main" id="{AF0CF135-AB6C-4AF2-BDB7-16D9FD7246E1}"/>
              </a:ext>
            </a:extLst>
          </p:cNvPr>
          <p:cNvSpPr/>
          <p:nvPr/>
        </p:nvSpPr>
        <p:spPr bwMode="gray">
          <a:xfrm>
            <a:off x="2975471" y="4574763"/>
            <a:ext cx="1152128" cy="692707"/>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solidFill>
                  <a:schemeClr val="bg1"/>
                </a:solidFill>
                <a:latin typeface="Calibri" panose="020F0502020204030204" pitchFamily="34" charset="0"/>
              </a:rPr>
              <a:t>Poslovna</a:t>
            </a:r>
            <a:r>
              <a:rPr lang="en-US" sz="1800" b="1" dirty="0">
                <a:solidFill>
                  <a:schemeClr val="bg1"/>
                </a:solidFill>
                <a:latin typeface="Calibri" panose="020F0502020204030204" pitchFamily="34" charset="0"/>
              </a:rPr>
              <a:t> </a:t>
            </a:r>
            <a:r>
              <a:rPr lang="sr-Latn-RS" sz="1800" b="1" dirty="0">
                <a:solidFill>
                  <a:schemeClr val="bg1"/>
                </a:solidFill>
                <a:latin typeface="Calibri" panose="020F0502020204030204" pitchFamily="34" charset="0"/>
              </a:rPr>
              <a:t>udruženja</a:t>
            </a:r>
            <a:endParaRPr lang="en-US" sz="1800" b="1" dirty="0">
              <a:solidFill>
                <a:schemeClr val="bg1"/>
              </a:solidFill>
              <a:latin typeface="Calibri" panose="020F0502020204030204" pitchFamily="34" charset="0"/>
            </a:endParaRPr>
          </a:p>
        </p:txBody>
      </p:sp>
      <p:sp>
        <p:nvSpPr>
          <p:cNvPr id="17" name="Rectangle: Rounded Corners 16">
            <a:extLst>
              <a:ext uri="{FF2B5EF4-FFF2-40B4-BE49-F238E27FC236}">
                <a16:creationId xmlns="" xmlns:a16="http://schemas.microsoft.com/office/drawing/2014/main" id="{A88129BE-C908-4328-8941-F4DE324380C1}"/>
              </a:ext>
            </a:extLst>
          </p:cNvPr>
          <p:cNvSpPr/>
          <p:nvPr/>
        </p:nvSpPr>
        <p:spPr bwMode="gray">
          <a:xfrm>
            <a:off x="383183" y="4644727"/>
            <a:ext cx="2376264" cy="14186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fontAlgn="b"/>
            <a:r>
              <a:rPr lang="sr-Latn-RS" sz="1400" b="1" dirty="0"/>
              <a:t>Stavovi preduzeća se uzimaju u obzir u dovoljnoj meri prilikom donošenja i/ili izmene propisa koji se tiču privrede</a:t>
            </a:r>
            <a:endParaRPr lang="sr-Latn-RS" sz="1400" b="1" dirty="0">
              <a:solidFill>
                <a:srgbClr val="000000"/>
              </a:solidFill>
              <a:latin typeface="Calibri" panose="020F0502020204030204" pitchFamily="34" charset="0"/>
            </a:endParaRPr>
          </a:p>
        </p:txBody>
      </p:sp>
      <p:sp>
        <p:nvSpPr>
          <p:cNvPr id="18" name="Rectangle: Rounded Corners 17">
            <a:extLst>
              <a:ext uri="{FF2B5EF4-FFF2-40B4-BE49-F238E27FC236}">
                <a16:creationId xmlns="" xmlns:a16="http://schemas.microsoft.com/office/drawing/2014/main" id="{E3B9231C-A9AA-4BA3-86EA-B3A6CEE221DA}"/>
              </a:ext>
            </a:extLst>
          </p:cNvPr>
          <p:cNvSpPr/>
          <p:nvPr/>
        </p:nvSpPr>
        <p:spPr bwMode="gray">
          <a:xfrm>
            <a:off x="383183" y="1838278"/>
            <a:ext cx="2376264" cy="16561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fontAlgn="b"/>
            <a:r>
              <a:rPr lang="sr-Latn-RS" sz="1300" b="1" dirty="0"/>
              <a:t>Predstavnici javnog sektora uvažavaju predloge predstavnika privrede u procesu javno-privatnog dijaloga kako bi se došlo do optimalne sadržine i primene propisa.</a:t>
            </a:r>
          </a:p>
        </p:txBody>
      </p:sp>
      <p:sp>
        <p:nvSpPr>
          <p:cNvPr id="24" name="Content Placeholder 13">
            <a:extLst>
              <a:ext uri="{FF2B5EF4-FFF2-40B4-BE49-F238E27FC236}">
                <a16:creationId xmlns="" xmlns:a16="http://schemas.microsoft.com/office/drawing/2014/main" id="{64F3C989-F933-48DE-96BE-17F1042F0FD3}"/>
              </a:ext>
            </a:extLst>
          </p:cNvPr>
          <p:cNvSpPr txBox="1">
            <a:spLocks/>
          </p:cNvSpPr>
          <p:nvPr/>
        </p:nvSpPr>
        <p:spPr bwMode="gray">
          <a:xfrm>
            <a:off x="383183" y="6954723"/>
            <a:ext cx="633670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a:t>
            </a:r>
            <a:endParaRPr lang="en-GB" sz="1600" i="1" dirty="0">
              <a:latin typeface="Calibri" panose="020F0502020204030204" pitchFamily="34" charset="0"/>
            </a:endParaRPr>
          </a:p>
        </p:txBody>
      </p:sp>
    </p:spTree>
    <p:extLst>
      <p:ext uri="{BB962C8B-B14F-4D97-AF65-F5344CB8AC3E}">
        <p14:creationId xmlns:p14="http://schemas.microsoft.com/office/powerpoint/2010/main" val="32772300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4" y="343515"/>
            <a:ext cx="7115633" cy="559952"/>
          </a:xfrm>
        </p:spPr>
        <p:txBody>
          <a:bodyPr/>
          <a:lstStyle/>
          <a:p>
            <a:r>
              <a:rPr lang="pl-PL" sz="3200" dirty="0"/>
              <a:t>Poverenje u drugu stranu u dijalogu</a:t>
            </a:r>
          </a:p>
        </p:txBody>
      </p:sp>
      <p:sp>
        <p:nvSpPr>
          <p:cNvPr id="14" name="Content Placeholder 13"/>
          <p:cNvSpPr>
            <a:spLocks noGrp="1"/>
          </p:cNvSpPr>
          <p:nvPr>
            <p:ph type="body" sz="quarter" idx="14"/>
          </p:nvPr>
        </p:nvSpPr>
        <p:spPr>
          <a:xfrm>
            <a:off x="383183" y="6954723"/>
            <a:ext cx="5976664" cy="306883"/>
          </a:xfrm>
        </p:spPr>
        <p:txBody>
          <a:bodyPr>
            <a:normAutofit/>
          </a:bodyPr>
          <a:lstStyle/>
          <a:p>
            <a:r>
              <a:rPr lang="sr-Latn-RS" sz="1600" i="1" dirty="0">
                <a:latin typeface="Calibri" panose="020F0502020204030204" pitchFamily="34" charset="0"/>
              </a:rPr>
              <a:t>Baza: Ukupna ciljna populacija - Privrednici, udruženja i Javni sektor </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6"/>
            <a:ext cx="12673408" cy="558254"/>
          </a:xfrm>
          <a:prstGeom prst="rect">
            <a:avLst/>
          </a:prstGeom>
          <a:solidFill>
            <a:schemeClr val="bg1">
              <a:lumMod val="85000"/>
            </a:schemeClr>
          </a:solidFill>
        </p:spPr>
        <p:txBody>
          <a:bodyPr vert="horz" lIns="90000" tIns="0" rIns="90000" bIns="0" rtlCol="0" anchor="ctr">
            <a:normAutofit/>
          </a:bodyPr>
          <a:lstStyle>
            <a:defPPr>
              <a:defRPr lang="en-US"/>
            </a:defPPr>
            <a:lvl1pPr lvl="0" indent="0">
              <a:lnSpc>
                <a:spcPct val="110000"/>
              </a:lnSpc>
              <a:spcBef>
                <a:spcPts val="600"/>
              </a:spcBef>
              <a:spcAft>
                <a:spcPts val="600"/>
              </a:spcAft>
              <a:buClr>
                <a:srgbClr val="222223"/>
              </a:buClr>
              <a:buFontTx/>
              <a:buNone/>
              <a:defRPr sz="1600">
                <a:solidFill>
                  <a:srgbClr val="222223"/>
                </a:solidFill>
                <a:latin typeface="Calibri" panose="020F0502020204030204" pitchFamily="34" charset="0"/>
              </a:defRPr>
            </a:lvl1pPr>
            <a:lvl2pPr indent="0">
              <a:lnSpc>
                <a:spcPct val="110000"/>
              </a:lnSpc>
              <a:spcBef>
                <a:spcPts val="600"/>
              </a:spcBef>
              <a:spcAft>
                <a:spcPts val="600"/>
              </a:spcAft>
              <a:buClr>
                <a:schemeClr val="bg2"/>
              </a:buClr>
              <a:buFontTx/>
              <a:buNone/>
              <a:defRPr sz="2800"/>
            </a:lvl2pPr>
            <a:lvl3pPr marL="1051804" indent="0">
              <a:lnSpc>
                <a:spcPct val="110000"/>
              </a:lnSpc>
              <a:spcBef>
                <a:spcPts val="600"/>
              </a:spcBef>
              <a:spcAft>
                <a:spcPts val="600"/>
              </a:spcAft>
              <a:buClr>
                <a:schemeClr val="bg2"/>
              </a:buClr>
              <a:buFontTx/>
              <a:buNone/>
              <a:defRPr sz="24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892458" indent="-262950">
              <a:spcBef>
                <a:spcPct val="20000"/>
              </a:spcBef>
              <a:buFont typeface="Arial" panose="020B0604020202020204" pitchFamily="34" charset="0"/>
              <a:buChar char="•"/>
              <a:defRPr sz="2400"/>
            </a:lvl6pPr>
            <a:lvl7pPr marL="3418359" indent="-262950">
              <a:spcBef>
                <a:spcPct val="20000"/>
              </a:spcBef>
              <a:buFont typeface="Arial" panose="020B0604020202020204" pitchFamily="34" charset="0"/>
              <a:buChar char="•"/>
              <a:defRPr sz="2400"/>
            </a:lvl7pPr>
            <a:lvl8pPr marL="3944260" indent="-262950">
              <a:spcBef>
                <a:spcPct val="20000"/>
              </a:spcBef>
              <a:buFont typeface="Arial" panose="020B0604020202020204" pitchFamily="34" charset="0"/>
              <a:buChar char="•"/>
              <a:defRPr sz="2400"/>
            </a:lvl8pPr>
            <a:lvl9pPr marL="4470162" indent="-262950">
              <a:spcBef>
                <a:spcPct val="20000"/>
              </a:spcBef>
              <a:buFont typeface="Arial" panose="020B0604020202020204" pitchFamily="34" charset="0"/>
              <a:buChar char="•"/>
              <a:defRPr sz="2400"/>
            </a:lvl9pPr>
          </a:lstStyle>
          <a:p>
            <a:r>
              <a:rPr lang="sr-Latn-RS" dirty="0"/>
              <a:t>U kojoj meri verujete da javni sektor učestvuje u javno-privatnom dijalogu sa namerom da unapredi uslove poslovanja u skladu sa potrebama privrede?/  </a:t>
            </a:r>
            <a:r>
              <a:rPr lang="pt-BR" dirty="0"/>
              <a:t>U kojoj meri imate poverenja da predstavnici privrede učestvuju u javno-privatnom dijalogu vodeći računa o javnom interesu?</a:t>
            </a:r>
          </a:p>
        </p:txBody>
      </p:sp>
      <p:graphicFrame>
        <p:nvGraphicFramePr>
          <p:cNvPr id="8" name="Content Placeholder 13">
            <a:extLst>
              <a:ext uri="{FF2B5EF4-FFF2-40B4-BE49-F238E27FC236}">
                <a16:creationId xmlns="" xmlns:a16="http://schemas.microsoft.com/office/drawing/2014/main" id="{5A5DA08F-A728-4AA4-A4E8-3157F22445CD}"/>
              </a:ext>
            </a:extLst>
          </p:cNvPr>
          <p:cNvGraphicFramePr>
            <a:graphicFrameLocks/>
          </p:cNvGraphicFramePr>
          <p:nvPr>
            <p:extLst>
              <p:ext uri="{D42A27DB-BD31-4B8C-83A1-F6EECF244321}">
                <p14:modId xmlns:p14="http://schemas.microsoft.com/office/powerpoint/2010/main" val="47493305"/>
              </p:ext>
            </p:extLst>
          </p:nvPr>
        </p:nvGraphicFramePr>
        <p:xfrm>
          <a:off x="383183" y="2531906"/>
          <a:ext cx="11593288" cy="41738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 xmlns:a16="http://schemas.microsoft.com/office/drawing/2014/main" id="{D65DBE9B-A364-496E-9F60-80A9C281C715}"/>
              </a:ext>
            </a:extLst>
          </p:cNvPr>
          <p:cNvSpPr/>
          <p:nvPr/>
        </p:nvSpPr>
        <p:spPr bwMode="gray">
          <a:xfrm>
            <a:off x="4128348" y="182661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Rounded Corners 10">
            <a:extLst>
              <a:ext uri="{FF2B5EF4-FFF2-40B4-BE49-F238E27FC236}">
                <a16:creationId xmlns="" xmlns:a16="http://schemas.microsoft.com/office/drawing/2014/main" id="{A3F94835-E833-4582-BAD1-A8273549928F}"/>
              </a:ext>
            </a:extLst>
          </p:cNvPr>
          <p:cNvSpPr/>
          <p:nvPr/>
        </p:nvSpPr>
        <p:spPr bwMode="gray">
          <a:xfrm>
            <a:off x="9384183" y="182661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87160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 xmlns:a16="http://schemas.microsoft.com/office/drawing/2014/main" id="{979FDDC7-593C-4CF8-B65F-FBB3C94BB6C0}"/>
              </a:ext>
            </a:extLst>
          </p:cNvPr>
          <p:cNvGraphicFramePr>
            <a:graphicFrameLocks noGrp="1"/>
          </p:cNvGraphicFramePr>
          <p:nvPr>
            <p:ph sz="quarter" idx="12"/>
            <p:extLst>
              <p:ext uri="{D42A27DB-BD31-4B8C-83A1-F6EECF244321}">
                <p14:modId xmlns:p14="http://schemas.microsoft.com/office/powerpoint/2010/main" val="4129219255"/>
              </p:ext>
            </p:extLst>
          </p:nvPr>
        </p:nvGraphicFramePr>
        <p:xfrm>
          <a:off x="359634" y="2110756"/>
          <a:ext cx="6579330" cy="4406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17">
            <a:extLst>
              <a:ext uri="{FF2B5EF4-FFF2-40B4-BE49-F238E27FC236}">
                <a16:creationId xmlns="" xmlns:a16="http://schemas.microsoft.com/office/drawing/2014/main" id="{4810ABFA-9621-48DF-A935-37AD94E7B55E}"/>
              </a:ext>
            </a:extLst>
          </p:cNvPr>
          <p:cNvGraphicFramePr>
            <a:graphicFrameLocks noGrp="1"/>
          </p:cNvGraphicFramePr>
          <p:nvPr>
            <p:ph sz="quarter" idx="13"/>
            <p:extLst>
              <p:ext uri="{D42A27DB-BD31-4B8C-83A1-F6EECF244321}">
                <p14:modId xmlns:p14="http://schemas.microsoft.com/office/powerpoint/2010/main" val="2604120303"/>
              </p:ext>
            </p:extLst>
          </p:nvPr>
        </p:nvGraphicFramePr>
        <p:xfrm>
          <a:off x="6938963" y="2235200"/>
          <a:ext cx="5934075"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 xmlns:a16="http://schemas.microsoft.com/office/drawing/2014/main" id="{CF8F2CB2-32E2-4B1B-8C05-67BC68B37E15}"/>
              </a:ext>
            </a:extLst>
          </p:cNvPr>
          <p:cNvSpPr txBox="1">
            <a:spLocks/>
          </p:cNvSpPr>
          <p:nvPr/>
        </p:nvSpPr>
        <p:spPr bwMode="gray">
          <a:xfrm>
            <a:off x="383184" y="343515"/>
            <a:ext cx="7115633" cy="559952"/>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3200" dirty="0"/>
              <a:t>Poverenje u drugu stranu u dijalogu</a:t>
            </a:r>
          </a:p>
        </p:txBody>
      </p:sp>
      <p:sp>
        <p:nvSpPr>
          <p:cNvPr id="7" name="Content Placeholder 13">
            <a:extLst>
              <a:ext uri="{FF2B5EF4-FFF2-40B4-BE49-F238E27FC236}">
                <a16:creationId xmlns="" xmlns:a16="http://schemas.microsoft.com/office/drawing/2014/main" id="{7FEEC648-0A78-416D-AD1A-C6FE8AC49D28}"/>
              </a:ext>
            </a:extLst>
          </p:cNvPr>
          <p:cNvSpPr txBox="1">
            <a:spLocks/>
          </p:cNvSpPr>
          <p:nvPr/>
        </p:nvSpPr>
        <p:spPr bwMode="gray">
          <a:xfrm>
            <a:off x="383183" y="1044326"/>
            <a:ext cx="12673408" cy="558254"/>
          </a:xfrm>
          <a:prstGeom prst="rect">
            <a:avLst/>
          </a:prstGeom>
          <a:solidFill>
            <a:schemeClr val="bg1">
              <a:lumMod val="85000"/>
            </a:schemeClr>
          </a:solidFill>
        </p:spPr>
        <p:txBody>
          <a:bodyPr vert="horz" lIns="90000" tIns="0" rIns="90000" bIns="0" rtlCol="0" anchor="ctr">
            <a:normAutofit/>
          </a:bodyPr>
          <a:lstStyle>
            <a:defPPr>
              <a:defRPr lang="en-US"/>
            </a:defPPr>
            <a:lvl1pPr lvl="0" indent="0">
              <a:lnSpc>
                <a:spcPct val="110000"/>
              </a:lnSpc>
              <a:spcBef>
                <a:spcPts val="600"/>
              </a:spcBef>
              <a:spcAft>
                <a:spcPts val="600"/>
              </a:spcAft>
              <a:buClr>
                <a:srgbClr val="222223"/>
              </a:buClr>
              <a:buFontTx/>
              <a:buNone/>
              <a:defRPr sz="1600">
                <a:solidFill>
                  <a:srgbClr val="222223"/>
                </a:solidFill>
                <a:latin typeface="Calibri" panose="020F0502020204030204" pitchFamily="34" charset="0"/>
              </a:defRPr>
            </a:lvl1pPr>
            <a:lvl2pPr indent="0">
              <a:lnSpc>
                <a:spcPct val="110000"/>
              </a:lnSpc>
              <a:spcBef>
                <a:spcPts val="600"/>
              </a:spcBef>
              <a:spcAft>
                <a:spcPts val="600"/>
              </a:spcAft>
              <a:buClr>
                <a:schemeClr val="bg2"/>
              </a:buClr>
              <a:buFontTx/>
              <a:buNone/>
              <a:defRPr sz="2800"/>
            </a:lvl2pPr>
            <a:lvl3pPr marL="1051804" indent="0">
              <a:lnSpc>
                <a:spcPct val="110000"/>
              </a:lnSpc>
              <a:spcBef>
                <a:spcPts val="600"/>
              </a:spcBef>
              <a:spcAft>
                <a:spcPts val="600"/>
              </a:spcAft>
              <a:buClr>
                <a:schemeClr val="bg2"/>
              </a:buClr>
              <a:buFontTx/>
              <a:buNone/>
              <a:defRPr sz="24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892458" indent="-262950">
              <a:spcBef>
                <a:spcPct val="20000"/>
              </a:spcBef>
              <a:buFont typeface="Arial" panose="020B0604020202020204" pitchFamily="34" charset="0"/>
              <a:buChar char="•"/>
              <a:defRPr sz="2400"/>
            </a:lvl6pPr>
            <a:lvl7pPr marL="3418359" indent="-262950">
              <a:spcBef>
                <a:spcPct val="20000"/>
              </a:spcBef>
              <a:buFont typeface="Arial" panose="020B0604020202020204" pitchFamily="34" charset="0"/>
              <a:buChar char="•"/>
              <a:defRPr sz="2400"/>
            </a:lvl7pPr>
            <a:lvl8pPr marL="3944260" indent="-262950">
              <a:spcBef>
                <a:spcPct val="20000"/>
              </a:spcBef>
              <a:buFont typeface="Arial" panose="020B0604020202020204" pitchFamily="34" charset="0"/>
              <a:buChar char="•"/>
              <a:defRPr sz="2400"/>
            </a:lvl8pPr>
            <a:lvl9pPr marL="4470162" indent="-262950">
              <a:spcBef>
                <a:spcPct val="20000"/>
              </a:spcBef>
              <a:buFont typeface="Arial" panose="020B0604020202020204" pitchFamily="34" charset="0"/>
              <a:buChar char="•"/>
              <a:defRPr sz="2400"/>
            </a:lvl9pPr>
          </a:lstStyle>
          <a:p>
            <a:r>
              <a:rPr lang="sr-Latn-RS" dirty="0"/>
              <a:t>U kojoj meri verujete da javni sektor učestvuje u javno-privatnom dijalogu sa namerom da unapredi uslove poslovanja u skladu sa potrebama privrede?</a:t>
            </a:r>
            <a:endParaRPr lang="en-GB" dirty="0"/>
          </a:p>
        </p:txBody>
      </p:sp>
      <p:sp>
        <p:nvSpPr>
          <p:cNvPr id="15" name="Rectangle: Rounded Corners 14">
            <a:extLst>
              <a:ext uri="{FF2B5EF4-FFF2-40B4-BE49-F238E27FC236}">
                <a16:creationId xmlns="" xmlns:a16="http://schemas.microsoft.com/office/drawing/2014/main" id="{65208F37-BA41-4065-9CFD-7E5CE718F085}"/>
              </a:ext>
            </a:extLst>
          </p:cNvPr>
          <p:cNvSpPr/>
          <p:nvPr/>
        </p:nvSpPr>
        <p:spPr bwMode="gray">
          <a:xfrm>
            <a:off x="1607319" y="1743439"/>
            <a:ext cx="3240360" cy="45269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9" name="Rectangle: Rounded Corners 18">
            <a:extLst>
              <a:ext uri="{FF2B5EF4-FFF2-40B4-BE49-F238E27FC236}">
                <a16:creationId xmlns="" xmlns:a16="http://schemas.microsoft.com/office/drawing/2014/main" id="{F81B1210-54A3-48EB-8C48-E170DEE74830}"/>
              </a:ext>
            </a:extLst>
          </p:cNvPr>
          <p:cNvSpPr/>
          <p:nvPr/>
        </p:nvSpPr>
        <p:spPr bwMode="gray">
          <a:xfrm>
            <a:off x="8190389" y="1778303"/>
            <a:ext cx="3282026" cy="47130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sr-Latn-RS" sz="2800" b="1" dirty="0">
                <a:solidFill>
                  <a:schemeClr val="bg1"/>
                </a:solidFill>
                <a:latin typeface="Calibri" panose="020F0502020204030204" pitchFamily="34" charset="0"/>
              </a:rPr>
              <a:t>udruženja</a:t>
            </a:r>
            <a:endParaRPr lang="en-US" sz="2800" b="1" dirty="0">
              <a:solidFill>
                <a:schemeClr val="bg1"/>
              </a:solidFill>
              <a:latin typeface="Calibri" panose="020F0502020204030204" pitchFamily="34" charset="0"/>
            </a:endParaRPr>
          </a:p>
        </p:txBody>
      </p:sp>
      <p:sp>
        <p:nvSpPr>
          <p:cNvPr id="12" name="Content Placeholder 13">
            <a:extLst>
              <a:ext uri="{FF2B5EF4-FFF2-40B4-BE49-F238E27FC236}">
                <a16:creationId xmlns="" xmlns:a16="http://schemas.microsoft.com/office/drawing/2014/main" id="{DB07FC69-C507-4E7C-AC09-10DA235DA036}"/>
              </a:ext>
            </a:extLst>
          </p:cNvPr>
          <p:cNvSpPr txBox="1">
            <a:spLocks/>
          </p:cNvSpPr>
          <p:nvPr/>
        </p:nvSpPr>
        <p:spPr bwMode="gray">
          <a:xfrm>
            <a:off x="383183" y="6954723"/>
            <a:ext cx="5976664" cy="306883"/>
          </a:xfrm>
          <a:prstGeom prst="rect">
            <a:avLst/>
          </a:prstGeom>
          <a:solidFill>
            <a:schemeClr val="bg1">
              <a:lumMod val="85000"/>
            </a:schemeClr>
          </a:solidFill>
        </p:spPr>
        <p:txBody>
          <a:bodyPr vert="horz" wrap="none" lIns="72000" tIns="0" rIns="72000" bIns="0" rtlCol="0" anchor="ctr">
            <a:normAutofit/>
          </a:bodyPr>
          <a:lstStyle>
            <a:lvl1pPr marL="314080" indent="-314080" algn="l" defTabSz="1051802" rtl="0" eaLnBrk="1" latinLnBrk="0" hangingPunct="1">
              <a:lnSpc>
                <a:spcPct val="110000"/>
              </a:lnSpc>
              <a:spcBef>
                <a:spcPts val="600"/>
              </a:spcBef>
              <a:spcAft>
                <a:spcPts val="600"/>
              </a:spcAft>
              <a:buClr>
                <a:schemeClr val="bg2"/>
              </a:buClr>
              <a:buFontTx/>
              <a:buNone/>
              <a:defRPr lang="en-US" sz="2400" b="1" kern="1200" dirty="0" smtClean="0">
                <a:solidFill>
                  <a:schemeClr val="bg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b="0" i="1" dirty="0">
                <a:solidFill>
                  <a:schemeClr val="tx1"/>
                </a:solidFill>
                <a:latin typeface="Calibri" panose="020F0502020204030204" pitchFamily="34" charset="0"/>
              </a:rPr>
              <a:t>Baza: Ukupna ciljna populacija - Privrednici i udruženja </a:t>
            </a:r>
            <a:endParaRPr lang="en-GB" sz="1600" b="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1510199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3D0FAF47-95C4-458A-9AFF-D82D73BA905C}"/>
              </a:ext>
            </a:extLst>
          </p:cNvPr>
          <p:cNvGraphicFramePr>
            <a:graphicFrameLocks noGrp="1"/>
          </p:cNvGraphicFramePr>
          <p:nvPr>
            <p:ph sz="quarter" idx="11"/>
            <p:extLst>
              <p:ext uri="{D42A27DB-BD31-4B8C-83A1-F6EECF244321}">
                <p14:modId xmlns:p14="http://schemas.microsoft.com/office/powerpoint/2010/main" val="2382173083"/>
              </p:ext>
            </p:extLst>
          </p:nvPr>
        </p:nvGraphicFramePr>
        <p:xfrm>
          <a:off x="566738" y="2235200"/>
          <a:ext cx="12306300" cy="422751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 xmlns:a16="http://schemas.microsoft.com/office/drawing/2014/main" id="{5A9C4589-D087-4F1D-A35C-60FEE768CCB5}"/>
              </a:ext>
            </a:extLst>
          </p:cNvPr>
          <p:cNvSpPr txBox="1">
            <a:spLocks/>
          </p:cNvSpPr>
          <p:nvPr/>
        </p:nvSpPr>
        <p:spPr bwMode="gray">
          <a:xfrm>
            <a:off x="383183" y="355120"/>
            <a:ext cx="10640123" cy="536741"/>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Poverenje javnog sektora u predstavnike privrede kada je JPD u pitanju</a:t>
            </a:r>
          </a:p>
        </p:txBody>
      </p:sp>
      <p:sp>
        <p:nvSpPr>
          <p:cNvPr id="10" name="Content Placeholder 13">
            <a:extLst>
              <a:ext uri="{FF2B5EF4-FFF2-40B4-BE49-F238E27FC236}">
                <a16:creationId xmlns="" xmlns:a16="http://schemas.microsoft.com/office/drawing/2014/main" id="{735DEBEC-AA77-4C55-B1F6-E9D080A72474}"/>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t-BR" sz="1600" dirty="0">
                <a:latin typeface="Calibri" panose="020F0502020204030204" pitchFamily="34" charset="0"/>
              </a:rPr>
              <a:t>U kojoj meri imate poverenja da predstavnici privrede učestvuju u javno-privatnom dijalogu vodeći računa o javnom interesu?</a:t>
            </a:r>
            <a:endParaRPr lang="en-GB" sz="1600" dirty="0">
              <a:latin typeface="Calibri" panose="020F0502020204030204" pitchFamily="34" charset="0"/>
            </a:endParaRPr>
          </a:p>
        </p:txBody>
      </p:sp>
      <p:sp>
        <p:nvSpPr>
          <p:cNvPr id="11" name="Rectangle: Rounded Corners 10">
            <a:extLst>
              <a:ext uri="{FF2B5EF4-FFF2-40B4-BE49-F238E27FC236}">
                <a16:creationId xmlns="" xmlns:a16="http://schemas.microsoft.com/office/drawing/2014/main" id="{AF473D57-13A5-4AC2-9E5B-9DCE9D9AC141}"/>
              </a:ext>
            </a:extLst>
          </p:cNvPr>
          <p:cNvSpPr/>
          <p:nvPr/>
        </p:nvSpPr>
        <p:spPr bwMode="gray">
          <a:xfrm>
            <a:off x="10625582" y="1649485"/>
            <a:ext cx="2341262" cy="56485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7" name="Content Placeholder 13">
            <a:extLst>
              <a:ext uri="{FF2B5EF4-FFF2-40B4-BE49-F238E27FC236}">
                <a16:creationId xmlns="" xmlns:a16="http://schemas.microsoft.com/office/drawing/2014/main" id="{2407DDB6-E50E-44E3-8D03-BE80292BDAA2}"/>
              </a:ext>
            </a:extLst>
          </p:cNvPr>
          <p:cNvSpPr txBox="1">
            <a:spLocks/>
          </p:cNvSpPr>
          <p:nvPr/>
        </p:nvSpPr>
        <p:spPr bwMode="gray">
          <a:xfrm>
            <a:off x="383183" y="6954723"/>
            <a:ext cx="3744416" cy="246171"/>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27057029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3">
            <a:extLst>
              <a:ext uri="{FF2B5EF4-FFF2-40B4-BE49-F238E27FC236}">
                <a16:creationId xmlns="" xmlns:a16="http://schemas.microsoft.com/office/drawing/2014/main" id="{9381C6F7-91BE-4B3B-8EA3-E7603FE3603A}"/>
              </a:ext>
            </a:extLst>
          </p:cNvPr>
          <p:cNvSpPr txBox="1">
            <a:spLocks/>
          </p:cNvSpPr>
          <p:nvPr/>
        </p:nvSpPr>
        <p:spPr bwMode="gray">
          <a:xfrm>
            <a:off x="383183" y="6954723"/>
            <a:ext cx="5040560"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5" name="Chart 4">
            <a:extLst>
              <a:ext uri="{FF2B5EF4-FFF2-40B4-BE49-F238E27FC236}">
                <a16:creationId xmlns="" xmlns:a16="http://schemas.microsoft.com/office/drawing/2014/main" id="{3E1ACC83-66AB-44A5-B415-7CC422E555E8}"/>
              </a:ext>
            </a:extLst>
          </p:cNvPr>
          <p:cNvGraphicFramePr/>
          <p:nvPr>
            <p:extLst>
              <p:ext uri="{D42A27DB-BD31-4B8C-83A1-F6EECF244321}">
                <p14:modId xmlns:p14="http://schemas.microsoft.com/office/powerpoint/2010/main" val="401734188"/>
              </p:ext>
            </p:extLst>
          </p:nvPr>
        </p:nvGraphicFramePr>
        <p:xfrm>
          <a:off x="815231" y="2052440"/>
          <a:ext cx="11591677" cy="453650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 xmlns:a16="http://schemas.microsoft.com/office/drawing/2014/main" id="{1EECFFD1-7684-4B94-9FB5-A2FDFEC1C2BF}"/>
              </a:ext>
            </a:extLst>
          </p:cNvPr>
          <p:cNvSpPr txBox="1">
            <a:spLocks/>
          </p:cNvSpPr>
          <p:nvPr/>
        </p:nvSpPr>
        <p:spPr bwMode="gray">
          <a:xfrm>
            <a:off x="383183" y="355120"/>
            <a:ext cx="4976842"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2400" dirty="0"/>
              <a:t>Odnos javnog sektora prema PKS</a:t>
            </a:r>
            <a:endParaRPr lang="sr-Latn-CS" sz="2400" dirty="0"/>
          </a:p>
        </p:txBody>
      </p:sp>
      <p:sp>
        <p:nvSpPr>
          <p:cNvPr id="7" name="Content Placeholder 13">
            <a:extLst>
              <a:ext uri="{FF2B5EF4-FFF2-40B4-BE49-F238E27FC236}">
                <a16:creationId xmlns="" xmlns:a16="http://schemas.microsoft.com/office/drawing/2014/main" id="{AF6FC52C-F86A-4C0F-AD80-CC7C2B6F9ED5}"/>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t-BR" sz="1600" dirty="0">
                <a:latin typeface="Calibri" panose="020F0502020204030204" pitchFamily="34" charset="0"/>
              </a:rPr>
              <a:t>U kojoj meri se mišljenje privrede, dostavljeno od strane Privredne komore Srbije, uzima u obzir prilikom donošenja novih, odnosno izmene postojećih propisa?</a:t>
            </a:r>
            <a:endParaRPr lang="en-GB" sz="1600" dirty="0">
              <a:latin typeface="Calibri" panose="020F0502020204030204" pitchFamily="34" charset="0"/>
            </a:endParaRPr>
          </a:p>
        </p:txBody>
      </p:sp>
      <p:sp>
        <p:nvSpPr>
          <p:cNvPr id="10" name="Rectangle: Rounded Corners 9">
            <a:extLst>
              <a:ext uri="{FF2B5EF4-FFF2-40B4-BE49-F238E27FC236}">
                <a16:creationId xmlns="" xmlns:a16="http://schemas.microsoft.com/office/drawing/2014/main" id="{36A8FBE0-38E2-436C-8A94-2AAA763A9FB1}"/>
              </a:ext>
            </a:extLst>
          </p:cNvPr>
          <p:cNvSpPr/>
          <p:nvPr/>
        </p:nvSpPr>
        <p:spPr bwMode="gray">
          <a:xfrm>
            <a:off x="10608319" y="327009"/>
            <a:ext cx="2341262" cy="56485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613406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10530349" cy="548346"/>
          </a:xfrm>
        </p:spPr>
        <p:txBody>
          <a:bodyPr/>
          <a:lstStyle/>
          <a:p>
            <a:r>
              <a:rPr lang="sr-Latn-RS" sz="2800" dirty="0"/>
              <a:t>R</a:t>
            </a:r>
            <a:r>
              <a:rPr lang="pt-BR" sz="2800" dirty="0"/>
              <a:t>azvijenost</a:t>
            </a:r>
            <a:r>
              <a:rPr lang="sr-Latn-RS" sz="2800" dirty="0"/>
              <a:t> JPD </a:t>
            </a:r>
            <a:r>
              <a:rPr lang="pt-BR" sz="2800" dirty="0"/>
              <a:t>sa javnim institucijama na različitim nivoima </a:t>
            </a:r>
            <a:endParaRPr lang="pl-PL" sz="2800" dirty="0"/>
          </a:p>
        </p:txBody>
      </p:sp>
      <p:sp>
        <p:nvSpPr>
          <p:cNvPr id="14" name="Content Placeholder 13"/>
          <p:cNvSpPr>
            <a:spLocks noGrp="1"/>
          </p:cNvSpPr>
          <p:nvPr>
            <p:ph type="body" sz="quarter" idx="14"/>
          </p:nvPr>
        </p:nvSpPr>
        <p:spPr>
          <a:xfrm>
            <a:off x="383183" y="6954723"/>
            <a:ext cx="7272808" cy="306883"/>
          </a:xfrm>
        </p:spPr>
        <p:txBody>
          <a:bodyPr>
            <a:normAutofit/>
          </a:bodyPr>
          <a:lstStyle/>
          <a:p>
            <a:r>
              <a:rPr lang="sr-Latn-RS" sz="1600" i="1" dirty="0">
                <a:latin typeface="Calibri" panose="020F0502020204030204" pitchFamily="34" charset="0"/>
              </a:rPr>
              <a:t>Baza: Ukupna ciljna populacija - Privrednici, Udruženja </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7606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A da li mislite da postoje razlike u razvijenosti javno-privatnog dijaloga sa javnim institucijama na različitim nivoima – rebubličkom, pokrajinskom i lokalnom? </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0" name="Rectangle: Rounded Corners 9">
            <a:extLst>
              <a:ext uri="{FF2B5EF4-FFF2-40B4-BE49-F238E27FC236}">
                <a16:creationId xmlns="" xmlns:a16="http://schemas.microsoft.com/office/drawing/2014/main" id="{F26C8382-F992-4D4D-B011-F7A9830DF523}"/>
              </a:ext>
            </a:extLst>
          </p:cNvPr>
          <p:cNvSpPr/>
          <p:nvPr/>
        </p:nvSpPr>
        <p:spPr bwMode="gray">
          <a:xfrm rot="16200000">
            <a:off x="-576843" y="3722359"/>
            <a:ext cx="2320517" cy="420838"/>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12" name="Chart 11">
            <a:extLst>
              <a:ext uri="{FF2B5EF4-FFF2-40B4-BE49-F238E27FC236}">
                <a16:creationId xmlns="" xmlns:a16="http://schemas.microsoft.com/office/drawing/2014/main" id="{07EEB373-019B-4E0A-8EEE-51080E82E626}"/>
              </a:ext>
            </a:extLst>
          </p:cNvPr>
          <p:cNvGraphicFramePr/>
          <p:nvPr>
            <p:extLst>
              <p:ext uri="{D42A27DB-BD31-4B8C-83A1-F6EECF244321}">
                <p14:modId xmlns:p14="http://schemas.microsoft.com/office/powerpoint/2010/main" val="1027785788"/>
              </p:ext>
            </p:extLst>
          </p:nvPr>
        </p:nvGraphicFramePr>
        <p:xfrm>
          <a:off x="793835" y="1764407"/>
          <a:ext cx="12174434"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51130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5055" t="-244" r="17275" b="244"/>
          <a:stretch/>
        </p:blipFill>
        <p:spPr>
          <a:xfrm>
            <a:off x="6791895" y="176463"/>
            <a:ext cx="6473256" cy="7204568"/>
          </a:xfrm>
        </p:spPr>
      </p:pic>
      <p:sp>
        <p:nvSpPr>
          <p:cNvPr id="9" name="Title 1">
            <a:extLst>
              <a:ext uri="{FF2B5EF4-FFF2-40B4-BE49-F238E27FC236}">
                <a16:creationId xmlns="" xmlns:a16="http://schemas.microsoft.com/office/drawing/2014/main" id="{D3E213C9-ECB1-4C08-9EED-10B0F8458EF9}"/>
              </a:ext>
            </a:extLst>
          </p:cNvPr>
          <p:cNvSpPr>
            <a:spLocks noGrp="1"/>
          </p:cNvSpPr>
          <p:nvPr>
            <p:ph type="ctrTitle"/>
          </p:nvPr>
        </p:nvSpPr>
        <p:spPr>
          <a:xfrm>
            <a:off x="352756" y="3090810"/>
            <a:ext cx="6109780" cy="1085737"/>
          </a:xfrm>
        </p:spPr>
        <p:txBody>
          <a:bodyPr/>
          <a:lstStyle/>
          <a:p>
            <a:r>
              <a:rPr lang="sr-Latn-RS" sz="3200" dirty="0"/>
              <a:t>UČEŠĆE U JAVNO-PRIVATNOM</a:t>
            </a:r>
            <a:br>
              <a:rPr lang="sr-Latn-RS" sz="3200" dirty="0"/>
            </a:br>
            <a:r>
              <a:rPr lang="sr-Latn-RS" sz="3200" dirty="0"/>
              <a:t>DIJALOGU</a:t>
            </a:r>
            <a:endParaRPr lang="en-GB" sz="3200" dirty="0"/>
          </a:p>
        </p:txBody>
      </p:sp>
    </p:spTree>
    <p:extLst>
      <p:ext uri="{BB962C8B-B14F-4D97-AF65-F5344CB8AC3E}">
        <p14:creationId xmlns:p14="http://schemas.microsoft.com/office/powerpoint/2010/main" val="141599678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5589509" cy="542512"/>
          </a:xfrm>
        </p:spPr>
        <p:txBody>
          <a:bodyPr/>
          <a:lstStyle/>
          <a:p>
            <a:r>
              <a:rPr lang="sr-Latn-RS" sz="2600" dirty="0"/>
              <a:t>Članstvo u poslovnim udruženjima</a:t>
            </a:r>
            <a:endParaRPr lang="sr-Latn-CS" sz="26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20836"/>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ste trenutno član nekog poslovnog udruženja?/  Član ste kog poslovnog udruženja?</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populacija - Privrednici</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11">
            <a:extLst>
              <a:ext uri="{FF2B5EF4-FFF2-40B4-BE49-F238E27FC236}">
                <a16:creationId xmlns="" xmlns:a16="http://schemas.microsoft.com/office/drawing/2014/main" id="{F7395CE4-3944-4EF2-8585-71D14CC50427}"/>
              </a:ext>
            </a:extLst>
          </p:cNvPr>
          <p:cNvGraphicFramePr>
            <a:graphicFrameLocks/>
          </p:cNvGraphicFramePr>
          <p:nvPr>
            <p:extLst>
              <p:ext uri="{D42A27DB-BD31-4B8C-83A1-F6EECF244321}">
                <p14:modId xmlns:p14="http://schemas.microsoft.com/office/powerpoint/2010/main" val="1553875917"/>
              </p:ext>
            </p:extLst>
          </p:nvPr>
        </p:nvGraphicFramePr>
        <p:xfrm>
          <a:off x="383183" y="2078672"/>
          <a:ext cx="5976664" cy="4538284"/>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3">
            <a:extLst>
              <a:ext uri="{FF2B5EF4-FFF2-40B4-BE49-F238E27FC236}">
                <a16:creationId xmlns="" xmlns:a16="http://schemas.microsoft.com/office/drawing/2014/main" id="{0F03529B-E62A-4489-B090-ABE28D5828F9}"/>
              </a:ext>
            </a:extLst>
          </p:cNvPr>
          <p:cNvSpPr txBox="1">
            <a:spLocks/>
          </p:cNvSpPr>
          <p:nvPr/>
        </p:nvSpPr>
        <p:spPr bwMode="gray">
          <a:xfrm>
            <a:off x="7079927"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a:ln>
                  <a:noFill/>
                </a:ln>
                <a:solidFill>
                  <a:srgbClr val="222223"/>
                </a:solidFill>
                <a:effectLst/>
                <a:uLnTx/>
                <a:uFillTx/>
                <a:latin typeface="Calibri" panose="020F0502020204030204" pitchFamily="34" charset="0"/>
                <a:ea typeface="+mn-ea"/>
                <a:cs typeface="+mn-cs"/>
              </a:rPr>
              <a:t>Baza: Ukupna ciljna populacija</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 xmlns:a16="http://schemas.microsoft.com/office/drawing/2014/main" id="{667C480E-4F82-418F-9C1E-78B16786C790}"/>
              </a:ext>
            </a:extLst>
          </p:cNvPr>
          <p:cNvSpPr txBox="1">
            <a:spLocks/>
          </p:cNvSpPr>
          <p:nvPr/>
        </p:nvSpPr>
        <p:spPr bwMode="gray">
          <a:xfrm>
            <a:off x="6719887" y="6954723"/>
            <a:ext cx="633670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Privrednici koji su član jednog ili više udruženja</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5" name="Rectangle: Rounded Corners 14">
            <a:extLst>
              <a:ext uri="{FF2B5EF4-FFF2-40B4-BE49-F238E27FC236}">
                <a16:creationId xmlns="" xmlns:a16="http://schemas.microsoft.com/office/drawing/2014/main" id="{1123083D-1C7D-4E36-9A92-31828C962116}"/>
              </a:ext>
            </a:extLst>
          </p:cNvPr>
          <p:cNvSpPr/>
          <p:nvPr/>
        </p:nvSpPr>
        <p:spPr bwMode="gray">
          <a:xfrm>
            <a:off x="10236167" y="413073"/>
            <a:ext cx="2664296"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13" name="Chart 12">
            <a:extLst>
              <a:ext uri="{FF2B5EF4-FFF2-40B4-BE49-F238E27FC236}">
                <a16:creationId xmlns="" xmlns:a16="http://schemas.microsoft.com/office/drawing/2014/main" id="{FE937D48-16E0-47C5-8297-509CA7856241}"/>
              </a:ext>
            </a:extLst>
          </p:cNvPr>
          <p:cNvGraphicFramePr/>
          <p:nvPr>
            <p:extLst>
              <p:ext uri="{D42A27DB-BD31-4B8C-83A1-F6EECF244321}">
                <p14:modId xmlns:p14="http://schemas.microsoft.com/office/powerpoint/2010/main" val="2629848909"/>
              </p:ext>
            </p:extLst>
          </p:nvPr>
        </p:nvGraphicFramePr>
        <p:xfrm>
          <a:off x="6971915" y="2362260"/>
          <a:ext cx="5832648" cy="4160200"/>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Brace 2">
            <a:extLst>
              <a:ext uri="{FF2B5EF4-FFF2-40B4-BE49-F238E27FC236}">
                <a16:creationId xmlns="" xmlns:a16="http://schemas.microsoft.com/office/drawing/2014/main" id="{3C4E8B47-F6E3-4F62-BD54-886F60B21314}"/>
              </a:ext>
            </a:extLst>
          </p:cNvPr>
          <p:cNvSpPr/>
          <p:nvPr/>
        </p:nvSpPr>
        <p:spPr>
          <a:xfrm>
            <a:off x="5783783" y="3060551"/>
            <a:ext cx="684077" cy="2592288"/>
          </a:xfrm>
          <a:prstGeom prst="rightBrace">
            <a:avLst/>
          </a:prstGeom>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08741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3650581" cy="598488"/>
          </a:xfrm>
        </p:spPr>
        <p:txBody>
          <a:bodyPr/>
          <a:lstStyle/>
          <a:p>
            <a:r>
              <a:rPr lang="pl-PL" sz="3200" dirty="0"/>
              <a:t>Uključenost u JPD</a:t>
            </a:r>
          </a:p>
        </p:txBody>
      </p:sp>
      <p:sp>
        <p:nvSpPr>
          <p:cNvPr id="14" name="Content Placeholder 13"/>
          <p:cNvSpPr>
            <a:spLocks noGrp="1"/>
          </p:cNvSpPr>
          <p:nvPr>
            <p:ph type="body" sz="quarter" idx="14"/>
          </p:nvPr>
        </p:nvSpPr>
        <p:spPr>
          <a:xfrm>
            <a:off x="383183" y="6954723"/>
            <a:ext cx="5816139" cy="306883"/>
          </a:xfrm>
        </p:spPr>
        <p:txBody>
          <a:bodyPr>
            <a:normAutofit/>
          </a:bodyPr>
          <a:lstStyle/>
          <a:p>
            <a:r>
              <a:rPr lang="sr-Latn-RS" sz="1600" i="1" dirty="0">
                <a:latin typeface="Calibri" panose="020F0502020204030204" pitchFamily="34" charset="0"/>
              </a:rPr>
              <a:t>Baza: Ukupna ciljna populacija - Privrednici, Udruženja i Javni sektor</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617670"/>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je Vaše preduzeće/udruženje samostalno ili kao član nekog udruženja, bilo uključeno u bilo koji vid javno-privatnog dijaloga u poslednjih 12 meseci?/  Da li je Vaša institucija u poslednjih 12 meseci pripremala/ donosila/ izmenila bilo kakav propis (zakon, strategiju, akcioni plan, podzakonski akt)?</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3" name="Freeform 6">
            <a:extLst>
              <a:ext uri="{FF2B5EF4-FFF2-40B4-BE49-F238E27FC236}">
                <a16:creationId xmlns="" xmlns:a16="http://schemas.microsoft.com/office/drawing/2014/main" id="{BCFB0660-A007-4AC7-A38A-37D981E587DC}"/>
              </a:ext>
            </a:extLst>
          </p:cNvPr>
          <p:cNvSpPr>
            <a:spLocks noChangeAspect="1" noEditPoints="1"/>
          </p:cNvSpPr>
          <p:nvPr/>
        </p:nvSpPr>
        <p:spPr bwMode="auto">
          <a:xfrm>
            <a:off x="9123425" y="3415535"/>
            <a:ext cx="2625292" cy="2622975"/>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aphicFrame>
        <p:nvGraphicFramePr>
          <p:cNvPr id="15" name="Chart 14">
            <a:extLst>
              <a:ext uri="{FF2B5EF4-FFF2-40B4-BE49-F238E27FC236}">
                <a16:creationId xmlns="" xmlns:a16="http://schemas.microsoft.com/office/drawing/2014/main" id="{0DFF32C5-D063-47E8-95AC-439C1EABDD0E}"/>
              </a:ext>
            </a:extLst>
          </p:cNvPr>
          <p:cNvGraphicFramePr>
            <a:graphicFrameLocks noChangeAspect="1"/>
          </p:cNvGraphicFramePr>
          <p:nvPr>
            <p:extLst>
              <p:ext uri="{D42A27DB-BD31-4B8C-83A1-F6EECF244321}">
                <p14:modId xmlns:p14="http://schemas.microsoft.com/office/powerpoint/2010/main" val="2901270259"/>
              </p:ext>
            </p:extLst>
          </p:nvPr>
        </p:nvGraphicFramePr>
        <p:xfrm>
          <a:off x="9123425" y="3415535"/>
          <a:ext cx="2624964" cy="2624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Freeform 6">
            <a:extLst>
              <a:ext uri="{FF2B5EF4-FFF2-40B4-BE49-F238E27FC236}">
                <a16:creationId xmlns="" xmlns:a16="http://schemas.microsoft.com/office/drawing/2014/main" id="{75AADBCB-1F78-4EB9-B0E3-8CBAAEB36C9F}"/>
              </a:ext>
            </a:extLst>
          </p:cNvPr>
          <p:cNvSpPr>
            <a:spLocks noChangeAspect="1" noEditPoints="1"/>
          </p:cNvSpPr>
          <p:nvPr/>
        </p:nvSpPr>
        <p:spPr bwMode="auto">
          <a:xfrm>
            <a:off x="9123425" y="3415535"/>
            <a:ext cx="2625292" cy="2622975"/>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pSp>
        <p:nvGrpSpPr>
          <p:cNvPr id="17" name="Group 16">
            <a:extLst>
              <a:ext uri="{FF2B5EF4-FFF2-40B4-BE49-F238E27FC236}">
                <a16:creationId xmlns="" xmlns:a16="http://schemas.microsoft.com/office/drawing/2014/main" id="{8AE546FD-1365-47DD-A3A2-19EBEAA1481E}"/>
              </a:ext>
            </a:extLst>
          </p:cNvPr>
          <p:cNvGrpSpPr>
            <a:grpSpLocks noChangeAspect="1"/>
          </p:cNvGrpSpPr>
          <p:nvPr/>
        </p:nvGrpSpPr>
        <p:grpSpPr>
          <a:xfrm>
            <a:off x="3936822" y="3423487"/>
            <a:ext cx="2625292" cy="2624963"/>
            <a:chOff x="450850" y="2268463"/>
            <a:chExt cx="1800225" cy="1800000"/>
          </a:xfrm>
        </p:grpSpPr>
        <p:sp>
          <p:nvSpPr>
            <p:cNvPr id="18" name="Freeform 6">
              <a:extLst>
                <a:ext uri="{FF2B5EF4-FFF2-40B4-BE49-F238E27FC236}">
                  <a16:creationId xmlns="" xmlns:a16="http://schemas.microsoft.com/office/drawing/2014/main" id="{118029EA-4571-48E3-B7E3-E524C0950D7A}"/>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aphicFrame>
          <p:nvGraphicFramePr>
            <p:cNvPr id="19" name="Chart 18">
              <a:extLst>
                <a:ext uri="{FF2B5EF4-FFF2-40B4-BE49-F238E27FC236}">
                  <a16:creationId xmlns="" xmlns:a16="http://schemas.microsoft.com/office/drawing/2014/main" id="{A8B4A78A-5CF6-4F20-A7B3-8A9B4DDBB87A}"/>
                </a:ext>
              </a:extLst>
            </p:cNvPr>
            <p:cNvGraphicFramePr>
              <a:graphicFrameLocks noChangeAspect="1"/>
            </p:cNvGraphicFramePr>
            <p:nvPr>
              <p:extLst>
                <p:ext uri="{D42A27DB-BD31-4B8C-83A1-F6EECF244321}">
                  <p14:modId xmlns:p14="http://schemas.microsoft.com/office/powerpoint/2010/main" val="3396442529"/>
                </p:ext>
              </p:extLst>
            </p:nvPr>
          </p:nvGraphicFramePr>
          <p:xfrm>
            <a:off x="450850" y="2268463"/>
            <a:ext cx="1800000"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6">
              <a:extLst>
                <a:ext uri="{FF2B5EF4-FFF2-40B4-BE49-F238E27FC236}">
                  <a16:creationId xmlns="" xmlns:a16="http://schemas.microsoft.com/office/drawing/2014/main" id="{9CBF742C-0C4A-45FC-9A1E-4FE8AC8DC633}"/>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pSp>
      <p:sp>
        <p:nvSpPr>
          <p:cNvPr id="21" name="TextBox 20">
            <a:extLst>
              <a:ext uri="{FF2B5EF4-FFF2-40B4-BE49-F238E27FC236}">
                <a16:creationId xmlns="" xmlns:a16="http://schemas.microsoft.com/office/drawing/2014/main" id="{FBDE8D07-26C3-4044-A8B6-F1A3225E835E}"/>
              </a:ext>
            </a:extLst>
          </p:cNvPr>
          <p:cNvSpPr txBox="1"/>
          <p:nvPr/>
        </p:nvSpPr>
        <p:spPr>
          <a:xfrm>
            <a:off x="8513778" y="2869614"/>
            <a:ext cx="3171242" cy="549897"/>
          </a:xfrm>
          <a:prstGeom prst="rect">
            <a:avLst/>
          </a:prstGeom>
          <a:noFill/>
        </p:spPr>
        <p:txBody>
          <a:bodyPr wrap="none" lIns="72000" tIns="0" rIns="72000" bIns="0" rtlCol="0" anchor="b">
            <a:noAutofit/>
          </a:bodyPr>
          <a:lstStyle/>
          <a:p>
            <a:pPr marL="0" marR="0" lvl="0" indent="0" algn="r" defTabSz="1051802" rtl="0" eaLnBrk="1" fontAlgn="auto" latinLnBrk="0" hangingPunct="1">
              <a:lnSpc>
                <a:spcPct val="110000"/>
              </a:lnSpc>
              <a:spcBef>
                <a:spcPts val="2400"/>
              </a:spcBef>
              <a:spcAft>
                <a:spcPts val="0"/>
              </a:spcAft>
              <a:buClr>
                <a:srgbClr val="222223"/>
              </a:buClr>
              <a:buSzTx/>
              <a:buFontTx/>
              <a:buNone/>
              <a:tabLst/>
              <a:defRPr/>
            </a:pPr>
            <a:r>
              <a:rPr kumimoji="0" lang="sr-Latn-RS" sz="32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89</a:t>
            </a:r>
            <a:r>
              <a:rPr kumimoji="0" lang="en-GB" sz="32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a:t>
            </a:r>
          </a:p>
        </p:txBody>
      </p:sp>
      <p:sp>
        <p:nvSpPr>
          <p:cNvPr id="23" name="TextBox 22">
            <a:extLst>
              <a:ext uri="{FF2B5EF4-FFF2-40B4-BE49-F238E27FC236}">
                <a16:creationId xmlns="" xmlns:a16="http://schemas.microsoft.com/office/drawing/2014/main" id="{839BEA4F-BB9C-4A1B-BA26-6BD7A58AF559}"/>
              </a:ext>
            </a:extLst>
          </p:cNvPr>
          <p:cNvSpPr txBox="1"/>
          <p:nvPr/>
        </p:nvSpPr>
        <p:spPr>
          <a:xfrm>
            <a:off x="3390544" y="2869614"/>
            <a:ext cx="3171242" cy="549897"/>
          </a:xfrm>
          <a:prstGeom prst="rect">
            <a:avLst/>
          </a:prstGeom>
          <a:noFill/>
        </p:spPr>
        <p:txBody>
          <a:bodyPr wrap="none" lIns="72000" tIns="0" rIns="72000" bIns="0" rtlCol="0" anchor="b">
            <a:noAutofit/>
          </a:bodyPr>
          <a:lstStyle/>
          <a:p>
            <a:pPr marL="0" marR="0" lvl="0" indent="0" algn="r" defTabSz="1051802" rtl="0" eaLnBrk="1" fontAlgn="auto" latinLnBrk="0" hangingPunct="1">
              <a:lnSpc>
                <a:spcPct val="110000"/>
              </a:lnSpc>
              <a:spcBef>
                <a:spcPts val="2400"/>
              </a:spcBef>
              <a:spcAft>
                <a:spcPts val="0"/>
              </a:spcAft>
              <a:buClr>
                <a:srgbClr val="222223"/>
              </a:buClr>
              <a:buSzTx/>
              <a:buFontTx/>
              <a:buNone/>
              <a:tabLst/>
              <a:defRPr/>
            </a:pPr>
            <a:r>
              <a:rPr lang="en-US" sz="3200" b="1" dirty="0">
                <a:solidFill>
                  <a:srgbClr val="FF585D"/>
                </a:solidFill>
                <a:latin typeface="Calibri" panose="020F0502020204030204" pitchFamily="34" charset="0"/>
                <a:ea typeface="Segoe UI" panose="020B0502040204020203" pitchFamily="34" charset="0"/>
                <a:cs typeface="Segoe UI" panose="020B0502040204020203" pitchFamily="34" charset="0"/>
              </a:rPr>
              <a:t>63</a:t>
            </a:r>
            <a:r>
              <a:rPr kumimoji="0" lang="en-GB" sz="32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a:t>
            </a:r>
          </a:p>
        </p:txBody>
      </p:sp>
      <p:sp>
        <p:nvSpPr>
          <p:cNvPr id="24" name="TextBox 23">
            <a:extLst>
              <a:ext uri="{FF2B5EF4-FFF2-40B4-BE49-F238E27FC236}">
                <a16:creationId xmlns="" xmlns:a16="http://schemas.microsoft.com/office/drawing/2014/main" id="{213F54A7-2C9D-45B3-9403-B738A473C0D3}"/>
              </a:ext>
            </a:extLst>
          </p:cNvPr>
          <p:cNvSpPr txBox="1"/>
          <p:nvPr/>
        </p:nvSpPr>
        <p:spPr>
          <a:xfrm>
            <a:off x="3693550" y="6109975"/>
            <a:ext cx="2954329" cy="478968"/>
          </a:xfrm>
          <a:prstGeom prst="rect">
            <a:avLst/>
          </a:prstGeom>
          <a:noFill/>
        </p:spPr>
        <p:txBody>
          <a:bodyPr wrap="square" lIns="72000" tIns="36000" rIns="72000" bIns="36000" rtlCol="0">
            <a:sp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Poslovna udruženja</a:t>
            </a:r>
            <a:endParaRPr kumimoji="0" lang="en-U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26" name="TextBox 25">
            <a:extLst>
              <a:ext uri="{FF2B5EF4-FFF2-40B4-BE49-F238E27FC236}">
                <a16:creationId xmlns="" xmlns:a16="http://schemas.microsoft.com/office/drawing/2014/main" id="{C9071B1E-CB8C-40AC-94FA-E4AB5512BD24}"/>
              </a:ext>
            </a:extLst>
          </p:cNvPr>
          <p:cNvSpPr txBox="1"/>
          <p:nvPr/>
        </p:nvSpPr>
        <p:spPr>
          <a:xfrm>
            <a:off x="9123425" y="6109974"/>
            <a:ext cx="2578104" cy="458643"/>
          </a:xfrm>
          <a:prstGeom prst="rect">
            <a:avLst/>
          </a:prstGeom>
          <a:noFill/>
        </p:spPr>
        <p:txBody>
          <a:bodyPr wrap="square" lIns="72000" tIns="36000" rIns="72000" bIns="36000" rtlCol="0">
            <a:sp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Javni sektor</a:t>
            </a:r>
            <a:endParaRPr kumimoji="0" lang="en-U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30" name="Rectangle: Rounded Corners 29">
            <a:extLst>
              <a:ext uri="{FF2B5EF4-FFF2-40B4-BE49-F238E27FC236}">
                <a16:creationId xmlns="" xmlns:a16="http://schemas.microsoft.com/office/drawing/2014/main" id="{B6B78CA0-1C61-4D07-958D-CF940EC32B42}"/>
              </a:ext>
            </a:extLst>
          </p:cNvPr>
          <p:cNvSpPr/>
          <p:nvPr/>
        </p:nvSpPr>
        <p:spPr bwMode="gray">
          <a:xfrm>
            <a:off x="2186047" y="1914029"/>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1" name="Rectangle: Rounded Corners 30">
            <a:extLst>
              <a:ext uri="{FF2B5EF4-FFF2-40B4-BE49-F238E27FC236}">
                <a16:creationId xmlns="" xmlns:a16="http://schemas.microsoft.com/office/drawing/2014/main" id="{C5F68BCB-F865-49C4-9444-4DECA0001A5E}"/>
              </a:ext>
            </a:extLst>
          </p:cNvPr>
          <p:cNvSpPr/>
          <p:nvPr/>
        </p:nvSpPr>
        <p:spPr bwMode="gray">
          <a:xfrm>
            <a:off x="8664199" y="1914029"/>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32" name="Group 31">
            <a:extLst>
              <a:ext uri="{FF2B5EF4-FFF2-40B4-BE49-F238E27FC236}">
                <a16:creationId xmlns="" xmlns:a16="http://schemas.microsoft.com/office/drawing/2014/main" id="{39DCD30F-C5C9-48B3-B921-D26A6B95D46A}"/>
              </a:ext>
            </a:extLst>
          </p:cNvPr>
          <p:cNvGrpSpPr>
            <a:grpSpLocks noChangeAspect="1"/>
          </p:cNvGrpSpPr>
          <p:nvPr/>
        </p:nvGrpSpPr>
        <p:grpSpPr>
          <a:xfrm>
            <a:off x="896995" y="3425475"/>
            <a:ext cx="2625292" cy="2624963"/>
            <a:chOff x="450850" y="2268463"/>
            <a:chExt cx="1800225" cy="1800000"/>
          </a:xfrm>
        </p:grpSpPr>
        <p:sp>
          <p:nvSpPr>
            <p:cNvPr id="33" name="Freeform 6">
              <a:extLst>
                <a:ext uri="{FF2B5EF4-FFF2-40B4-BE49-F238E27FC236}">
                  <a16:creationId xmlns="" xmlns:a16="http://schemas.microsoft.com/office/drawing/2014/main" id="{E7BBA7AD-4834-4832-ABC5-E06F8E4285A2}"/>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aphicFrame>
          <p:nvGraphicFramePr>
            <p:cNvPr id="34" name="Chart 33">
              <a:extLst>
                <a:ext uri="{FF2B5EF4-FFF2-40B4-BE49-F238E27FC236}">
                  <a16:creationId xmlns="" xmlns:a16="http://schemas.microsoft.com/office/drawing/2014/main" id="{0B27303B-2E77-40B5-971F-F36CAAE5A74E}"/>
                </a:ext>
              </a:extLst>
            </p:cNvPr>
            <p:cNvGraphicFramePr>
              <a:graphicFrameLocks noChangeAspect="1"/>
            </p:cNvGraphicFramePr>
            <p:nvPr>
              <p:extLst>
                <p:ext uri="{D42A27DB-BD31-4B8C-83A1-F6EECF244321}">
                  <p14:modId xmlns:p14="http://schemas.microsoft.com/office/powerpoint/2010/main" val="1130272499"/>
                </p:ext>
              </p:extLst>
            </p:nvPr>
          </p:nvGraphicFramePr>
          <p:xfrm>
            <a:off x="450850" y="2268463"/>
            <a:ext cx="1800000" cy="1800000"/>
          </p:xfrm>
          <a:graphic>
            <a:graphicData uri="http://schemas.openxmlformats.org/drawingml/2006/chart">
              <c:chart xmlns:c="http://schemas.openxmlformats.org/drawingml/2006/chart" xmlns:r="http://schemas.openxmlformats.org/officeDocument/2006/relationships" r:id="rId5"/>
            </a:graphicData>
          </a:graphic>
        </p:graphicFrame>
        <p:sp>
          <p:nvSpPr>
            <p:cNvPr id="35" name="Freeform 6">
              <a:extLst>
                <a:ext uri="{FF2B5EF4-FFF2-40B4-BE49-F238E27FC236}">
                  <a16:creationId xmlns="" xmlns:a16="http://schemas.microsoft.com/office/drawing/2014/main" id="{1668FE08-59FD-440F-B638-ADC8F6199F5A}"/>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pSp>
      <p:sp>
        <p:nvSpPr>
          <p:cNvPr id="36" name="TextBox 35">
            <a:extLst>
              <a:ext uri="{FF2B5EF4-FFF2-40B4-BE49-F238E27FC236}">
                <a16:creationId xmlns="" xmlns:a16="http://schemas.microsoft.com/office/drawing/2014/main" id="{E75193B3-494E-458D-AB75-B1F48B1FF6F7}"/>
              </a:ext>
            </a:extLst>
          </p:cNvPr>
          <p:cNvSpPr txBox="1"/>
          <p:nvPr/>
        </p:nvSpPr>
        <p:spPr>
          <a:xfrm>
            <a:off x="789555" y="2865638"/>
            <a:ext cx="2685544" cy="549897"/>
          </a:xfrm>
          <a:prstGeom prst="rect">
            <a:avLst/>
          </a:prstGeom>
          <a:noFill/>
        </p:spPr>
        <p:txBody>
          <a:bodyPr wrap="none" lIns="72000" tIns="0" rIns="72000" bIns="0" rtlCol="0" anchor="b">
            <a:noAutofit/>
          </a:bodyPr>
          <a:lstStyle/>
          <a:p>
            <a:pPr marL="0" marR="0" lvl="0" indent="0" algn="r" defTabSz="1051802" rtl="0" eaLnBrk="1" fontAlgn="auto" latinLnBrk="0" hangingPunct="1">
              <a:lnSpc>
                <a:spcPct val="110000"/>
              </a:lnSpc>
              <a:spcBef>
                <a:spcPts val="0"/>
              </a:spcBef>
              <a:spcAft>
                <a:spcPts val="0"/>
              </a:spcAft>
              <a:buClr>
                <a:srgbClr val="222223"/>
              </a:buClr>
              <a:buSzTx/>
              <a:buFontTx/>
              <a:buNone/>
              <a:tabLst/>
              <a:defRPr/>
            </a:pPr>
            <a:r>
              <a:rPr lang="en-US" sz="2400" b="1" dirty="0">
                <a:solidFill>
                  <a:srgbClr val="FF585D"/>
                </a:solidFill>
                <a:latin typeface="Calibri" panose="020F0502020204030204" pitchFamily="34" charset="0"/>
                <a:ea typeface="Segoe UI" panose="020B0502040204020203" pitchFamily="34" charset="0"/>
                <a:cs typeface="Segoe UI" panose="020B0502040204020203" pitchFamily="34" charset="0"/>
              </a:rPr>
              <a:t>6</a:t>
            </a:r>
            <a:r>
              <a:rPr kumimoji="0" lang="en-GB" sz="24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 </a:t>
            </a:r>
            <a:r>
              <a:rPr kumimoji="0" lang="en-GB" sz="2400" b="1" i="0" u="none" strike="noStrike" kern="1200" cap="none" spc="0" normalizeH="0" baseline="0" noProof="0" dirty="0" err="1">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preko</a:t>
            </a:r>
            <a:r>
              <a:rPr kumimoji="0" lang="en-GB" sz="24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 </a:t>
            </a:r>
            <a:r>
              <a:rPr kumimoji="0" lang="en-GB" sz="2400" b="1" i="0" u="none" strike="noStrike" kern="1200" cap="none" spc="0" normalizeH="0" baseline="0" noProof="0" dirty="0" err="1">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ud</a:t>
            </a:r>
            <a:r>
              <a:rPr kumimoji="0" lang="sr-Latn-RS" sz="24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ruženja</a:t>
            </a:r>
          </a:p>
          <a:p>
            <a:pPr marL="0" marR="0" lvl="0" indent="0" algn="r" defTabSz="1051802" rtl="0" eaLnBrk="1" fontAlgn="auto" latinLnBrk="0" hangingPunct="1">
              <a:lnSpc>
                <a:spcPct val="110000"/>
              </a:lnSpc>
              <a:spcBef>
                <a:spcPts val="0"/>
              </a:spcBef>
              <a:spcAft>
                <a:spcPts val="0"/>
              </a:spcAft>
              <a:buClr>
                <a:srgbClr val="222223"/>
              </a:buClr>
              <a:buSzTx/>
              <a:buFontTx/>
              <a:buNone/>
              <a:tabLst/>
              <a:defRPr/>
            </a:pPr>
            <a:r>
              <a:rPr kumimoji="0" lang="sr-Latn-RS" sz="2400" b="1" i="0" u="none" strike="noStrike" kern="1200" cap="none" spc="0" normalizeH="0" baseline="0" noProof="0" dirty="0">
                <a:ln>
                  <a:noFill/>
                </a:ln>
                <a:solidFill>
                  <a:srgbClr val="FF585D"/>
                </a:solidFill>
                <a:effectLst/>
                <a:uLnTx/>
                <a:uFillTx/>
                <a:latin typeface="Segoe UI"/>
                <a:ea typeface="Segoe UI" panose="020B0502040204020203" pitchFamily="34" charset="0"/>
                <a:cs typeface="Segoe UI" panose="020B0502040204020203" pitchFamily="34" charset="0"/>
              </a:rPr>
              <a:t> </a:t>
            </a:r>
            <a:r>
              <a:rPr lang="en-GB" sz="2400" b="1" dirty="0">
                <a:solidFill>
                  <a:srgbClr val="007681"/>
                </a:solidFill>
                <a:latin typeface="Calibri" panose="020F0502020204030204" pitchFamily="34" charset="0"/>
                <a:ea typeface="Segoe UI" panose="020B0502040204020203" pitchFamily="34" charset="0"/>
                <a:cs typeface="Segoe UI" panose="020B0502040204020203" pitchFamily="34" charset="0"/>
              </a:rPr>
              <a:t>6</a:t>
            </a:r>
            <a:r>
              <a:rPr kumimoji="0" lang="sr-Latn-RS" sz="2400" b="1" i="0" u="none" strike="noStrike" kern="1200" cap="none" spc="0" normalizeH="0" baseline="0" noProof="0" dirty="0">
                <a:ln>
                  <a:noFill/>
                </a:ln>
                <a:solidFill>
                  <a:srgbClr val="007681"/>
                </a:solidFill>
                <a:effectLst/>
                <a:uLnTx/>
                <a:uFillTx/>
                <a:latin typeface="Calibri" panose="020F0502020204030204" pitchFamily="34" charset="0"/>
                <a:ea typeface="Segoe UI" panose="020B0502040204020203" pitchFamily="34" charset="0"/>
                <a:cs typeface="Segoe UI" panose="020B0502040204020203" pitchFamily="34" charset="0"/>
              </a:rPr>
              <a:t>% samostalno</a:t>
            </a:r>
            <a:endParaRPr kumimoji="0" lang="en-GB" sz="2400" b="1" i="0" u="none" strike="noStrike" kern="1200" cap="none" spc="0" normalizeH="0" baseline="0" noProof="0" dirty="0">
              <a:ln>
                <a:noFill/>
              </a:ln>
              <a:solidFill>
                <a:srgbClr val="007681"/>
              </a:solidFill>
              <a:effectLst/>
              <a:uLnTx/>
              <a:uFillTx/>
              <a:latin typeface="Calibri" panose="020F0502020204030204" pitchFamily="34" charset="0"/>
              <a:ea typeface="Segoe UI" panose="020B0502040204020203" pitchFamily="34" charset="0"/>
              <a:cs typeface="Segoe UI" panose="020B0502040204020203" pitchFamily="34" charset="0"/>
            </a:endParaRPr>
          </a:p>
        </p:txBody>
      </p:sp>
      <p:sp>
        <p:nvSpPr>
          <p:cNvPr id="37" name="TextBox 36">
            <a:extLst>
              <a:ext uri="{FF2B5EF4-FFF2-40B4-BE49-F238E27FC236}">
                <a16:creationId xmlns="" xmlns:a16="http://schemas.microsoft.com/office/drawing/2014/main" id="{BA7CE361-2C72-4EE7-AF77-94D2B1D24FF3}"/>
              </a:ext>
            </a:extLst>
          </p:cNvPr>
          <p:cNvSpPr txBox="1"/>
          <p:nvPr/>
        </p:nvSpPr>
        <p:spPr>
          <a:xfrm>
            <a:off x="896995" y="6109975"/>
            <a:ext cx="2578104" cy="458643"/>
          </a:xfrm>
          <a:prstGeom prst="rect">
            <a:avLst/>
          </a:prstGeom>
          <a:noFill/>
        </p:spPr>
        <p:txBody>
          <a:bodyPr wrap="square" lIns="72000" tIns="36000" rIns="72000" bIns="36000" rtlCol="0">
            <a:sp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Privrednici</a:t>
            </a:r>
            <a:endParaRPr kumimoji="0" lang="en-U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803800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5055" t="-244" r="17275" b="244"/>
          <a:stretch/>
        </p:blipFill>
        <p:spPr>
          <a:xfrm>
            <a:off x="6791895" y="176463"/>
            <a:ext cx="6473256" cy="7204568"/>
          </a:xfrm>
        </p:spPr>
      </p:pic>
      <p:sp>
        <p:nvSpPr>
          <p:cNvPr id="6" name="Title 1">
            <a:extLst>
              <a:ext uri="{FF2B5EF4-FFF2-40B4-BE49-F238E27FC236}">
                <a16:creationId xmlns="" xmlns:a16="http://schemas.microsoft.com/office/drawing/2014/main" id="{8CF440FA-B891-4DB8-B3C3-3ABA2D8B5436}"/>
              </a:ext>
            </a:extLst>
          </p:cNvPr>
          <p:cNvSpPr>
            <a:spLocks noGrp="1"/>
          </p:cNvSpPr>
          <p:nvPr>
            <p:ph type="ctrTitle"/>
          </p:nvPr>
        </p:nvSpPr>
        <p:spPr>
          <a:xfrm>
            <a:off x="556810" y="3179493"/>
            <a:ext cx="3505413" cy="598488"/>
          </a:xfrm>
        </p:spPr>
        <p:txBody>
          <a:bodyPr/>
          <a:lstStyle/>
          <a:p>
            <a:r>
              <a:rPr lang="en-GB" dirty="0"/>
              <a:t>S</a:t>
            </a:r>
            <a:r>
              <a:rPr lang="sr-Latn-RS" dirty="0"/>
              <a:t>TAVOVI O JPD</a:t>
            </a:r>
            <a:endParaRPr lang="en-GB" dirty="0"/>
          </a:p>
        </p:txBody>
      </p:sp>
      <p:sp>
        <p:nvSpPr>
          <p:cNvPr id="7" name="Text Placeholder 3">
            <a:extLst>
              <a:ext uri="{FF2B5EF4-FFF2-40B4-BE49-F238E27FC236}">
                <a16:creationId xmlns="" xmlns:a16="http://schemas.microsoft.com/office/drawing/2014/main" id="{F29DE96C-F394-4204-A642-03BCDD2EB80B}"/>
              </a:ext>
            </a:extLst>
          </p:cNvPr>
          <p:cNvSpPr>
            <a:spLocks noGrp="1"/>
          </p:cNvSpPr>
          <p:nvPr>
            <p:ph type="body" sz="quarter" idx="12"/>
          </p:nvPr>
        </p:nvSpPr>
        <p:spPr>
          <a:xfrm>
            <a:off x="556809" y="4068663"/>
            <a:ext cx="4174275" cy="525785"/>
          </a:xfrm>
        </p:spPr>
        <p:txBody>
          <a:bodyPr/>
          <a:lstStyle/>
          <a:p>
            <a:r>
              <a:rPr lang="sr-Latn-RS" dirty="0"/>
              <a:t>Ocena postojećeg stanja</a:t>
            </a:r>
            <a:endParaRPr lang="en-GB" dirty="0"/>
          </a:p>
        </p:txBody>
      </p:sp>
    </p:spTree>
    <p:extLst>
      <p:ext uri="{BB962C8B-B14F-4D97-AF65-F5344CB8AC3E}">
        <p14:creationId xmlns:p14="http://schemas.microsoft.com/office/powerpoint/2010/main" val="34411374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4E7C85D9-D935-4995-B17E-ADD6012FDF9C}"/>
              </a:ext>
            </a:extLst>
          </p:cNvPr>
          <p:cNvGraphicFramePr>
            <a:graphicFrameLocks noGrp="1"/>
          </p:cNvGraphicFramePr>
          <p:nvPr>
            <p:ph sz="quarter" idx="12"/>
            <p:extLst>
              <p:ext uri="{D42A27DB-BD31-4B8C-83A1-F6EECF244321}">
                <p14:modId xmlns:p14="http://schemas.microsoft.com/office/powerpoint/2010/main" val="1955703837"/>
              </p:ext>
            </p:extLst>
          </p:nvPr>
        </p:nvGraphicFramePr>
        <p:xfrm>
          <a:off x="617388" y="1991394"/>
          <a:ext cx="12204998" cy="426625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 xmlns:a16="http://schemas.microsoft.com/office/drawing/2014/main" id="{17F9BC66-B20B-4C51-B30C-2FA267F9393A}"/>
              </a:ext>
            </a:extLst>
          </p:cNvPr>
          <p:cNvSpPr txBox="1">
            <a:spLocks/>
          </p:cNvSpPr>
          <p:nvPr/>
        </p:nvSpPr>
        <p:spPr bwMode="gray">
          <a:xfrm>
            <a:off x="383183" y="324247"/>
            <a:ext cx="3650581" cy="598488"/>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3200" dirty="0"/>
              <a:t>Uključenost u JPD</a:t>
            </a:r>
          </a:p>
        </p:txBody>
      </p:sp>
      <p:sp>
        <p:nvSpPr>
          <p:cNvPr id="10" name="Content Placeholder 13">
            <a:extLst>
              <a:ext uri="{FF2B5EF4-FFF2-40B4-BE49-F238E27FC236}">
                <a16:creationId xmlns="" xmlns:a16="http://schemas.microsoft.com/office/drawing/2014/main" id="{4655C284-5ECE-4E68-88F9-F67DD2C4115C}"/>
              </a:ext>
            </a:extLst>
          </p:cNvPr>
          <p:cNvSpPr txBox="1">
            <a:spLocks/>
          </p:cNvSpPr>
          <p:nvPr/>
        </p:nvSpPr>
        <p:spPr bwMode="gray">
          <a:xfrm>
            <a:off x="383183" y="1044327"/>
            <a:ext cx="12673408" cy="617670"/>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je Vaše preduzeće samostalno ili kao član nekog udruženja, bilo uključeno u bilo koji vid javno-privatnog dijaloga u poslednjih 12 meseci?</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6" name="Rectangle: Rounded Corners 5">
            <a:extLst>
              <a:ext uri="{FF2B5EF4-FFF2-40B4-BE49-F238E27FC236}">
                <a16:creationId xmlns="" xmlns:a16="http://schemas.microsoft.com/office/drawing/2014/main" id="{E23F81BC-E34B-4523-BED4-00F4FD3DA18F}"/>
              </a:ext>
            </a:extLst>
          </p:cNvPr>
          <p:cNvSpPr/>
          <p:nvPr/>
        </p:nvSpPr>
        <p:spPr bwMode="gray">
          <a:xfrm>
            <a:off x="10236167" y="413073"/>
            <a:ext cx="2664296"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Content Placeholder 13">
            <a:extLst>
              <a:ext uri="{FF2B5EF4-FFF2-40B4-BE49-F238E27FC236}">
                <a16:creationId xmlns="" xmlns:a16="http://schemas.microsoft.com/office/drawing/2014/main" id="{C3EDE7CE-C86F-4F6D-B56F-644B1B462F2F}"/>
              </a:ext>
            </a:extLst>
          </p:cNvPr>
          <p:cNvSpPr txBox="1">
            <a:spLocks/>
          </p:cNvSpPr>
          <p:nvPr/>
        </p:nvSpPr>
        <p:spPr bwMode="gray">
          <a:xfrm>
            <a:off x="383183" y="6954723"/>
            <a:ext cx="5816139"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a:t>
            </a:r>
            <a:endParaRPr lang="en-GB" sz="1600" i="1" dirty="0">
              <a:latin typeface="Calibri" panose="020F0502020204030204" pitchFamily="34" charset="0"/>
            </a:endParaRPr>
          </a:p>
        </p:txBody>
      </p:sp>
    </p:spTree>
    <p:extLst>
      <p:ext uri="{BB962C8B-B14F-4D97-AF65-F5344CB8AC3E}">
        <p14:creationId xmlns:p14="http://schemas.microsoft.com/office/powerpoint/2010/main" val="298789703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8507424" cy="598488"/>
          </a:xfrm>
        </p:spPr>
        <p:txBody>
          <a:bodyPr/>
          <a:lstStyle/>
          <a:p>
            <a:r>
              <a:rPr lang="sr-Latn-CS" sz="2600" dirty="0"/>
              <a:t>Izmene propisa i konsultacije u okviru javnog sektora</a:t>
            </a: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69657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je Vaša institucija u poslednjih 12 meseci pripremala/ donosila/ izmenila bilo kakav propis (zakon, strategiju, akcioni plan, podzakonski akt)? /  Da li ste u toku pripreme/ donošenja/ izmene datih propisa organizovali javne rasprave, radne grupe ili neki drugi vid konsultacija sa privredom?</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11">
            <a:extLst>
              <a:ext uri="{FF2B5EF4-FFF2-40B4-BE49-F238E27FC236}">
                <a16:creationId xmlns="" xmlns:a16="http://schemas.microsoft.com/office/drawing/2014/main" id="{F7395CE4-3944-4EF2-8585-71D14CC50427}"/>
              </a:ext>
            </a:extLst>
          </p:cNvPr>
          <p:cNvGraphicFramePr>
            <a:graphicFrameLocks/>
          </p:cNvGraphicFramePr>
          <p:nvPr>
            <p:extLst>
              <p:ext uri="{D42A27DB-BD31-4B8C-83A1-F6EECF244321}">
                <p14:modId xmlns:p14="http://schemas.microsoft.com/office/powerpoint/2010/main" val="904347024"/>
              </p:ext>
            </p:extLst>
          </p:nvPr>
        </p:nvGraphicFramePr>
        <p:xfrm>
          <a:off x="383183" y="2078672"/>
          <a:ext cx="5976664" cy="453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3">
            <a:extLst>
              <a:ext uri="{FF2B5EF4-FFF2-40B4-BE49-F238E27FC236}">
                <a16:creationId xmlns="" xmlns:a16="http://schemas.microsoft.com/office/drawing/2014/main" id="{7476F4D4-06CC-4026-84E1-92A97DE92ECE}"/>
              </a:ext>
            </a:extLst>
          </p:cNvPr>
          <p:cNvGraphicFramePr>
            <a:graphicFrameLocks/>
          </p:cNvGraphicFramePr>
          <p:nvPr>
            <p:extLst>
              <p:ext uri="{D42A27DB-BD31-4B8C-83A1-F6EECF244321}">
                <p14:modId xmlns:p14="http://schemas.microsoft.com/office/powerpoint/2010/main" val="2272162321"/>
              </p:ext>
            </p:extLst>
          </p:nvPr>
        </p:nvGraphicFramePr>
        <p:xfrm>
          <a:off x="6359847" y="2196456"/>
          <a:ext cx="6567650"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 xmlns:a16="http://schemas.microsoft.com/office/drawing/2014/main" id="{1123083D-1C7D-4E36-9A92-31828C962116}"/>
              </a:ext>
            </a:extLst>
          </p:cNvPr>
          <p:cNvSpPr/>
          <p:nvPr/>
        </p:nvSpPr>
        <p:spPr bwMode="gray">
          <a:xfrm>
            <a:off x="10236167" y="413073"/>
            <a:ext cx="2664296"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Content Placeholder 13">
            <a:extLst>
              <a:ext uri="{FF2B5EF4-FFF2-40B4-BE49-F238E27FC236}">
                <a16:creationId xmlns="" xmlns:a16="http://schemas.microsoft.com/office/drawing/2014/main" id="{FBC55F9D-C41F-4008-A842-ABFD73BF43D9}"/>
              </a:ext>
            </a:extLst>
          </p:cNvPr>
          <p:cNvSpPr txBox="1">
            <a:spLocks/>
          </p:cNvSpPr>
          <p:nvPr/>
        </p:nvSpPr>
        <p:spPr bwMode="gray">
          <a:xfrm>
            <a:off x="6143823" y="6954723"/>
            <a:ext cx="6912768" cy="306883"/>
          </a:xfrm>
          <a:prstGeom prst="rect">
            <a:avLst/>
          </a:prstGeom>
          <a:solidFill>
            <a:schemeClr val="bg1">
              <a:lumMod val="85000"/>
            </a:schemeClr>
          </a:solidFill>
        </p:spPr>
        <p:txBody>
          <a:bodyPr vert="horz" lIns="90000" tIns="0" rIns="90000" bIns="0" rtlCol="0" anchor="ctr">
            <a:normAutofit fontScale="77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predstavnici javnog sektora koji su u poslednjih 12 meseci pripremali / donosili/ menjali  neki propis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6" name="Content Placeholder 13">
            <a:extLst>
              <a:ext uri="{FF2B5EF4-FFF2-40B4-BE49-F238E27FC236}">
                <a16:creationId xmlns="" xmlns:a16="http://schemas.microsoft.com/office/drawing/2014/main" id="{5F7C775E-92B7-4638-ADF4-405A7E060D2C}"/>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populacija – javni sektor</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08998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3678"/>
            <a:ext cx="12330393" cy="539626"/>
          </a:xfrm>
        </p:spPr>
        <p:txBody>
          <a:bodyPr/>
          <a:lstStyle/>
          <a:p>
            <a:r>
              <a:rPr lang="sr-Latn-CS" sz="2500" dirty="0"/>
              <a:t>Razlozi usled kojih nisu organizovane javne rasprave, radne grupe ili konsultacije</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Zbog čega nisu organizovane javne rasprave, radne grupe ili drugi vidovi konsultacija u toku pripreme/ donošenja/ izmene pojedinih propisa?</a:t>
            </a:r>
            <a:endParaRPr lang="en-GB" sz="1600" dirty="0">
              <a:latin typeface="Calibri" panose="020F0502020204030204" pitchFamily="34" charset="0"/>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977533"/>
            <a:ext cx="6696744" cy="28407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Predstavnici javnog sektora koji su bili uključeni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 xmlns:a16="http://schemas.microsoft.com/office/drawing/2014/main" id="{38431453-27DC-4BC5-AD5B-97D426AC0162}"/>
              </a:ext>
            </a:extLst>
          </p:cNvPr>
          <p:cNvGraphicFramePr/>
          <p:nvPr>
            <p:extLst>
              <p:ext uri="{D42A27DB-BD31-4B8C-83A1-F6EECF244321}">
                <p14:modId xmlns:p14="http://schemas.microsoft.com/office/powerpoint/2010/main" val="2501041256"/>
              </p:ext>
            </p:extLst>
          </p:nvPr>
        </p:nvGraphicFramePr>
        <p:xfrm>
          <a:off x="743223" y="1980431"/>
          <a:ext cx="11881320" cy="451369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 xmlns:a16="http://schemas.microsoft.com/office/drawing/2014/main" id="{17181FDE-7463-4E72-8119-4F1CDFCFEF1E}"/>
              </a:ext>
            </a:extLst>
          </p:cNvPr>
          <p:cNvSpPr/>
          <p:nvPr/>
        </p:nvSpPr>
        <p:spPr bwMode="gray">
          <a:xfrm>
            <a:off x="9913753" y="1791098"/>
            <a:ext cx="2815790"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3" name="Rectangle: Rounded Corners 2">
            <a:extLst>
              <a:ext uri="{FF2B5EF4-FFF2-40B4-BE49-F238E27FC236}">
                <a16:creationId xmlns="" xmlns:a16="http://schemas.microsoft.com/office/drawing/2014/main" id="{9ACFED3C-5EDB-49C2-A100-1064D57D9ABE}"/>
              </a:ext>
            </a:extLst>
          </p:cNvPr>
          <p:cNvSpPr/>
          <p:nvPr/>
        </p:nvSpPr>
        <p:spPr bwMode="gray">
          <a:xfrm>
            <a:off x="9540956" y="2988543"/>
            <a:ext cx="3561384" cy="2232248"/>
          </a:xfrm>
          <a:prstGeom prst="roundRect">
            <a:avLst>
              <a:gd name="adj" fmla="val 12502"/>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0" bIns="0" numCol="1" spcCol="0" rtlCol="0" fromWordArt="0" anchor="ctr" anchorCtr="0" forceAA="0" compatLnSpc="1">
            <a:prstTxWarp prst="textNoShape">
              <a:avLst/>
            </a:prstTxWarp>
            <a:noAutofit/>
          </a:bodyPr>
          <a:lstStyle/>
          <a:p>
            <a:pPr>
              <a:buClr>
                <a:schemeClr val="bg2"/>
              </a:buClr>
            </a:pPr>
            <a:r>
              <a:rPr lang="sr-Latn-RS" sz="1800" b="1" dirty="0">
                <a:solidFill>
                  <a:schemeClr val="bg1"/>
                </a:solidFill>
                <a:latin typeface="Calibri" panose="020F0502020204030204" pitchFamily="34" charset="0"/>
                <a:cs typeface="Calibri" panose="020F0502020204030204" pitchFamily="34" charset="0"/>
              </a:rPr>
              <a:t>Drugo (6 predstavnika javnog setora): </a:t>
            </a:r>
          </a:p>
          <a:p>
            <a:pPr marL="285750" indent="-285750">
              <a:buClr>
                <a:schemeClr val="bg1"/>
              </a:buClr>
              <a:buFont typeface="Arial" panose="020B0604020202020204" pitchFamily="34" charset="0"/>
              <a:buChar char="•"/>
            </a:pPr>
            <a:r>
              <a:rPr lang="sr-Latn-RS" sz="1800" dirty="0">
                <a:solidFill>
                  <a:schemeClr val="bg1"/>
                </a:solidFill>
                <a:latin typeface="Calibri" panose="020F0502020204030204" pitchFamily="34" charset="0"/>
                <a:cs typeface="Calibri" panose="020F0502020204030204" pitchFamily="34" charset="0"/>
              </a:rPr>
              <a:t>Uređvana oblast se ne dotiče privrednih subjekata      </a:t>
            </a:r>
          </a:p>
          <a:p>
            <a:pPr marL="285750" indent="-285750">
              <a:buClr>
                <a:schemeClr val="bg1"/>
              </a:buClr>
              <a:buFont typeface="Arial" panose="020B0604020202020204" pitchFamily="34" charset="0"/>
              <a:buChar char="•"/>
            </a:pPr>
            <a:r>
              <a:rPr lang="sr-Latn-RS" sz="1800" dirty="0">
                <a:solidFill>
                  <a:schemeClr val="bg1"/>
                </a:solidFill>
                <a:latin typeface="Calibri" panose="020F0502020204030204" pitchFamily="34" charset="0"/>
                <a:cs typeface="Calibri" panose="020F0502020204030204" pitchFamily="34" charset="0"/>
              </a:rPr>
              <a:t>MEI ne donosi propise, već se bavi koordinacijom </a:t>
            </a:r>
            <a:endParaRPr lang="en-US"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461410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7317226" cy="542512"/>
          </a:xfrm>
        </p:spPr>
        <p:txBody>
          <a:bodyPr/>
          <a:lstStyle/>
          <a:p>
            <a:r>
              <a:rPr lang="sr-Latn-CS" sz="2600" dirty="0"/>
              <a:t>Komunikacija privrednika sa javnim sektorom</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ste sve način komunicirali sa javnim sektorom u vezi primene postojećih ili donošenja novih propisa?</a:t>
            </a:r>
            <a:endParaRPr lang="en-GB" sz="1600" dirty="0">
              <a:latin typeface="Calibri" panose="020F0502020204030204" pitchFamily="34" charset="0"/>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bili uključeni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 xmlns:a16="http://schemas.microsoft.com/office/drawing/2014/main" id="{38431453-27DC-4BC5-AD5B-97D426AC0162}"/>
              </a:ext>
            </a:extLst>
          </p:cNvPr>
          <p:cNvGraphicFramePr/>
          <p:nvPr>
            <p:extLst>
              <p:ext uri="{D42A27DB-BD31-4B8C-83A1-F6EECF244321}">
                <p14:modId xmlns:p14="http://schemas.microsoft.com/office/powerpoint/2010/main" val="1591354462"/>
              </p:ext>
            </p:extLst>
          </p:nvPr>
        </p:nvGraphicFramePr>
        <p:xfrm>
          <a:off x="743223" y="1980431"/>
          <a:ext cx="11881320" cy="49742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 xmlns:a16="http://schemas.microsoft.com/office/drawing/2014/main" id="{17181FDE-7463-4E72-8119-4F1CDFCFEF1E}"/>
              </a:ext>
            </a:extLst>
          </p:cNvPr>
          <p:cNvSpPr/>
          <p:nvPr/>
        </p:nvSpPr>
        <p:spPr bwMode="gray">
          <a:xfrm>
            <a:off x="9384183" y="400129"/>
            <a:ext cx="3602504"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5364331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7176803" cy="542512"/>
          </a:xfrm>
        </p:spPr>
        <p:txBody>
          <a:bodyPr/>
          <a:lstStyle/>
          <a:p>
            <a:r>
              <a:rPr lang="sr-Latn-CS" sz="2600" dirty="0"/>
              <a:t>Komunikacija udruženja sa javnim sektorom</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ste sve način komunicirali  sa javnim sektorom u vezi primene postojećih ili donošenja novih propisa?</a:t>
            </a:r>
            <a:endParaRPr lang="en-GB" sz="1600" dirty="0">
              <a:latin typeface="Calibri" panose="020F0502020204030204" pitchFamily="34" charset="0"/>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954723"/>
            <a:ext cx="6768752"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Poslovna udruženja koja su bila uključena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 xmlns:a16="http://schemas.microsoft.com/office/drawing/2014/main" id="{38431453-27DC-4BC5-AD5B-97D426AC0162}"/>
              </a:ext>
            </a:extLst>
          </p:cNvPr>
          <p:cNvGraphicFramePr/>
          <p:nvPr>
            <p:extLst>
              <p:ext uri="{D42A27DB-BD31-4B8C-83A1-F6EECF244321}">
                <p14:modId xmlns:p14="http://schemas.microsoft.com/office/powerpoint/2010/main" val="842162787"/>
              </p:ext>
            </p:extLst>
          </p:nvPr>
        </p:nvGraphicFramePr>
        <p:xfrm>
          <a:off x="743223" y="1980431"/>
          <a:ext cx="11881320" cy="451369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 xmlns:a16="http://schemas.microsoft.com/office/drawing/2014/main" id="{17181FDE-7463-4E72-8119-4F1CDFCFEF1E}"/>
              </a:ext>
            </a:extLst>
          </p:cNvPr>
          <p:cNvSpPr/>
          <p:nvPr/>
        </p:nvSpPr>
        <p:spPr bwMode="gray">
          <a:xfrm>
            <a:off x="9384183" y="400129"/>
            <a:ext cx="3602504"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271735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8494985" cy="542512"/>
          </a:xfrm>
        </p:spPr>
        <p:txBody>
          <a:bodyPr/>
          <a:lstStyle/>
          <a:p>
            <a:r>
              <a:rPr lang="sr-Latn-CS" sz="2600" dirty="0"/>
              <a:t>Najkorisniji oblici komunikacije sa javnim sektorom</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način bi Vam bilo najkorisnije da komunicirate sa javnim sektorom u vezi primene postojećih ili donošenja novih propisa?</a:t>
            </a:r>
            <a:endParaRPr lang="en-GB" sz="1600" dirty="0">
              <a:latin typeface="Calibri" panose="020F0502020204030204" pitchFamily="34" charset="0"/>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bili uključeni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 xmlns:a16="http://schemas.microsoft.com/office/drawing/2014/main" id="{38431453-27DC-4BC5-AD5B-97D426AC0162}"/>
              </a:ext>
            </a:extLst>
          </p:cNvPr>
          <p:cNvGraphicFramePr/>
          <p:nvPr>
            <p:extLst>
              <p:ext uri="{D42A27DB-BD31-4B8C-83A1-F6EECF244321}">
                <p14:modId xmlns:p14="http://schemas.microsoft.com/office/powerpoint/2010/main" val="1941782863"/>
              </p:ext>
            </p:extLst>
          </p:nvPr>
        </p:nvGraphicFramePr>
        <p:xfrm>
          <a:off x="743223" y="1980431"/>
          <a:ext cx="11881320" cy="451369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 xmlns:a16="http://schemas.microsoft.com/office/drawing/2014/main" id="{17181FDE-7463-4E72-8119-4F1CDFCFEF1E}"/>
              </a:ext>
            </a:extLst>
          </p:cNvPr>
          <p:cNvSpPr/>
          <p:nvPr/>
        </p:nvSpPr>
        <p:spPr bwMode="gray">
          <a:xfrm>
            <a:off x="9384183" y="400129"/>
            <a:ext cx="3602504"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8456210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8219268" cy="542512"/>
          </a:xfrm>
        </p:spPr>
        <p:txBody>
          <a:bodyPr/>
          <a:lstStyle/>
          <a:p>
            <a:r>
              <a:rPr lang="sr-Latn-CS" sz="2600" dirty="0"/>
              <a:t>Najkorisniji oblici komunikacije sa javnim sektorom</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način bi Vam bilo najkorisnije da komunicirate sa javnim sektorom u vezi primene postojećih ili donošenja novih propisa?</a:t>
            </a:r>
            <a:endParaRPr lang="en-GB" sz="1600" dirty="0">
              <a:latin typeface="Calibri" panose="020F0502020204030204" pitchFamily="34" charset="0"/>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954723"/>
            <a:ext cx="6480720"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Poslovna udruženja koja su bila uključena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 xmlns:a16="http://schemas.microsoft.com/office/drawing/2014/main" id="{38431453-27DC-4BC5-AD5B-97D426AC0162}"/>
              </a:ext>
            </a:extLst>
          </p:cNvPr>
          <p:cNvGraphicFramePr/>
          <p:nvPr>
            <p:extLst>
              <p:ext uri="{D42A27DB-BD31-4B8C-83A1-F6EECF244321}">
                <p14:modId xmlns:p14="http://schemas.microsoft.com/office/powerpoint/2010/main" val="2519783428"/>
              </p:ext>
            </p:extLst>
          </p:nvPr>
        </p:nvGraphicFramePr>
        <p:xfrm>
          <a:off x="723712" y="1813603"/>
          <a:ext cx="11881320"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 xmlns:a16="http://schemas.microsoft.com/office/drawing/2014/main" id="{17181FDE-7463-4E72-8119-4F1CDFCFEF1E}"/>
              </a:ext>
            </a:extLst>
          </p:cNvPr>
          <p:cNvSpPr/>
          <p:nvPr/>
        </p:nvSpPr>
        <p:spPr bwMode="gray">
          <a:xfrm>
            <a:off x="9384183" y="400129"/>
            <a:ext cx="3602504"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7040638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13">
            <a:extLst>
              <a:ext uri="{FF2B5EF4-FFF2-40B4-BE49-F238E27FC236}">
                <a16:creationId xmlns="" xmlns:a16="http://schemas.microsoft.com/office/drawing/2014/main" id="{D8364126-A3B0-46D3-A087-2701CE133CC9}"/>
              </a:ext>
            </a:extLst>
          </p:cNvPr>
          <p:cNvGraphicFramePr>
            <a:graphicFrameLocks/>
          </p:cNvGraphicFramePr>
          <p:nvPr>
            <p:extLst>
              <p:ext uri="{D42A27DB-BD31-4B8C-83A1-F6EECF244321}">
                <p14:modId xmlns:p14="http://schemas.microsoft.com/office/powerpoint/2010/main" val="3499251836"/>
              </p:ext>
            </p:extLst>
          </p:nvPr>
        </p:nvGraphicFramePr>
        <p:xfrm>
          <a:off x="383183" y="2196455"/>
          <a:ext cx="6336704" cy="4320481"/>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13">
            <a:extLst>
              <a:ext uri="{FF2B5EF4-FFF2-40B4-BE49-F238E27FC236}">
                <a16:creationId xmlns="" xmlns:a16="http://schemas.microsoft.com/office/drawing/2014/main" id="{C4F41DF2-896A-4FD2-BA06-B34CF55472DB}"/>
              </a:ext>
            </a:extLst>
          </p:cNvPr>
          <p:cNvSpPr txBox="1">
            <a:spLocks/>
          </p:cNvSpPr>
          <p:nvPr/>
        </p:nvSpPr>
        <p:spPr bwMode="gray">
          <a:xfrm>
            <a:off x="6901157" y="6660951"/>
            <a:ext cx="6083426" cy="600655"/>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Višestruki odgovori; Baza: Poslovna udruženja koja su u poslednjih 12 meseci učestvovala u nekom od oblika komunikacije sa javnim sektorom</a:t>
            </a:r>
            <a:endParaRPr lang="en-GB" sz="1600" i="1" dirty="0">
              <a:latin typeface="Calibri" panose="020F0502020204030204" pitchFamily="34" charset="0"/>
            </a:endParaRPr>
          </a:p>
        </p:txBody>
      </p:sp>
      <p:sp>
        <p:nvSpPr>
          <p:cNvPr id="9" name="Title 1">
            <a:extLst>
              <a:ext uri="{FF2B5EF4-FFF2-40B4-BE49-F238E27FC236}">
                <a16:creationId xmlns="" xmlns:a16="http://schemas.microsoft.com/office/drawing/2014/main" id="{7F7447DE-7732-4B52-B6C5-AB432B15C139}"/>
              </a:ext>
            </a:extLst>
          </p:cNvPr>
          <p:cNvSpPr txBox="1">
            <a:spLocks/>
          </p:cNvSpPr>
          <p:nvPr/>
        </p:nvSpPr>
        <p:spPr bwMode="gray">
          <a:xfrm>
            <a:off x="383183" y="355120"/>
            <a:ext cx="8432595"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Sa kojim javnim institucijama ste imali najbolju saradnju?</a:t>
            </a:r>
          </a:p>
        </p:txBody>
      </p:sp>
      <p:sp>
        <p:nvSpPr>
          <p:cNvPr id="10" name="Content Placeholder 13">
            <a:extLst>
              <a:ext uri="{FF2B5EF4-FFF2-40B4-BE49-F238E27FC236}">
                <a16:creationId xmlns="" xmlns:a16="http://schemas.microsoft.com/office/drawing/2014/main" id="{198CF3D8-03AF-428C-A22B-2006484C1E9F}"/>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Kada je u pitanju saradnja sa javnim sektorom, koju instituciju biste izdvojili kao najbolju za saradnju prilikom pripreme/ donošenja/ izmene propisa u poslednjih 12 meseci?</a:t>
            </a:r>
          </a:p>
        </p:txBody>
      </p:sp>
      <p:sp>
        <p:nvSpPr>
          <p:cNvPr id="11" name="Rectangle: Rounded Corners 10">
            <a:extLst>
              <a:ext uri="{FF2B5EF4-FFF2-40B4-BE49-F238E27FC236}">
                <a16:creationId xmlns="" xmlns:a16="http://schemas.microsoft.com/office/drawing/2014/main" id="{6D9C7337-9519-499F-A26A-5AA20332FE87}"/>
              </a:ext>
            </a:extLst>
          </p:cNvPr>
          <p:cNvSpPr/>
          <p:nvPr/>
        </p:nvSpPr>
        <p:spPr bwMode="gray">
          <a:xfrm>
            <a:off x="8376071" y="1633880"/>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12" name="Rectangle: Rounded Corners 11">
            <a:extLst>
              <a:ext uri="{FF2B5EF4-FFF2-40B4-BE49-F238E27FC236}">
                <a16:creationId xmlns="" xmlns:a16="http://schemas.microsoft.com/office/drawing/2014/main" id="{BFFBC2AB-8A5B-4D22-ABBA-6CC027B55B01}"/>
              </a:ext>
            </a:extLst>
          </p:cNvPr>
          <p:cNvSpPr/>
          <p:nvPr/>
        </p:nvSpPr>
        <p:spPr bwMode="gray">
          <a:xfrm>
            <a:off x="2975471" y="1641301"/>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3" name="Content Placeholder 13">
            <a:extLst>
              <a:ext uri="{FF2B5EF4-FFF2-40B4-BE49-F238E27FC236}">
                <a16:creationId xmlns="" xmlns:a16="http://schemas.microsoft.com/office/drawing/2014/main" id="{B4A7098C-D3D8-42E9-89FD-6050CB2A0C9F}"/>
              </a:ext>
            </a:extLst>
          </p:cNvPr>
          <p:cNvSpPr txBox="1">
            <a:spLocks/>
          </p:cNvSpPr>
          <p:nvPr/>
        </p:nvSpPr>
        <p:spPr bwMode="gray">
          <a:xfrm>
            <a:off x="455191" y="6660951"/>
            <a:ext cx="6083426" cy="600655"/>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Višestruki odgovori; Baza: Privrednici koji su u poslednjih 12 meseci učestvovali u nekom od oblika komunikacije sa javnim sektorom</a:t>
            </a:r>
            <a:endParaRPr lang="en-GB" sz="1600" i="1" dirty="0">
              <a:latin typeface="Calibri" panose="020F0502020204030204" pitchFamily="34" charset="0"/>
            </a:endParaRPr>
          </a:p>
        </p:txBody>
      </p:sp>
      <p:sp>
        <p:nvSpPr>
          <p:cNvPr id="2" name="Rectangle: Rounded Corners 1">
            <a:extLst>
              <a:ext uri="{FF2B5EF4-FFF2-40B4-BE49-F238E27FC236}">
                <a16:creationId xmlns="" xmlns:a16="http://schemas.microsoft.com/office/drawing/2014/main" id="{313CF2D7-0809-477F-8AA1-4DAD923D210A}"/>
              </a:ext>
            </a:extLst>
          </p:cNvPr>
          <p:cNvSpPr/>
          <p:nvPr/>
        </p:nvSpPr>
        <p:spPr bwMode="gray">
          <a:xfrm>
            <a:off x="8232055" y="2484487"/>
            <a:ext cx="4464496" cy="3618768"/>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nSpc>
                <a:spcPct val="110000"/>
              </a:lnSpc>
              <a:buClr>
                <a:schemeClr val="bg2"/>
              </a:buClr>
            </a:pPr>
            <a:r>
              <a:rPr lang="sr-Latn-RS" sz="2000" dirty="0">
                <a:solidFill>
                  <a:schemeClr val="bg1"/>
                </a:solidFill>
              </a:rPr>
              <a:t>Institucije koje se navodi barem dvoje sagovornika:</a:t>
            </a:r>
          </a:p>
          <a:p>
            <a:pPr marL="342900" indent="-342900">
              <a:lnSpc>
                <a:spcPct val="110000"/>
              </a:lnSpc>
              <a:buClr>
                <a:schemeClr val="bg2"/>
              </a:buClr>
              <a:buFont typeface="Courier New" panose="02070309020205020404" pitchFamily="49" charset="0"/>
              <a:buChar char="o"/>
            </a:pPr>
            <a:r>
              <a:rPr lang="en-US" sz="2000" dirty="0" err="1">
                <a:solidFill>
                  <a:schemeClr val="bg1"/>
                </a:solidFill>
              </a:rPr>
              <a:t>Privredna</a:t>
            </a:r>
            <a:r>
              <a:rPr lang="en-US" sz="2000" dirty="0">
                <a:solidFill>
                  <a:schemeClr val="bg1"/>
                </a:solidFill>
              </a:rPr>
              <a:t> </a:t>
            </a:r>
            <a:r>
              <a:rPr lang="en-US" sz="2000" dirty="0" err="1">
                <a:solidFill>
                  <a:schemeClr val="bg1"/>
                </a:solidFill>
              </a:rPr>
              <a:t>Komora</a:t>
            </a:r>
            <a:endParaRPr lang="sr-Latn-RS" sz="2000" dirty="0">
              <a:solidFill>
                <a:schemeClr val="bg1"/>
              </a:solidFill>
            </a:endParaRPr>
          </a:p>
          <a:p>
            <a:pPr marL="342900" indent="-342900">
              <a:lnSpc>
                <a:spcPct val="110000"/>
              </a:lnSpc>
              <a:buClr>
                <a:schemeClr val="bg2"/>
              </a:buClr>
              <a:buFont typeface="Courier New" panose="02070309020205020404" pitchFamily="49" charset="0"/>
              <a:buChar char="o"/>
            </a:pPr>
            <a:r>
              <a:rPr lang="en-US" dirty="0" err="1"/>
              <a:t>Ministarstvo</a:t>
            </a:r>
            <a:r>
              <a:rPr lang="en-US" dirty="0"/>
              <a:t> </a:t>
            </a:r>
            <a:r>
              <a:rPr lang="en-US" dirty="0" err="1"/>
              <a:t>životne</a:t>
            </a:r>
            <a:r>
              <a:rPr lang="en-US" dirty="0"/>
              <a:t> </a:t>
            </a:r>
            <a:r>
              <a:rPr lang="en-US" dirty="0" err="1"/>
              <a:t>sredine</a:t>
            </a:r>
            <a:r>
              <a:rPr lang="en-US" dirty="0"/>
              <a:t> </a:t>
            </a:r>
            <a:endParaRPr lang="sr-Latn-RS" dirty="0"/>
          </a:p>
          <a:p>
            <a:pPr marL="342900" indent="-342900">
              <a:lnSpc>
                <a:spcPct val="110000"/>
              </a:lnSpc>
              <a:buClr>
                <a:schemeClr val="bg2"/>
              </a:buClr>
              <a:buFont typeface="Courier New" panose="02070309020205020404" pitchFamily="49" charset="0"/>
              <a:buChar char="o"/>
            </a:pPr>
            <a:r>
              <a:rPr lang="en-US" dirty="0" err="1"/>
              <a:t>Ministarstvo</a:t>
            </a:r>
            <a:r>
              <a:rPr lang="en-US" dirty="0"/>
              <a:t> </a:t>
            </a:r>
            <a:r>
              <a:rPr lang="en-US" dirty="0" err="1"/>
              <a:t>trgovine</a:t>
            </a:r>
            <a:r>
              <a:rPr lang="en-US" dirty="0"/>
              <a:t> </a:t>
            </a:r>
            <a:endParaRPr lang="sr-Latn-RS" dirty="0"/>
          </a:p>
          <a:p>
            <a:pPr marL="342900" indent="-342900">
              <a:lnSpc>
                <a:spcPct val="110000"/>
              </a:lnSpc>
              <a:buClr>
                <a:schemeClr val="bg2"/>
              </a:buClr>
              <a:buFont typeface="Courier New" panose="02070309020205020404" pitchFamily="49" charset="0"/>
              <a:buChar char="o"/>
            </a:pPr>
            <a:r>
              <a:rPr lang="en-US" dirty="0" err="1"/>
              <a:t>Ministarstvo</a:t>
            </a:r>
            <a:r>
              <a:rPr lang="en-US" dirty="0"/>
              <a:t> </a:t>
            </a:r>
            <a:r>
              <a:rPr lang="en-US" dirty="0" err="1"/>
              <a:t>poljoprivrede</a:t>
            </a:r>
            <a:r>
              <a:rPr lang="en-US" dirty="0"/>
              <a:t> </a:t>
            </a:r>
            <a:endParaRPr lang="sr-Latn-RS" dirty="0"/>
          </a:p>
          <a:p>
            <a:pPr marL="342900" indent="-342900">
              <a:lnSpc>
                <a:spcPct val="110000"/>
              </a:lnSpc>
              <a:buClr>
                <a:schemeClr val="bg2"/>
              </a:buClr>
              <a:buFont typeface="Courier New" panose="02070309020205020404" pitchFamily="49" charset="0"/>
              <a:buChar char="o"/>
            </a:pPr>
            <a:r>
              <a:rPr lang="pl-PL" dirty="0"/>
              <a:t>Kancelarija za lokalni ekonomski razvoj </a:t>
            </a:r>
            <a:endParaRPr lang="sr-Latn-RS" sz="2000" dirty="0">
              <a:solidFill>
                <a:schemeClr val="bg1"/>
              </a:solidFill>
            </a:endParaRPr>
          </a:p>
          <a:p>
            <a:pPr marL="342900" indent="-342900">
              <a:lnSpc>
                <a:spcPct val="110000"/>
              </a:lnSpc>
              <a:buClr>
                <a:schemeClr val="bg2"/>
              </a:buClr>
              <a:buFont typeface="Courier New" panose="02070309020205020404" pitchFamily="49" charset="0"/>
              <a:buChar char="o"/>
            </a:pPr>
            <a:r>
              <a:rPr lang="sr-Latn-RS" sz="2000" dirty="0">
                <a:solidFill>
                  <a:schemeClr val="bg1"/>
                </a:solidFill>
              </a:rPr>
              <a:t>Lokalne samouprave</a:t>
            </a:r>
            <a:endParaRPr lang="pl-PL" dirty="0"/>
          </a:p>
        </p:txBody>
      </p:sp>
    </p:spTree>
    <p:extLst>
      <p:ext uri="{BB962C8B-B14F-4D97-AF65-F5344CB8AC3E}">
        <p14:creationId xmlns:p14="http://schemas.microsoft.com/office/powerpoint/2010/main" val="137695291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3">
            <a:extLst>
              <a:ext uri="{FF2B5EF4-FFF2-40B4-BE49-F238E27FC236}">
                <a16:creationId xmlns="" xmlns:a16="http://schemas.microsoft.com/office/drawing/2014/main" id="{D7B35890-27FF-47CB-BC9E-622D27737DCB}"/>
              </a:ext>
            </a:extLst>
          </p:cNvPr>
          <p:cNvSpPr txBox="1">
            <a:spLocks/>
          </p:cNvSpPr>
          <p:nvPr/>
        </p:nvSpPr>
        <p:spPr bwMode="gray">
          <a:xfrm>
            <a:off x="455189" y="6756330"/>
            <a:ext cx="8712970"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Višestruki odgovori; </a:t>
            </a:r>
            <a:r>
              <a:rPr lang="sr-Latn-RS" sz="1600" i="1" dirty="0">
                <a:solidFill>
                  <a:srgbClr val="222223"/>
                </a:solidFill>
                <a:latin typeface="Calibri" panose="020F0502020204030204" pitchFamily="34" charset="0"/>
              </a:rPr>
              <a:t>Baza: Ukupna ciljana populacija - Privrednici</a:t>
            </a: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 udruženja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8" name="Title 1">
            <a:extLst>
              <a:ext uri="{FF2B5EF4-FFF2-40B4-BE49-F238E27FC236}">
                <a16:creationId xmlns="" xmlns:a16="http://schemas.microsoft.com/office/drawing/2014/main" id="{C244235D-F055-4390-BA78-18F21823332D}"/>
              </a:ext>
            </a:extLst>
          </p:cNvPr>
          <p:cNvSpPr txBox="1">
            <a:spLocks/>
          </p:cNvSpPr>
          <p:nvPr/>
        </p:nvSpPr>
        <p:spPr bwMode="gray">
          <a:xfrm>
            <a:off x="383183" y="349318"/>
            <a:ext cx="8067816" cy="548346"/>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800" dirty="0"/>
              <a:t>Učestovanje u JPD u slučaju da se ukaže prilika</a:t>
            </a:r>
            <a:endParaRPr lang="pl-PL" sz="2800" dirty="0"/>
          </a:p>
        </p:txBody>
      </p:sp>
      <p:sp>
        <p:nvSpPr>
          <p:cNvPr id="12" name="Content Placeholder 13">
            <a:extLst>
              <a:ext uri="{FF2B5EF4-FFF2-40B4-BE49-F238E27FC236}">
                <a16:creationId xmlns="" xmlns:a16="http://schemas.microsoft.com/office/drawing/2014/main" id="{FBC8A77B-415A-4444-90AB-DA3A3C31A937}"/>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Vam se ukaže prilika da učestvujete u nekoj formi JPD da li biste pristali da učestvujete?</a:t>
            </a:r>
          </a:p>
        </p:txBody>
      </p:sp>
      <p:sp>
        <p:nvSpPr>
          <p:cNvPr id="7" name="Rectangle: Rounded Corners 6">
            <a:extLst>
              <a:ext uri="{FF2B5EF4-FFF2-40B4-BE49-F238E27FC236}">
                <a16:creationId xmlns="" xmlns:a16="http://schemas.microsoft.com/office/drawing/2014/main" id="{1086602E-3B31-40B0-8370-6E680287C585}"/>
              </a:ext>
            </a:extLst>
          </p:cNvPr>
          <p:cNvSpPr/>
          <p:nvPr/>
        </p:nvSpPr>
        <p:spPr bwMode="gray">
          <a:xfrm>
            <a:off x="9148073" y="1640203"/>
            <a:ext cx="3496555" cy="422329"/>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9" name="Rectangle: Rounded Corners 8">
            <a:extLst>
              <a:ext uri="{FF2B5EF4-FFF2-40B4-BE49-F238E27FC236}">
                <a16:creationId xmlns="" xmlns:a16="http://schemas.microsoft.com/office/drawing/2014/main" id="{747E9174-C5CA-4D43-B9E5-5EB952E80B1F}"/>
              </a:ext>
            </a:extLst>
          </p:cNvPr>
          <p:cNvSpPr/>
          <p:nvPr/>
        </p:nvSpPr>
        <p:spPr bwMode="gray">
          <a:xfrm>
            <a:off x="2737469" y="1640203"/>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graphicFrame>
        <p:nvGraphicFramePr>
          <p:cNvPr id="16" name="Content Placeholder 15">
            <a:extLst>
              <a:ext uri="{FF2B5EF4-FFF2-40B4-BE49-F238E27FC236}">
                <a16:creationId xmlns="" xmlns:a16="http://schemas.microsoft.com/office/drawing/2014/main" id="{6C29F8EE-99A2-4E37-8FF9-F99F9854B39C}"/>
              </a:ext>
            </a:extLst>
          </p:cNvPr>
          <p:cNvGraphicFramePr>
            <a:graphicFrameLocks noGrp="1"/>
          </p:cNvGraphicFramePr>
          <p:nvPr>
            <p:ph sz="quarter" idx="13"/>
            <p:extLst>
              <p:ext uri="{D42A27DB-BD31-4B8C-83A1-F6EECF244321}">
                <p14:modId xmlns:p14="http://schemas.microsoft.com/office/powerpoint/2010/main" val="1397960678"/>
              </p:ext>
            </p:extLst>
          </p:nvPr>
        </p:nvGraphicFramePr>
        <p:xfrm>
          <a:off x="566738" y="2052005"/>
          <a:ext cx="5929312" cy="469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8">
            <a:extLst>
              <a:ext uri="{FF2B5EF4-FFF2-40B4-BE49-F238E27FC236}">
                <a16:creationId xmlns="" xmlns:a16="http://schemas.microsoft.com/office/drawing/2014/main" id="{F85B7598-51E9-4824-953B-DA02A9949929}"/>
              </a:ext>
            </a:extLst>
          </p:cNvPr>
          <p:cNvGraphicFramePr>
            <a:graphicFrameLocks noGrp="1"/>
          </p:cNvGraphicFramePr>
          <p:nvPr>
            <p:ph sz="quarter" idx="14"/>
            <p:extLst>
              <p:ext uri="{D42A27DB-BD31-4B8C-83A1-F6EECF244321}">
                <p14:modId xmlns:p14="http://schemas.microsoft.com/office/powerpoint/2010/main" val="1305864041"/>
              </p:ext>
            </p:extLst>
          </p:nvPr>
        </p:nvGraphicFramePr>
        <p:xfrm>
          <a:off x="6938963" y="2052005"/>
          <a:ext cx="5934075" cy="469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670837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93674"/>
            <a:ext cx="6877426" cy="548346"/>
          </a:xfrm>
        </p:spPr>
        <p:txBody>
          <a:bodyPr/>
          <a:lstStyle/>
          <a:p>
            <a:r>
              <a:rPr lang="sr-Latn-CS" sz="2800" dirty="0"/>
              <a:t>Najefikasnija faza za uspostavljanje JPD</a:t>
            </a:r>
            <a:endParaRPr lang="en-US" sz="28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Javni sektor</a:t>
            </a:r>
            <a:endParaRPr lang="en-GB" sz="1600" i="1" dirty="0">
              <a:latin typeface="Calibri" panose="020F0502020204030204" pitchFamily="34" charset="0"/>
            </a:endParaRPr>
          </a:p>
        </p:txBody>
      </p:sp>
      <p:graphicFrame>
        <p:nvGraphicFramePr>
          <p:cNvPr id="6" name="Content Placeholder 4">
            <a:extLst>
              <a:ext uri="{FF2B5EF4-FFF2-40B4-BE49-F238E27FC236}">
                <a16:creationId xmlns="" xmlns:a16="http://schemas.microsoft.com/office/drawing/2014/main" id="{5EABB0CD-16F8-411E-AD44-6067EC4D04B9}"/>
              </a:ext>
            </a:extLst>
          </p:cNvPr>
          <p:cNvGraphicFramePr>
            <a:graphicFrameLocks noGrp="1"/>
          </p:cNvGraphicFramePr>
          <p:nvPr>
            <p:ph idx="12"/>
            <p:extLst>
              <p:ext uri="{D42A27DB-BD31-4B8C-83A1-F6EECF244321}">
                <p14:modId xmlns:p14="http://schemas.microsoft.com/office/powerpoint/2010/main" val="3796236136"/>
              </p:ext>
            </p:extLst>
          </p:nvPr>
        </p:nvGraphicFramePr>
        <p:xfrm>
          <a:off x="383183" y="1820999"/>
          <a:ext cx="12473340" cy="4952665"/>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3">
            <a:extLst>
              <a:ext uri="{FF2B5EF4-FFF2-40B4-BE49-F238E27FC236}">
                <a16:creationId xmlns="" xmlns:a16="http://schemas.microsoft.com/office/drawing/2014/main" id="{F0EF80F7-CBCB-4ECF-92AA-633D7A089420}"/>
              </a:ext>
            </a:extLst>
          </p:cNvPr>
          <p:cNvSpPr txBox="1">
            <a:spLocks/>
          </p:cNvSpPr>
          <p:nvPr/>
        </p:nvSpPr>
        <p:spPr bwMode="gray">
          <a:xfrm>
            <a:off x="383183" y="6954723"/>
            <a:ext cx="6768752"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populacije - Privrednici; Poslovna udruženja; Javni sektor</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D77DFA21-B359-4145-905B-9DFB104B6A6E}"/>
              </a:ext>
            </a:extLst>
          </p:cNvPr>
          <p:cNvSpPr txBox="1">
            <a:spLocks/>
          </p:cNvSpPr>
          <p:nvPr/>
        </p:nvSpPr>
        <p:spPr bwMode="gray">
          <a:xfrm>
            <a:off x="383183" y="1167699"/>
            <a:ext cx="12133673" cy="452692"/>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 Vašem mišljenju u kojoj fazi je najkorisnije DA JAVNE INSTITUCIJE USPOSTAVE DIJALOG SA PRIVREDOM / USPOSTAVITI DIJALOG SA PRIVREDOM?</a:t>
            </a:r>
          </a:p>
        </p:txBody>
      </p:sp>
    </p:spTree>
    <p:extLst>
      <p:ext uri="{BB962C8B-B14F-4D97-AF65-F5344CB8AC3E}">
        <p14:creationId xmlns:p14="http://schemas.microsoft.com/office/powerpoint/2010/main" val="1040155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 xmlns:a16="http://schemas.microsoft.com/office/drawing/2014/main" id="{532C29B5-F423-4AA8-AA13-7E203778EF7A}"/>
              </a:ext>
            </a:extLst>
          </p:cNvPr>
          <p:cNvGraphicFramePr/>
          <p:nvPr>
            <p:extLst>
              <p:ext uri="{D42A27DB-BD31-4B8C-83A1-F6EECF244321}">
                <p14:modId xmlns:p14="http://schemas.microsoft.com/office/powerpoint/2010/main" val="2001299094"/>
              </p:ext>
            </p:extLst>
          </p:nvPr>
        </p:nvGraphicFramePr>
        <p:xfrm>
          <a:off x="345568" y="1764408"/>
          <a:ext cx="12213086" cy="497049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 xmlns:a16="http://schemas.microsoft.com/office/drawing/2014/main" id="{3BB012AD-A495-4118-ACA4-E2DC0CB86B82}"/>
              </a:ext>
            </a:extLst>
          </p:cNvPr>
          <p:cNvSpPr txBox="1">
            <a:spLocks/>
          </p:cNvSpPr>
          <p:nvPr/>
        </p:nvSpPr>
        <p:spPr bwMode="gray">
          <a:xfrm>
            <a:off x="383183" y="355120"/>
            <a:ext cx="7261570"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2400" dirty="0"/>
              <a:t>Upoznatost sa terminom ,,javno-privatni’’ dijalog</a:t>
            </a:r>
            <a:endParaRPr lang="sr-Latn-CS" sz="2400" dirty="0"/>
          </a:p>
        </p:txBody>
      </p:sp>
      <p:sp>
        <p:nvSpPr>
          <p:cNvPr id="10" name="Content Placeholder 13">
            <a:extLst>
              <a:ext uri="{FF2B5EF4-FFF2-40B4-BE49-F238E27FC236}">
                <a16:creationId xmlns="" xmlns:a16="http://schemas.microsoft.com/office/drawing/2014/main" id="{C1336F43-9D55-4427-BC7A-7FF86A7E69EC}"/>
              </a:ext>
            </a:extLst>
          </p:cNvPr>
          <p:cNvSpPr txBox="1">
            <a:spLocks/>
          </p:cNvSpPr>
          <p:nvPr/>
        </p:nvSpPr>
        <p:spPr bwMode="gray">
          <a:xfrm>
            <a:off x="383183" y="1044328"/>
            <a:ext cx="12673408" cy="43204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vam je poznat termin javno-privatni dijalog?</a:t>
            </a:r>
          </a:p>
        </p:txBody>
      </p:sp>
      <p:sp>
        <p:nvSpPr>
          <p:cNvPr id="7" name="Content Placeholder 13">
            <a:extLst>
              <a:ext uri="{FF2B5EF4-FFF2-40B4-BE49-F238E27FC236}">
                <a16:creationId xmlns="" xmlns:a16="http://schemas.microsoft.com/office/drawing/2014/main" id="{0EBF3249-9280-400F-816A-76B30F9FF457}"/>
              </a:ext>
            </a:extLst>
          </p:cNvPr>
          <p:cNvSpPr txBox="1">
            <a:spLocks/>
          </p:cNvSpPr>
          <p:nvPr/>
        </p:nvSpPr>
        <p:spPr bwMode="gray">
          <a:xfrm>
            <a:off x="383183" y="6930132"/>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256131994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a:extLst>
              <a:ext uri="{FF2B5EF4-FFF2-40B4-BE49-F238E27FC236}">
                <a16:creationId xmlns="" xmlns:a16="http://schemas.microsoft.com/office/drawing/2014/main" id="{F0EF80F7-CBCB-4ECF-92AA-633D7A089420}"/>
              </a:ext>
            </a:extLst>
          </p:cNvPr>
          <p:cNvSpPr txBox="1">
            <a:spLocks/>
          </p:cNvSpPr>
          <p:nvPr/>
        </p:nvSpPr>
        <p:spPr bwMode="gray">
          <a:xfrm>
            <a:off x="383183" y="6974200"/>
            <a:ext cx="8568951"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 / Oni koji su učestovali u procesu JPD (84%)</a:t>
            </a:r>
            <a:endParaRPr lang="en-GB" sz="1600" i="1" dirty="0">
              <a:latin typeface="Calibri" panose="020F0502020204030204" pitchFamily="34" charset="0"/>
            </a:endParaRPr>
          </a:p>
        </p:txBody>
      </p:sp>
      <p:graphicFrame>
        <p:nvGraphicFramePr>
          <p:cNvPr id="9" name="Content Placeholder 4">
            <a:extLst>
              <a:ext uri="{FF2B5EF4-FFF2-40B4-BE49-F238E27FC236}">
                <a16:creationId xmlns="" xmlns:a16="http://schemas.microsoft.com/office/drawing/2014/main" id="{647D2010-5659-424B-9AF6-6484637B54E8}"/>
              </a:ext>
            </a:extLst>
          </p:cNvPr>
          <p:cNvGraphicFramePr>
            <a:graphicFrameLocks/>
          </p:cNvGraphicFramePr>
          <p:nvPr>
            <p:extLst>
              <p:ext uri="{D42A27DB-BD31-4B8C-83A1-F6EECF244321}">
                <p14:modId xmlns:p14="http://schemas.microsoft.com/office/powerpoint/2010/main" val="1925537716"/>
              </p:ext>
            </p:extLst>
          </p:nvPr>
        </p:nvGraphicFramePr>
        <p:xfrm>
          <a:off x="599207" y="2092104"/>
          <a:ext cx="12025335" cy="47128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 xmlns:a16="http://schemas.microsoft.com/office/drawing/2014/main" id="{2E6DC638-75B3-49BA-AE7F-401B70E640A1}"/>
              </a:ext>
            </a:extLst>
          </p:cNvPr>
          <p:cNvSpPr txBox="1">
            <a:spLocks/>
          </p:cNvSpPr>
          <p:nvPr/>
        </p:nvSpPr>
        <p:spPr bwMode="gray">
          <a:xfrm>
            <a:off x="383183" y="393674"/>
            <a:ext cx="7923866" cy="548346"/>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800" dirty="0"/>
              <a:t>Faza uspostavljanja javno privatnog dijaloga</a:t>
            </a:r>
            <a:endParaRPr lang="en-US" sz="2800" dirty="0"/>
          </a:p>
        </p:txBody>
      </p:sp>
      <p:sp>
        <p:nvSpPr>
          <p:cNvPr id="11" name="Content Placeholder 13">
            <a:extLst>
              <a:ext uri="{FF2B5EF4-FFF2-40B4-BE49-F238E27FC236}">
                <a16:creationId xmlns="" xmlns:a16="http://schemas.microsoft.com/office/drawing/2014/main" id="{873D8B28-8553-4D54-A557-02F96E1FD581}"/>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 Vašem mišljenju u kojoj fazi je najkorisnije USPOSTAVITI DIJALOG SA PRIVREDOM? / U najvećem broju slučajeva, u kojoj od navedenih faza procesa pripreme/ donošenja/ izmene propisa ste u poslednjih 12 meseci uspostavljali dijalog privredom?</a:t>
            </a:r>
          </a:p>
        </p:txBody>
      </p:sp>
      <p:sp>
        <p:nvSpPr>
          <p:cNvPr id="12" name="Rectangle: Rounded Corners 11">
            <a:extLst>
              <a:ext uri="{FF2B5EF4-FFF2-40B4-BE49-F238E27FC236}">
                <a16:creationId xmlns="" xmlns:a16="http://schemas.microsoft.com/office/drawing/2014/main" id="{1CFC6FCD-E5E4-4631-9FF1-6EEAC3FDF120}"/>
              </a:ext>
            </a:extLst>
          </p:cNvPr>
          <p:cNvSpPr/>
          <p:nvPr/>
        </p:nvSpPr>
        <p:spPr bwMode="gray">
          <a:xfrm>
            <a:off x="10176271" y="457429"/>
            <a:ext cx="2560451"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4746643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6248407" cy="548346"/>
          </a:xfrm>
        </p:spPr>
        <p:txBody>
          <a:bodyPr/>
          <a:lstStyle/>
          <a:p>
            <a:r>
              <a:rPr lang="sr-Latn-CS" sz="2800" dirty="0"/>
              <a:t>Upoznavanje sa mišljenjem privrede</a:t>
            </a:r>
          </a:p>
        </p:txBody>
      </p:sp>
      <p:sp>
        <p:nvSpPr>
          <p:cNvPr id="14" name="Content Placeholder 13"/>
          <p:cNvSpPr>
            <a:spLocks noGrp="1"/>
          </p:cNvSpPr>
          <p:nvPr>
            <p:ph type="body" sz="quarter" idx="14"/>
          </p:nvPr>
        </p:nvSpPr>
        <p:spPr>
          <a:xfrm>
            <a:off x="383183" y="6954723"/>
            <a:ext cx="6696744" cy="306883"/>
          </a:xfrm>
        </p:spPr>
        <p:txBody>
          <a:bodyPr>
            <a:normAutofit/>
          </a:bodyPr>
          <a:lstStyle/>
          <a:p>
            <a:r>
              <a:rPr lang="sr-Latn-RS" sz="1600" i="1" dirty="0">
                <a:latin typeface="Calibri" panose="020F0502020204030204" pitchFamily="34" charset="0"/>
              </a:rPr>
              <a:t>Višestruki odgovori; Baza: Ukupna ciljna populacija – javni sektor</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pl-PL" sz="1600" dirty="0">
                <a:solidFill>
                  <a:srgbClr val="222223"/>
                </a:solidFill>
                <a:latin typeface="Calibri" panose="020F0502020204030204" pitchFamily="34" charset="0"/>
              </a:rPr>
              <a:t>A na koji način se trenutno UPOZNAJETE SA MIŠLJENJEM PRIVREDE?</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6" name="Chart 5">
            <a:extLst>
              <a:ext uri="{FF2B5EF4-FFF2-40B4-BE49-F238E27FC236}">
                <a16:creationId xmlns="" xmlns:a16="http://schemas.microsoft.com/office/drawing/2014/main" id="{604F41E0-83F0-4EF5-8F1D-75B5147A567B}"/>
              </a:ext>
            </a:extLst>
          </p:cNvPr>
          <p:cNvGraphicFramePr/>
          <p:nvPr>
            <p:extLst>
              <p:ext uri="{D42A27DB-BD31-4B8C-83A1-F6EECF244321}">
                <p14:modId xmlns:p14="http://schemas.microsoft.com/office/powerpoint/2010/main" val="2836855340"/>
              </p:ext>
            </p:extLst>
          </p:nvPr>
        </p:nvGraphicFramePr>
        <p:xfrm>
          <a:off x="673830" y="1643682"/>
          <a:ext cx="12092114" cy="516128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 xmlns:a16="http://schemas.microsoft.com/office/drawing/2014/main" id="{92FF0254-916C-4422-B7C4-EEA00CB7C78C}"/>
              </a:ext>
            </a:extLst>
          </p:cNvPr>
          <p:cNvSpPr/>
          <p:nvPr/>
        </p:nvSpPr>
        <p:spPr bwMode="gray">
          <a:xfrm>
            <a:off x="9525483" y="41307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5254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582E2B80-348A-466F-8D14-12490E05583D}"/>
              </a:ext>
            </a:extLst>
          </p:cNvPr>
          <p:cNvGraphicFramePr/>
          <p:nvPr>
            <p:extLst>
              <p:ext uri="{D42A27DB-BD31-4B8C-83A1-F6EECF244321}">
                <p14:modId xmlns:p14="http://schemas.microsoft.com/office/powerpoint/2010/main" val="1062108274"/>
              </p:ext>
            </p:extLst>
          </p:nvPr>
        </p:nvGraphicFramePr>
        <p:xfrm>
          <a:off x="671215" y="2074855"/>
          <a:ext cx="11953327" cy="4730112"/>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3">
            <a:extLst>
              <a:ext uri="{FF2B5EF4-FFF2-40B4-BE49-F238E27FC236}">
                <a16:creationId xmlns="" xmlns:a16="http://schemas.microsoft.com/office/drawing/2014/main" id="{2BBCF02B-D8FC-47A8-B65C-BF3D7ACF682C}"/>
              </a:ext>
            </a:extLst>
          </p:cNvPr>
          <p:cNvSpPr txBox="1">
            <a:spLocks/>
          </p:cNvSpPr>
          <p:nvPr/>
        </p:nvSpPr>
        <p:spPr bwMode="gray">
          <a:xfrm>
            <a:off x="383183" y="6954723"/>
            <a:ext cx="554461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Višestruki odgovori; Baza: Ukupna ciljna populacija - Javni sektor</a:t>
            </a:r>
            <a:endParaRPr lang="en-GB" sz="1600" i="1" dirty="0">
              <a:latin typeface="Calibri" panose="020F0502020204030204" pitchFamily="34" charset="0"/>
            </a:endParaRPr>
          </a:p>
        </p:txBody>
      </p:sp>
      <p:sp>
        <p:nvSpPr>
          <p:cNvPr id="8" name="Title 1">
            <a:extLst>
              <a:ext uri="{FF2B5EF4-FFF2-40B4-BE49-F238E27FC236}">
                <a16:creationId xmlns="" xmlns:a16="http://schemas.microsoft.com/office/drawing/2014/main" id="{B5B473FB-DE39-4CC7-AF4E-FEE6ED00E046}"/>
              </a:ext>
            </a:extLst>
          </p:cNvPr>
          <p:cNvSpPr txBox="1">
            <a:spLocks/>
          </p:cNvSpPr>
          <p:nvPr/>
        </p:nvSpPr>
        <p:spPr bwMode="gray">
          <a:xfrm>
            <a:off x="383183" y="324247"/>
            <a:ext cx="12133737"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Najkorisniji način upoznavanja sa stavovima zainteresovanih predstavnika privrede</a:t>
            </a:r>
          </a:p>
        </p:txBody>
      </p:sp>
      <p:sp>
        <p:nvSpPr>
          <p:cNvPr id="10" name="Content Placeholder 13">
            <a:extLst>
              <a:ext uri="{FF2B5EF4-FFF2-40B4-BE49-F238E27FC236}">
                <a16:creationId xmlns="" xmlns:a16="http://schemas.microsoft.com/office/drawing/2014/main" id="{6EB14968-BA0F-4E7B-946C-E3FB1E05E72E}"/>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A na koji način bi Vam bilo najkorisnije da se UPOZNATE SA MIŠLJENJEM PRIVREDE?</a:t>
            </a:r>
          </a:p>
        </p:txBody>
      </p:sp>
      <p:sp>
        <p:nvSpPr>
          <p:cNvPr id="11" name="Rectangle: Rounded Corners 10">
            <a:extLst>
              <a:ext uri="{FF2B5EF4-FFF2-40B4-BE49-F238E27FC236}">
                <a16:creationId xmlns="" xmlns:a16="http://schemas.microsoft.com/office/drawing/2014/main" id="{A840D268-F25D-4AAC-99BD-87A189A462E1}"/>
              </a:ext>
            </a:extLst>
          </p:cNvPr>
          <p:cNvSpPr/>
          <p:nvPr/>
        </p:nvSpPr>
        <p:spPr bwMode="gray">
          <a:xfrm>
            <a:off x="391550" y="1512846"/>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205184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9505068" cy="542512"/>
          </a:xfrm>
        </p:spPr>
        <p:txBody>
          <a:bodyPr/>
          <a:lstStyle/>
          <a:p>
            <a:r>
              <a:rPr lang="sr-Latn-CS" sz="2600" dirty="0"/>
              <a:t>Saradnja sa predstavnicima privrede u poslednjih 12 meseci</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Molimo Vas navedite sa kojim poslovnim udruženjima/predstavnicima privrede ste najviše sarađivali u dosadašnjoj pripremi/ donošenju/ izmeni propisa u poslednjih 12 meseci?</a:t>
            </a:r>
            <a:endParaRPr lang="en-GB" sz="1600" dirty="0">
              <a:latin typeface="Calibri" panose="020F0502020204030204" pitchFamily="34" charset="0"/>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Višestruki odgovori; Baza: Ukupna ciljna populacija – Javni sektor</a:t>
            </a:r>
            <a:endParaRPr lang="en-GB" sz="1600" i="1" dirty="0">
              <a:latin typeface="Calibri" panose="020F0502020204030204" pitchFamily="34" charset="0"/>
            </a:endParaRPr>
          </a:p>
        </p:txBody>
      </p:sp>
      <p:graphicFrame>
        <p:nvGraphicFramePr>
          <p:cNvPr id="11" name="Chart 10">
            <a:extLst>
              <a:ext uri="{FF2B5EF4-FFF2-40B4-BE49-F238E27FC236}">
                <a16:creationId xmlns="" xmlns:a16="http://schemas.microsoft.com/office/drawing/2014/main" id="{9FEB5E56-F44E-453F-BC09-6C4F29E4EE25}"/>
              </a:ext>
            </a:extLst>
          </p:cNvPr>
          <p:cNvGraphicFramePr/>
          <p:nvPr>
            <p:extLst>
              <p:ext uri="{D42A27DB-BD31-4B8C-83A1-F6EECF244321}">
                <p14:modId xmlns:p14="http://schemas.microsoft.com/office/powerpoint/2010/main" val="2353495970"/>
              </p:ext>
            </p:extLst>
          </p:nvPr>
        </p:nvGraphicFramePr>
        <p:xfrm>
          <a:off x="527199" y="1752385"/>
          <a:ext cx="11737304" cy="4946971"/>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 xmlns:a16="http://schemas.microsoft.com/office/drawing/2014/main" id="{845BCF0A-C58D-4974-8AAC-DAD49E49C623}"/>
              </a:ext>
            </a:extLst>
          </p:cNvPr>
          <p:cNvSpPr/>
          <p:nvPr/>
        </p:nvSpPr>
        <p:spPr bwMode="gray">
          <a:xfrm>
            <a:off x="10464303" y="396255"/>
            <a:ext cx="2561634"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2342895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3">
            <a:extLst>
              <a:ext uri="{FF2B5EF4-FFF2-40B4-BE49-F238E27FC236}">
                <a16:creationId xmlns="" xmlns:a16="http://schemas.microsoft.com/office/drawing/2014/main" id="{A9DBEB23-7C74-4FBD-B1D2-8F9D40F4B79D}"/>
              </a:ext>
            </a:extLst>
          </p:cNvPr>
          <p:cNvSpPr txBox="1">
            <a:spLocks/>
          </p:cNvSpPr>
          <p:nvPr/>
        </p:nvSpPr>
        <p:spPr bwMode="gray">
          <a:xfrm>
            <a:off x="6935911" y="6444927"/>
            <a:ext cx="5976664" cy="815637"/>
          </a:xfrm>
          <a:prstGeom prst="rect">
            <a:avLst/>
          </a:prstGeom>
          <a:solidFill>
            <a:schemeClr val="bg1">
              <a:lumMod val="85000"/>
            </a:schemeClr>
          </a:solidFill>
        </p:spPr>
        <p:txBody>
          <a:bodyPr vert="horz" lIns="90000" tIns="0" rIns="90000" bIns="0" rtlCol="0" anchor="ctr">
            <a:normAutofit fontScale="850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87% ciljne populacije, poslovna udruženja koja su u poslednjih 12 meseci učestvovala u nekom od oblika komunikacije sa javnim sektorom, a da to nije isključivo samoinicijativno podneli predlog za izmenu određenog postojećeg propisa ili za donošenje novog propisa</a:t>
            </a:r>
            <a:endParaRPr lang="en-GB" sz="1600" i="1" dirty="0">
              <a:latin typeface="Calibri" panose="020F0502020204030204" pitchFamily="34" charset="0"/>
            </a:endParaRPr>
          </a:p>
        </p:txBody>
      </p:sp>
      <p:sp>
        <p:nvSpPr>
          <p:cNvPr id="20" name="Content Placeholder 13">
            <a:extLst>
              <a:ext uri="{FF2B5EF4-FFF2-40B4-BE49-F238E27FC236}">
                <a16:creationId xmlns="" xmlns:a16="http://schemas.microsoft.com/office/drawing/2014/main" id="{EB2155A3-6841-461C-BED4-8027155949EF}"/>
              </a:ext>
            </a:extLst>
          </p:cNvPr>
          <p:cNvSpPr txBox="1">
            <a:spLocks/>
          </p:cNvSpPr>
          <p:nvPr/>
        </p:nvSpPr>
        <p:spPr bwMode="gray">
          <a:xfrm>
            <a:off x="542628" y="6444927"/>
            <a:ext cx="5688632" cy="815637"/>
          </a:xfrm>
          <a:prstGeom prst="rect">
            <a:avLst/>
          </a:prstGeom>
          <a:solidFill>
            <a:schemeClr val="bg1">
              <a:lumMod val="85000"/>
            </a:schemeClr>
          </a:solidFill>
        </p:spPr>
        <p:txBody>
          <a:bodyPr vert="horz" lIns="90000" tIns="0" rIns="90000" bIns="0" rtlCol="0" anchor="ctr">
            <a:normAutofit fontScale="850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21% ciljne populacije, Privrednici koji su u poslednjih 12 meseci učestvovali u nekom od oblika komunikacije sa javnim sektorom, a da to nije isključivo samoinicijativno podneli predlog za izmenu određenog postojećeg propisa ili za donošenje novog propisa</a:t>
            </a:r>
            <a:endParaRPr lang="en-GB" sz="1600" i="1" dirty="0">
              <a:latin typeface="Calibri" panose="020F0502020204030204" pitchFamily="34" charset="0"/>
            </a:endParaRPr>
          </a:p>
        </p:txBody>
      </p:sp>
      <p:graphicFrame>
        <p:nvGraphicFramePr>
          <p:cNvPr id="22" name="Chart 21">
            <a:extLst>
              <a:ext uri="{FF2B5EF4-FFF2-40B4-BE49-F238E27FC236}">
                <a16:creationId xmlns="" xmlns:a16="http://schemas.microsoft.com/office/drawing/2014/main" id="{97811664-386F-4B0A-810B-70512B0F019E}"/>
              </a:ext>
            </a:extLst>
          </p:cNvPr>
          <p:cNvGraphicFramePr/>
          <p:nvPr>
            <p:extLst>
              <p:ext uri="{D42A27DB-BD31-4B8C-83A1-F6EECF244321}">
                <p14:modId xmlns:p14="http://schemas.microsoft.com/office/powerpoint/2010/main" val="3990076792"/>
              </p:ext>
            </p:extLst>
          </p:nvPr>
        </p:nvGraphicFramePr>
        <p:xfrm>
          <a:off x="6362504" y="1914718"/>
          <a:ext cx="5848077" cy="3925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 xmlns:a16="http://schemas.microsoft.com/office/drawing/2014/main" id="{D9FD39BF-636A-4D80-AE38-4BE26D21753D}"/>
              </a:ext>
            </a:extLst>
          </p:cNvPr>
          <p:cNvGraphicFramePr/>
          <p:nvPr>
            <p:extLst>
              <p:ext uri="{D42A27DB-BD31-4B8C-83A1-F6EECF244321}">
                <p14:modId xmlns:p14="http://schemas.microsoft.com/office/powerpoint/2010/main" val="1232410927"/>
              </p:ext>
            </p:extLst>
          </p:nvPr>
        </p:nvGraphicFramePr>
        <p:xfrm>
          <a:off x="401597" y="1914718"/>
          <a:ext cx="6939268" cy="392523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 xmlns:a16="http://schemas.microsoft.com/office/drawing/2014/main" id="{0D550763-4A1B-42ED-913D-5574415E6916}"/>
              </a:ext>
            </a:extLst>
          </p:cNvPr>
          <p:cNvSpPr>
            <a:spLocks noGrp="1"/>
          </p:cNvSpPr>
          <p:nvPr>
            <p:ph type="title"/>
          </p:nvPr>
        </p:nvSpPr>
        <p:spPr>
          <a:xfrm>
            <a:off x="383183" y="311417"/>
            <a:ext cx="5982437" cy="598488"/>
          </a:xfrm>
        </p:spPr>
        <p:txBody>
          <a:bodyPr/>
          <a:lstStyle/>
          <a:p>
            <a:r>
              <a:rPr lang="sr-Latn-CS" sz="2800" dirty="0"/>
              <a:t>Dobijanje nacrta propisa na vreme</a:t>
            </a:r>
          </a:p>
        </p:txBody>
      </p:sp>
      <p:sp>
        <p:nvSpPr>
          <p:cNvPr id="9" name="Content Placeholder 13">
            <a:extLst>
              <a:ext uri="{FF2B5EF4-FFF2-40B4-BE49-F238E27FC236}">
                <a16:creationId xmlns="" xmlns:a16="http://schemas.microsoft.com/office/drawing/2014/main" id="{8556B14A-D3AE-49BD-B2CC-0F0EE974346E}"/>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Kakva su Vaša iskustva, da li na vreme dobijate nacrte propisa na koje možete dati komentare i sugestije?</a:t>
            </a:r>
          </a:p>
        </p:txBody>
      </p:sp>
      <p:sp>
        <p:nvSpPr>
          <p:cNvPr id="10" name="Rectangle: Rounded Corners 9">
            <a:extLst>
              <a:ext uri="{FF2B5EF4-FFF2-40B4-BE49-F238E27FC236}">
                <a16:creationId xmlns="" xmlns:a16="http://schemas.microsoft.com/office/drawing/2014/main" id="{19D70959-436E-4DE3-BC74-8932C3CD0B46}"/>
              </a:ext>
            </a:extLst>
          </p:cNvPr>
          <p:cNvSpPr/>
          <p:nvPr/>
        </p:nvSpPr>
        <p:spPr bwMode="gray">
          <a:xfrm>
            <a:off x="7696737" y="1620391"/>
            <a:ext cx="3939779"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Poslovna</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udru</a:t>
            </a:r>
            <a:r>
              <a:rPr kumimoji="0" lang="sr-Latn-R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ženja</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Rounded Corners 10">
            <a:extLst>
              <a:ext uri="{FF2B5EF4-FFF2-40B4-BE49-F238E27FC236}">
                <a16:creationId xmlns="" xmlns:a16="http://schemas.microsoft.com/office/drawing/2014/main" id="{72951DEC-F1F4-4C3B-ABA2-460426655B24}"/>
              </a:ext>
            </a:extLst>
          </p:cNvPr>
          <p:cNvSpPr/>
          <p:nvPr/>
        </p:nvSpPr>
        <p:spPr bwMode="gray">
          <a:xfrm>
            <a:off x="2481252" y="1624170"/>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Rectangle: Rounded Corners 12">
            <a:extLst>
              <a:ext uri="{FF2B5EF4-FFF2-40B4-BE49-F238E27FC236}">
                <a16:creationId xmlns="" xmlns:a16="http://schemas.microsoft.com/office/drawing/2014/main" id="{8986A1DF-8BA4-4D77-A134-0F844AA3B58D}"/>
              </a:ext>
            </a:extLst>
          </p:cNvPr>
          <p:cNvSpPr/>
          <p:nvPr/>
        </p:nvSpPr>
        <p:spPr bwMode="gray">
          <a:xfrm>
            <a:off x="10392295" y="396255"/>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637557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9B2776E3-C911-4D93-BF41-CCE48E8BFCCE}"/>
              </a:ext>
            </a:extLst>
          </p:cNvPr>
          <p:cNvSpPr>
            <a:spLocks noGrp="1"/>
          </p:cNvSpPr>
          <p:nvPr>
            <p:ph type="title"/>
          </p:nvPr>
        </p:nvSpPr>
        <p:spPr>
          <a:xfrm>
            <a:off x="382369" y="275400"/>
            <a:ext cx="5905470" cy="598488"/>
          </a:xfrm>
          <a:solidFill>
            <a:srgbClr val="006666"/>
          </a:solidFill>
        </p:spPr>
        <p:txBody>
          <a:bodyPr/>
          <a:lstStyle/>
          <a:p>
            <a:r>
              <a:rPr lang="sr-Latn-CS" sz="2800" dirty="0"/>
              <a:t>Dobijanje nacrta propisa na vreme</a:t>
            </a:r>
          </a:p>
        </p:txBody>
      </p:sp>
      <p:graphicFrame>
        <p:nvGraphicFramePr>
          <p:cNvPr id="21" name="Content Placeholder 20">
            <a:extLst>
              <a:ext uri="{FF2B5EF4-FFF2-40B4-BE49-F238E27FC236}">
                <a16:creationId xmlns="" xmlns:a16="http://schemas.microsoft.com/office/drawing/2014/main" id="{8951384D-2FE4-48F7-A370-C5FB4C6FFC22}"/>
              </a:ext>
            </a:extLst>
          </p:cNvPr>
          <p:cNvGraphicFramePr>
            <a:graphicFrameLocks noGrp="1"/>
          </p:cNvGraphicFramePr>
          <p:nvPr>
            <p:ph sz="quarter" idx="14"/>
            <p:extLst>
              <p:ext uri="{D42A27DB-BD31-4B8C-83A1-F6EECF244321}">
                <p14:modId xmlns:p14="http://schemas.microsoft.com/office/powerpoint/2010/main" val="2413688215"/>
              </p:ext>
            </p:extLst>
          </p:nvPr>
        </p:nvGraphicFramePr>
        <p:xfrm>
          <a:off x="566738" y="1763713"/>
          <a:ext cx="3800475" cy="469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ontent Placeholder 23">
            <a:extLst>
              <a:ext uri="{FF2B5EF4-FFF2-40B4-BE49-F238E27FC236}">
                <a16:creationId xmlns="" xmlns:a16="http://schemas.microsoft.com/office/drawing/2014/main" id="{5B3FB0A2-634C-47C0-AA7A-61E7DF3057F1}"/>
              </a:ext>
            </a:extLst>
          </p:cNvPr>
          <p:cNvGraphicFramePr>
            <a:graphicFrameLocks noGrp="1"/>
          </p:cNvGraphicFramePr>
          <p:nvPr>
            <p:ph sz="quarter" idx="15"/>
            <p:extLst>
              <p:ext uri="{D42A27DB-BD31-4B8C-83A1-F6EECF244321}">
                <p14:modId xmlns:p14="http://schemas.microsoft.com/office/powerpoint/2010/main" val="1843176858"/>
              </p:ext>
            </p:extLst>
          </p:nvPr>
        </p:nvGraphicFramePr>
        <p:xfrm>
          <a:off x="4818063" y="1763713"/>
          <a:ext cx="3803650" cy="469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ontent Placeholder 26">
            <a:extLst>
              <a:ext uri="{FF2B5EF4-FFF2-40B4-BE49-F238E27FC236}">
                <a16:creationId xmlns="" xmlns:a16="http://schemas.microsoft.com/office/drawing/2014/main" id="{259DA527-41AB-43C4-890B-85ECBE3656E8}"/>
              </a:ext>
            </a:extLst>
          </p:cNvPr>
          <p:cNvGraphicFramePr>
            <a:graphicFrameLocks noGrp="1"/>
          </p:cNvGraphicFramePr>
          <p:nvPr>
            <p:ph sz="quarter" idx="16"/>
            <p:extLst>
              <p:ext uri="{D42A27DB-BD31-4B8C-83A1-F6EECF244321}">
                <p14:modId xmlns:p14="http://schemas.microsoft.com/office/powerpoint/2010/main" val="337945200"/>
              </p:ext>
            </p:extLst>
          </p:nvPr>
        </p:nvGraphicFramePr>
        <p:xfrm>
          <a:off x="9072563" y="1763713"/>
          <a:ext cx="3800475" cy="4699000"/>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13">
            <a:extLst>
              <a:ext uri="{FF2B5EF4-FFF2-40B4-BE49-F238E27FC236}">
                <a16:creationId xmlns="" xmlns:a16="http://schemas.microsoft.com/office/drawing/2014/main" id="{19DD2516-4031-4013-810C-AF04A1411B96}"/>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Kakva su Vaša iskustva, da li na vreme dobijate nacrte propisa na koje možete dati komentare i sugestije?</a:t>
            </a:r>
          </a:p>
        </p:txBody>
      </p:sp>
      <p:sp>
        <p:nvSpPr>
          <p:cNvPr id="8" name="Rectangle: Rounded Corners 7">
            <a:extLst>
              <a:ext uri="{FF2B5EF4-FFF2-40B4-BE49-F238E27FC236}">
                <a16:creationId xmlns="" xmlns:a16="http://schemas.microsoft.com/office/drawing/2014/main" id="{45AF37F6-6C03-4478-9A3C-2403E50890BF}"/>
              </a:ext>
            </a:extLst>
          </p:cNvPr>
          <p:cNvSpPr/>
          <p:nvPr/>
        </p:nvSpPr>
        <p:spPr bwMode="gray">
          <a:xfrm>
            <a:off x="11065186" y="400243"/>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Content Placeholder 13">
            <a:extLst>
              <a:ext uri="{FF2B5EF4-FFF2-40B4-BE49-F238E27FC236}">
                <a16:creationId xmlns="" xmlns:a16="http://schemas.microsoft.com/office/drawing/2014/main" id="{28CBEC6E-B0B0-4ACD-BFB5-93A16F2A858A}"/>
              </a:ext>
            </a:extLst>
          </p:cNvPr>
          <p:cNvSpPr txBox="1">
            <a:spLocks/>
          </p:cNvSpPr>
          <p:nvPr/>
        </p:nvSpPr>
        <p:spPr bwMode="gray">
          <a:xfrm>
            <a:off x="566737" y="6807872"/>
            <a:ext cx="1165404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u poslednjih 12 meseci učestvovali u nekom od oblika komunikacije sa javnim sektorom, a da to nije isključivo samoinicijativno podneli predlog za izmenu određenog postojećeg propisa ili za donošenje novog propisa</a:t>
            </a:r>
            <a:endParaRPr lang="en-GB" sz="1600" i="1" dirty="0">
              <a:latin typeface="Calibri" panose="020F0502020204030204" pitchFamily="34" charset="0"/>
            </a:endParaRPr>
          </a:p>
        </p:txBody>
      </p:sp>
    </p:spTree>
    <p:extLst>
      <p:ext uri="{BB962C8B-B14F-4D97-AF65-F5344CB8AC3E}">
        <p14:creationId xmlns:p14="http://schemas.microsoft.com/office/powerpoint/2010/main" val="411449590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4">
            <a:extLst>
              <a:ext uri="{FF2B5EF4-FFF2-40B4-BE49-F238E27FC236}">
                <a16:creationId xmlns="" xmlns:a16="http://schemas.microsoft.com/office/drawing/2014/main" id="{5EF84F3A-BEE1-4D31-AB7B-C3BB53F868D4}"/>
              </a:ext>
            </a:extLst>
          </p:cNvPr>
          <p:cNvGraphicFramePr>
            <a:graphicFrameLocks noGrp="1"/>
          </p:cNvGraphicFramePr>
          <p:nvPr>
            <p:ph idx="12"/>
            <p:extLst>
              <p:ext uri="{D42A27DB-BD31-4B8C-83A1-F6EECF244321}">
                <p14:modId xmlns:p14="http://schemas.microsoft.com/office/powerpoint/2010/main" val="1897344308"/>
              </p:ext>
            </p:extLst>
          </p:nvPr>
        </p:nvGraphicFramePr>
        <p:xfrm>
          <a:off x="1391295" y="2003138"/>
          <a:ext cx="11593288" cy="2681799"/>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13">
            <a:extLst>
              <a:ext uri="{FF2B5EF4-FFF2-40B4-BE49-F238E27FC236}">
                <a16:creationId xmlns="" xmlns:a16="http://schemas.microsoft.com/office/drawing/2014/main" id="{5A80068B-32E0-4707-BE57-6DA2FDB1B829}"/>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p>
        </p:txBody>
      </p:sp>
      <p:graphicFrame>
        <p:nvGraphicFramePr>
          <p:cNvPr id="10" name="Content Placeholder 4">
            <a:extLst>
              <a:ext uri="{FF2B5EF4-FFF2-40B4-BE49-F238E27FC236}">
                <a16:creationId xmlns="" xmlns:a16="http://schemas.microsoft.com/office/drawing/2014/main" id="{ED0C5216-7CF3-4261-88D6-6F0DC4D7EFCA}"/>
              </a:ext>
            </a:extLst>
          </p:cNvPr>
          <p:cNvGraphicFramePr>
            <a:graphicFrameLocks/>
          </p:cNvGraphicFramePr>
          <p:nvPr>
            <p:extLst>
              <p:ext uri="{D42A27DB-BD31-4B8C-83A1-F6EECF244321}">
                <p14:modId xmlns:p14="http://schemas.microsoft.com/office/powerpoint/2010/main" val="2638732517"/>
              </p:ext>
            </p:extLst>
          </p:nvPr>
        </p:nvGraphicFramePr>
        <p:xfrm>
          <a:off x="2183382" y="4675203"/>
          <a:ext cx="10801201" cy="216023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 xmlns:a16="http://schemas.microsoft.com/office/drawing/2014/main" id="{F807E78A-E8F7-4B20-84B9-ACBFF6011E97}"/>
              </a:ext>
            </a:extLst>
          </p:cNvPr>
          <p:cNvSpPr/>
          <p:nvPr/>
        </p:nvSpPr>
        <p:spPr bwMode="gray">
          <a:xfrm>
            <a:off x="307608" y="2749918"/>
            <a:ext cx="1800199" cy="1489092"/>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800" dirty="0">
                <a:solidFill>
                  <a:schemeClr val="bg1"/>
                </a:solidFill>
                <a:latin typeface="Calibri" panose="020F0502020204030204" pitchFamily="34" charset="0"/>
              </a:rPr>
              <a:t>Vid </a:t>
            </a:r>
            <a:r>
              <a:rPr lang="en-US" sz="1800" dirty="0" err="1">
                <a:solidFill>
                  <a:schemeClr val="bg1"/>
                </a:solidFill>
                <a:latin typeface="Calibri" panose="020F0502020204030204" pitchFamily="34" charset="0"/>
              </a:rPr>
              <a:t>komunikacije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koji</a:t>
            </a:r>
            <a:r>
              <a:rPr lang="en-US" sz="1800" dirty="0">
                <a:solidFill>
                  <a:schemeClr val="bg1"/>
                </a:solidFill>
                <a:latin typeface="Calibri" panose="020F0502020204030204" pitchFamily="34" charset="0"/>
              </a:rPr>
              <a:t> </a:t>
            </a:r>
            <a:r>
              <a:rPr lang="sr-Latn-RS" sz="1800" dirty="0">
                <a:solidFill>
                  <a:schemeClr val="bg1"/>
                </a:solidFill>
                <a:latin typeface="Calibri" panose="020F0502020204030204" pitchFamily="34" charset="0"/>
              </a:rPr>
              <a:t>privatni </a:t>
            </a:r>
            <a:r>
              <a:rPr lang="en-US" sz="1800" dirty="0" err="1">
                <a:solidFill>
                  <a:schemeClr val="bg1"/>
                </a:solidFill>
                <a:latin typeface="Calibri" panose="020F0502020204030204" pitchFamily="34" charset="0"/>
              </a:rPr>
              <a:t>sektor</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najčešće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koristi</a:t>
            </a:r>
            <a:endParaRPr lang="en-US" sz="1800" dirty="0">
              <a:solidFill>
                <a:schemeClr val="bg1"/>
              </a:solidFill>
              <a:latin typeface="Calibri" panose="020F0502020204030204" pitchFamily="34" charset="0"/>
            </a:endParaRPr>
          </a:p>
        </p:txBody>
      </p:sp>
      <p:sp>
        <p:nvSpPr>
          <p:cNvPr id="9" name="Rectangle: Rounded Corners 8">
            <a:extLst>
              <a:ext uri="{FF2B5EF4-FFF2-40B4-BE49-F238E27FC236}">
                <a16:creationId xmlns="" xmlns:a16="http://schemas.microsoft.com/office/drawing/2014/main" id="{817C46F9-8AAA-4FB7-BB9A-888A59B0DF07}"/>
              </a:ext>
            </a:extLst>
          </p:cNvPr>
          <p:cNvSpPr/>
          <p:nvPr/>
        </p:nvSpPr>
        <p:spPr bwMode="gray">
          <a:xfrm>
            <a:off x="232035" y="4985789"/>
            <a:ext cx="1951347" cy="1725188"/>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800" dirty="0" err="1">
                <a:solidFill>
                  <a:schemeClr val="bg1"/>
                </a:solidFill>
                <a:latin typeface="Calibri" panose="020F0502020204030204" pitchFamily="34" charset="0"/>
              </a:rPr>
              <a:t>Najkonstruktivniji</a:t>
            </a:r>
            <a:r>
              <a:rPr lang="en-US" sz="1800" dirty="0">
                <a:solidFill>
                  <a:schemeClr val="bg1"/>
                </a:solidFill>
                <a:latin typeface="Calibri" panose="020F0502020204030204" pitchFamily="34" charset="0"/>
              </a:rPr>
              <a:t> vid </a:t>
            </a:r>
            <a:r>
              <a:rPr lang="en-US" sz="1800" dirty="0" err="1">
                <a:solidFill>
                  <a:schemeClr val="bg1"/>
                </a:solidFill>
                <a:latin typeface="Calibri" panose="020F0502020204030204" pitchFamily="34" charset="0"/>
              </a:rPr>
              <a:t>komunikacije</a:t>
            </a:r>
            <a:r>
              <a:rPr lang="en-US" sz="1800" dirty="0">
                <a:solidFill>
                  <a:schemeClr val="bg1"/>
                </a:solidFill>
                <a:latin typeface="Calibri" panose="020F0502020204030204" pitchFamily="34" charset="0"/>
              </a:rPr>
              <a:t> sa </a:t>
            </a:r>
            <a:r>
              <a:rPr lang="en-US" sz="1800" dirty="0" err="1">
                <a:solidFill>
                  <a:schemeClr val="bg1"/>
                </a:solidFill>
                <a:latin typeface="Calibri" panose="020F0502020204030204" pitchFamily="34" charset="0"/>
              </a:rPr>
              <a:t>predstavnicima</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privrede</a:t>
            </a:r>
            <a:r>
              <a:rPr lang="en-US" sz="1800" dirty="0">
                <a:solidFill>
                  <a:schemeClr val="bg1"/>
                </a:solidFill>
                <a:latin typeface="Calibri" panose="020F0502020204030204" pitchFamily="34" charset="0"/>
              </a:rPr>
              <a:t> </a:t>
            </a:r>
          </a:p>
        </p:txBody>
      </p:sp>
      <p:sp>
        <p:nvSpPr>
          <p:cNvPr id="11" name="Title 1">
            <a:extLst>
              <a:ext uri="{FF2B5EF4-FFF2-40B4-BE49-F238E27FC236}">
                <a16:creationId xmlns="" xmlns:a16="http://schemas.microsoft.com/office/drawing/2014/main" id="{AF48A23C-FB7A-4713-B019-10DF496B6733}"/>
              </a:ext>
            </a:extLst>
          </p:cNvPr>
          <p:cNvSpPr txBox="1">
            <a:spLocks/>
          </p:cNvSpPr>
          <p:nvPr/>
        </p:nvSpPr>
        <p:spPr bwMode="gray">
          <a:xfrm>
            <a:off x="383183" y="393674"/>
            <a:ext cx="7625964" cy="548346"/>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800" dirty="0"/>
              <a:t>Različiti vidovi komunikacije u toku dijaloga</a:t>
            </a:r>
            <a:endParaRPr lang="en-US" sz="2800" dirty="0"/>
          </a:p>
        </p:txBody>
      </p:sp>
      <p:sp>
        <p:nvSpPr>
          <p:cNvPr id="12" name="Content Placeholder 13">
            <a:extLst>
              <a:ext uri="{FF2B5EF4-FFF2-40B4-BE49-F238E27FC236}">
                <a16:creationId xmlns="" xmlns:a16="http://schemas.microsoft.com/office/drawing/2014/main" id="{5A9C24FB-0A47-4603-8299-74D1B072390F}"/>
              </a:ext>
            </a:extLst>
          </p:cNvPr>
          <p:cNvSpPr txBox="1">
            <a:spLocks/>
          </p:cNvSpPr>
          <p:nvPr/>
        </p:nvSpPr>
        <p:spPr bwMode="gray">
          <a:xfrm>
            <a:off x="383183" y="1167698"/>
            <a:ext cx="12497555" cy="83544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način najčešće komunicirate sa predstavnicima javnih isntitucija prilikom konsultacija u vezi sa pripremom/ donošenjem/ izmenom propisa?/  Uzevši u obzir različite aktere u procesu javno-privatnog dijaloga, na koji način oni daju najkonstruktivniji doprinos po Vašem mišljenju?</a:t>
            </a:r>
          </a:p>
        </p:txBody>
      </p:sp>
      <p:sp>
        <p:nvSpPr>
          <p:cNvPr id="14" name="Rectangle: Rounded Corners 13">
            <a:extLst>
              <a:ext uri="{FF2B5EF4-FFF2-40B4-BE49-F238E27FC236}">
                <a16:creationId xmlns="" xmlns:a16="http://schemas.microsoft.com/office/drawing/2014/main" id="{E8D912BE-B98D-415A-8133-4D0BF9FDD0A3}"/>
              </a:ext>
            </a:extLst>
          </p:cNvPr>
          <p:cNvSpPr/>
          <p:nvPr/>
        </p:nvSpPr>
        <p:spPr bwMode="gray">
          <a:xfrm>
            <a:off x="10392295" y="396255"/>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557291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4">
            <a:extLst>
              <a:ext uri="{FF2B5EF4-FFF2-40B4-BE49-F238E27FC236}">
                <a16:creationId xmlns="" xmlns:a16="http://schemas.microsoft.com/office/drawing/2014/main" id="{5EF84F3A-BEE1-4D31-AB7B-C3BB53F868D4}"/>
              </a:ext>
            </a:extLst>
          </p:cNvPr>
          <p:cNvGraphicFramePr>
            <a:graphicFrameLocks noGrp="1"/>
          </p:cNvGraphicFramePr>
          <p:nvPr>
            <p:ph idx="12"/>
            <p:extLst>
              <p:ext uri="{D42A27DB-BD31-4B8C-83A1-F6EECF244321}">
                <p14:modId xmlns:p14="http://schemas.microsoft.com/office/powerpoint/2010/main" val="27233547"/>
              </p:ext>
            </p:extLst>
          </p:nvPr>
        </p:nvGraphicFramePr>
        <p:xfrm>
          <a:off x="1391295" y="1404368"/>
          <a:ext cx="11593288"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13">
            <a:extLst>
              <a:ext uri="{FF2B5EF4-FFF2-40B4-BE49-F238E27FC236}">
                <a16:creationId xmlns="" xmlns:a16="http://schemas.microsoft.com/office/drawing/2014/main" id="{5A80068B-32E0-4707-BE57-6DA2FDB1B829}"/>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a:t>
            </a:r>
            <a:endParaRPr lang="en-GB" sz="1600" i="1" dirty="0">
              <a:latin typeface="Calibri" panose="020F0502020204030204" pitchFamily="34" charset="0"/>
            </a:endParaRPr>
          </a:p>
        </p:txBody>
      </p:sp>
      <p:graphicFrame>
        <p:nvGraphicFramePr>
          <p:cNvPr id="10" name="Content Placeholder 4">
            <a:extLst>
              <a:ext uri="{FF2B5EF4-FFF2-40B4-BE49-F238E27FC236}">
                <a16:creationId xmlns="" xmlns:a16="http://schemas.microsoft.com/office/drawing/2014/main" id="{ED0C5216-7CF3-4261-88D6-6F0DC4D7EFCA}"/>
              </a:ext>
            </a:extLst>
          </p:cNvPr>
          <p:cNvGraphicFramePr>
            <a:graphicFrameLocks/>
          </p:cNvGraphicFramePr>
          <p:nvPr>
            <p:extLst>
              <p:ext uri="{D42A27DB-BD31-4B8C-83A1-F6EECF244321}">
                <p14:modId xmlns:p14="http://schemas.microsoft.com/office/powerpoint/2010/main" val="3055842441"/>
              </p:ext>
            </p:extLst>
          </p:nvPr>
        </p:nvGraphicFramePr>
        <p:xfrm>
          <a:off x="1391296" y="4675203"/>
          <a:ext cx="11593288" cy="216023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 xmlns:a16="http://schemas.microsoft.com/office/drawing/2014/main" id="{F807E78A-E8F7-4B20-84B9-ACBFF6011E97}"/>
              </a:ext>
            </a:extLst>
          </p:cNvPr>
          <p:cNvSpPr/>
          <p:nvPr/>
        </p:nvSpPr>
        <p:spPr bwMode="gray">
          <a:xfrm>
            <a:off x="383183" y="2700511"/>
            <a:ext cx="2016224" cy="1203088"/>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800" dirty="0">
                <a:solidFill>
                  <a:schemeClr val="bg1"/>
                </a:solidFill>
                <a:latin typeface="Calibri" panose="020F0502020204030204" pitchFamily="34" charset="0"/>
              </a:rPr>
              <a:t>Vid </a:t>
            </a:r>
            <a:r>
              <a:rPr lang="en-US" sz="1800" dirty="0" err="1">
                <a:solidFill>
                  <a:schemeClr val="bg1"/>
                </a:solidFill>
                <a:latin typeface="Calibri" panose="020F0502020204030204" pitchFamily="34" charset="0"/>
              </a:rPr>
              <a:t>komunikacije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koji</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predstavnici</a:t>
            </a:r>
            <a:r>
              <a:rPr lang="en-US" sz="1800" dirty="0">
                <a:solidFill>
                  <a:schemeClr val="bg1"/>
                </a:solidFill>
                <a:latin typeface="Calibri" panose="020F0502020204030204" pitchFamily="34" charset="0"/>
              </a:rPr>
              <a:t/>
            </a:r>
            <a:br>
              <a:rPr lang="en-US" sz="1800" dirty="0">
                <a:solidFill>
                  <a:schemeClr val="bg1"/>
                </a:solidFill>
                <a:latin typeface="Calibri" panose="020F0502020204030204" pitchFamily="34" charset="0"/>
              </a:rPr>
            </a:br>
            <a:r>
              <a:rPr lang="en-US" sz="1800" dirty="0" err="1">
                <a:solidFill>
                  <a:schemeClr val="bg1"/>
                </a:solidFill>
                <a:latin typeface="Calibri" panose="020F0502020204030204" pitchFamily="34" charset="0"/>
              </a:rPr>
              <a:t>privrede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najčešće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koriste</a:t>
            </a:r>
            <a:r>
              <a:rPr lang="en-US" sz="1800" dirty="0">
                <a:solidFill>
                  <a:schemeClr val="bg1"/>
                </a:solidFill>
                <a:latin typeface="Calibri" panose="020F0502020204030204" pitchFamily="34" charset="0"/>
              </a:rPr>
              <a:t> u JPD</a:t>
            </a:r>
          </a:p>
        </p:txBody>
      </p:sp>
      <p:sp>
        <p:nvSpPr>
          <p:cNvPr id="9" name="Rectangle: Rounded Corners 8">
            <a:extLst>
              <a:ext uri="{FF2B5EF4-FFF2-40B4-BE49-F238E27FC236}">
                <a16:creationId xmlns="" xmlns:a16="http://schemas.microsoft.com/office/drawing/2014/main" id="{817C46F9-8AAA-4FB7-BB9A-888A59B0DF07}"/>
              </a:ext>
            </a:extLst>
          </p:cNvPr>
          <p:cNvSpPr/>
          <p:nvPr/>
        </p:nvSpPr>
        <p:spPr bwMode="gray">
          <a:xfrm>
            <a:off x="376052" y="4860751"/>
            <a:ext cx="2016224" cy="1203088"/>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800" dirty="0">
                <a:solidFill>
                  <a:schemeClr val="bg1"/>
                </a:solidFill>
                <a:latin typeface="Calibri" panose="020F0502020204030204" pitchFamily="34" charset="0"/>
              </a:rPr>
              <a:t>Vid </a:t>
            </a:r>
            <a:r>
              <a:rPr lang="en-US" sz="1800" dirty="0" err="1">
                <a:solidFill>
                  <a:schemeClr val="bg1"/>
                </a:solidFill>
                <a:latin typeface="Calibri" panose="020F0502020204030204" pitchFamily="34" charset="0"/>
              </a:rPr>
              <a:t>komunikacije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koji</a:t>
            </a:r>
            <a:r>
              <a:rPr lang="en-US" sz="1800" dirty="0">
                <a:solidFill>
                  <a:schemeClr val="bg1"/>
                </a:solidFill>
                <a:latin typeface="Calibri" panose="020F0502020204030204" pitchFamily="34" charset="0"/>
              </a:rPr>
              <a:t> bi </a:t>
            </a:r>
            <a:r>
              <a:rPr lang="en-US" sz="1800" dirty="0" err="1">
                <a:solidFill>
                  <a:schemeClr val="bg1"/>
                </a:solidFill>
                <a:latin typeface="Calibri" panose="020F0502020204030204" pitchFamily="34" charset="0"/>
              </a:rPr>
              <a:t>predstavnici</a:t>
            </a:r>
            <a:r>
              <a:rPr lang="en-US" sz="1800" dirty="0">
                <a:solidFill>
                  <a:schemeClr val="bg1"/>
                </a:solidFill>
                <a:latin typeface="Calibri" panose="020F0502020204030204" pitchFamily="34" charset="0"/>
              </a:rPr>
              <a:t/>
            </a:r>
            <a:br>
              <a:rPr lang="en-US" sz="1800" dirty="0">
                <a:solidFill>
                  <a:schemeClr val="bg1"/>
                </a:solidFill>
                <a:latin typeface="Calibri" panose="020F0502020204030204" pitchFamily="34" charset="0"/>
              </a:rPr>
            </a:br>
            <a:r>
              <a:rPr lang="en-US" sz="1800" dirty="0" err="1">
                <a:solidFill>
                  <a:schemeClr val="bg1"/>
                </a:solidFill>
                <a:latin typeface="Calibri" panose="020F0502020204030204" pitchFamily="34" charset="0"/>
              </a:rPr>
              <a:t>privrede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najradije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koristili</a:t>
            </a:r>
            <a:r>
              <a:rPr lang="en-US" sz="1800" dirty="0">
                <a:solidFill>
                  <a:schemeClr val="bg1"/>
                </a:solidFill>
                <a:latin typeface="Calibri" panose="020F0502020204030204" pitchFamily="34" charset="0"/>
              </a:rPr>
              <a:t> u JPD</a:t>
            </a:r>
          </a:p>
        </p:txBody>
      </p:sp>
      <p:sp>
        <p:nvSpPr>
          <p:cNvPr id="11" name="Title 1">
            <a:extLst>
              <a:ext uri="{FF2B5EF4-FFF2-40B4-BE49-F238E27FC236}">
                <a16:creationId xmlns="" xmlns:a16="http://schemas.microsoft.com/office/drawing/2014/main" id="{AF48A23C-FB7A-4713-B019-10DF496B6733}"/>
              </a:ext>
            </a:extLst>
          </p:cNvPr>
          <p:cNvSpPr txBox="1">
            <a:spLocks/>
          </p:cNvSpPr>
          <p:nvPr/>
        </p:nvSpPr>
        <p:spPr bwMode="gray">
          <a:xfrm>
            <a:off x="383183" y="368603"/>
            <a:ext cx="7625964"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800" dirty="0"/>
              <a:t>Različiti vidovi komunikacije u toku dijaloga</a:t>
            </a:r>
            <a:endParaRPr lang="en-US" sz="2800" dirty="0"/>
          </a:p>
        </p:txBody>
      </p:sp>
      <p:sp>
        <p:nvSpPr>
          <p:cNvPr id="12" name="Content Placeholder 13">
            <a:extLst>
              <a:ext uri="{FF2B5EF4-FFF2-40B4-BE49-F238E27FC236}">
                <a16:creationId xmlns="" xmlns:a16="http://schemas.microsoft.com/office/drawing/2014/main" id="{5A9C24FB-0A47-4603-8299-74D1B072390F}"/>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način najčešće komunicirate sa privrednicima i poslovnim udruženjima kada ih konsultujete prilikom pripreme/ donošenja/ izmene propisa?/  Uzevši u obzir različite aktere u procesu javno-privatnog dijaloga, na koji način oni daju najkonstruktivniji doprinos po Vašem mišljenju?</a:t>
            </a:r>
          </a:p>
        </p:txBody>
      </p:sp>
      <p:sp>
        <p:nvSpPr>
          <p:cNvPr id="14" name="Rectangle: Rounded Corners 13">
            <a:extLst>
              <a:ext uri="{FF2B5EF4-FFF2-40B4-BE49-F238E27FC236}">
                <a16:creationId xmlns="" xmlns:a16="http://schemas.microsoft.com/office/drawing/2014/main" id="{E8D912BE-B98D-415A-8133-4D0BF9FDD0A3}"/>
              </a:ext>
            </a:extLst>
          </p:cNvPr>
          <p:cNvSpPr/>
          <p:nvPr/>
        </p:nvSpPr>
        <p:spPr bwMode="gray">
          <a:xfrm>
            <a:off x="10392295" y="457429"/>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047934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7823326" cy="598488"/>
          </a:xfrm>
        </p:spPr>
        <p:txBody>
          <a:bodyPr/>
          <a:lstStyle/>
          <a:p>
            <a:r>
              <a:rPr lang="sr-Latn-CS" sz="2600" dirty="0"/>
              <a:t>Davanje komentara na propis ili primenu propisa</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6"/>
            <a:ext cx="12673408" cy="55825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ste nekada davali primedbe/komentare na neki zakon/propis ili primenu propisa ministarstvu ili Vladi? / Da li je Vaša institucija dobijala primedbe/komentare na neki propis ili primenu propisa u poslednjih 12 meseci od predstavnika privrede?</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954723"/>
            <a:ext cx="698477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Višestruki odgovori; Baza: Ukupna ciljna </a:t>
            </a:r>
            <a:r>
              <a:rPr lang="sr-Latn-RS" sz="1600" i="1" dirty="0">
                <a:solidFill>
                  <a:srgbClr val="222223"/>
                </a:solidFill>
                <a:latin typeface="Calibri" panose="020F0502020204030204" pitchFamily="34" charset="0"/>
              </a:rPr>
              <a:t>populacija - Privrednici i Udruženja</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24" name="Content Placeholder 11">
            <a:extLst>
              <a:ext uri="{FF2B5EF4-FFF2-40B4-BE49-F238E27FC236}">
                <a16:creationId xmlns="" xmlns:a16="http://schemas.microsoft.com/office/drawing/2014/main" id="{2EDCE31F-5C91-4BE8-8E6B-9D889D81F50D}"/>
              </a:ext>
            </a:extLst>
          </p:cNvPr>
          <p:cNvGraphicFramePr>
            <a:graphicFrameLocks/>
          </p:cNvGraphicFramePr>
          <p:nvPr>
            <p:extLst>
              <p:ext uri="{D42A27DB-BD31-4B8C-83A1-F6EECF244321}">
                <p14:modId xmlns:p14="http://schemas.microsoft.com/office/powerpoint/2010/main" val="3261589282"/>
              </p:ext>
            </p:extLst>
          </p:nvPr>
        </p:nvGraphicFramePr>
        <p:xfrm>
          <a:off x="7727999" y="2464543"/>
          <a:ext cx="5007447" cy="3980384"/>
        </p:xfrm>
        <a:graphic>
          <a:graphicData uri="http://schemas.openxmlformats.org/drawingml/2006/chart">
            <c:chart xmlns:c="http://schemas.openxmlformats.org/drawingml/2006/chart" xmlns:r="http://schemas.openxmlformats.org/officeDocument/2006/relationships" r:id="rId3"/>
          </a:graphicData>
        </a:graphic>
      </p:graphicFrame>
      <p:sp>
        <p:nvSpPr>
          <p:cNvPr id="26" name="Content Placeholder 13">
            <a:extLst>
              <a:ext uri="{FF2B5EF4-FFF2-40B4-BE49-F238E27FC236}">
                <a16:creationId xmlns="" xmlns:a16="http://schemas.microsoft.com/office/drawing/2014/main" id="{837E0356-2BE3-4AB9-BCB5-50396439CC2E}"/>
              </a:ext>
            </a:extLst>
          </p:cNvPr>
          <p:cNvSpPr txBox="1">
            <a:spLocks/>
          </p:cNvSpPr>
          <p:nvPr/>
        </p:nvSpPr>
        <p:spPr bwMode="gray">
          <a:xfrm>
            <a:off x="8880127" y="6931184"/>
            <a:ext cx="4176464" cy="33042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a:t>
            </a:r>
            <a:r>
              <a:rPr lang="sr-Latn-RS" sz="1600" i="1" dirty="0">
                <a:solidFill>
                  <a:srgbClr val="222223"/>
                </a:solidFill>
                <a:latin typeface="Calibri" panose="020F0502020204030204" pitchFamily="34" charset="0"/>
              </a:rPr>
              <a:t>populacija - Javni sektor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29" name="Chart 28">
            <a:extLst>
              <a:ext uri="{FF2B5EF4-FFF2-40B4-BE49-F238E27FC236}">
                <a16:creationId xmlns="" xmlns:a16="http://schemas.microsoft.com/office/drawing/2014/main" id="{1A4676FE-952E-487D-8D24-94D71909A8CC}"/>
              </a:ext>
            </a:extLst>
          </p:cNvPr>
          <p:cNvGraphicFramePr/>
          <p:nvPr>
            <p:extLst>
              <p:ext uri="{D42A27DB-BD31-4B8C-83A1-F6EECF244321}">
                <p14:modId xmlns:p14="http://schemas.microsoft.com/office/powerpoint/2010/main" val="3908636100"/>
              </p:ext>
            </p:extLst>
          </p:nvPr>
        </p:nvGraphicFramePr>
        <p:xfrm>
          <a:off x="383183" y="2559326"/>
          <a:ext cx="7344816" cy="4100497"/>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Rounded Corners 29">
            <a:extLst>
              <a:ext uri="{FF2B5EF4-FFF2-40B4-BE49-F238E27FC236}">
                <a16:creationId xmlns="" xmlns:a16="http://schemas.microsoft.com/office/drawing/2014/main" id="{185D105E-6DBC-4BB2-84E2-9DF41CBDBA0A}"/>
              </a:ext>
            </a:extLst>
          </p:cNvPr>
          <p:cNvSpPr/>
          <p:nvPr/>
        </p:nvSpPr>
        <p:spPr bwMode="gray">
          <a:xfrm>
            <a:off x="2055285" y="192243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1" name="Rectangle: Rounded Corners 30">
            <a:extLst>
              <a:ext uri="{FF2B5EF4-FFF2-40B4-BE49-F238E27FC236}">
                <a16:creationId xmlns="" xmlns:a16="http://schemas.microsoft.com/office/drawing/2014/main" id="{C47A653D-28CC-46A3-9154-65B3FC8C2FF4}"/>
              </a:ext>
            </a:extLst>
          </p:cNvPr>
          <p:cNvSpPr/>
          <p:nvPr/>
        </p:nvSpPr>
        <p:spPr bwMode="gray">
          <a:xfrm>
            <a:off x="8483444" y="192243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9424743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8610272" cy="598488"/>
          </a:xfrm>
        </p:spPr>
        <p:txBody>
          <a:bodyPr/>
          <a:lstStyle/>
          <a:p>
            <a:r>
              <a:rPr lang="sr-Latn-CS" sz="2600" dirty="0"/>
              <a:t>Odgovori na komentare na propis ili primenu propisa</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6"/>
            <a:ext cx="12673408" cy="55825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Vam je u najvećem broju slučajeva ministarstvo/Vlada odgovorilo na Vaše primedbe/komentare na nacrt zakona? /  Da li ste u najvećem broju slučajeva odgovorili na dobijene primedbe/komentare predstavnika privrede na nacrte zakona?</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702513"/>
            <a:ext cx="7200800" cy="55909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500" i="1" dirty="0">
                <a:solidFill>
                  <a:srgbClr val="222223"/>
                </a:solidFill>
                <a:latin typeface="Calibri" panose="020F0502020204030204" pitchFamily="34" charset="0"/>
              </a:rPr>
              <a:t>Baza: Privrednici i udruženja koja su </a:t>
            </a:r>
            <a:r>
              <a:rPr lang="sr-Latn-CS" sz="1500" i="1" dirty="0">
                <a:solidFill>
                  <a:srgbClr val="222223"/>
                </a:solidFill>
                <a:latin typeface="Calibri" panose="020F0502020204030204" pitchFamily="34" charset="0"/>
              </a:rPr>
              <a:t>davala primedbe/komentare na neki zakon/propis ili primenu propisa ministarstvu ili Vladi </a:t>
            </a:r>
            <a:endParaRPr lang="en-GB" sz="1500" i="1" dirty="0">
              <a:solidFill>
                <a:srgbClr val="222223"/>
              </a:solidFill>
              <a:latin typeface="Calibri" panose="020F0502020204030204" pitchFamily="34" charset="0"/>
            </a:endParaRPr>
          </a:p>
        </p:txBody>
      </p:sp>
      <p:sp>
        <p:nvSpPr>
          <p:cNvPr id="26" name="Content Placeholder 13">
            <a:extLst>
              <a:ext uri="{FF2B5EF4-FFF2-40B4-BE49-F238E27FC236}">
                <a16:creationId xmlns="" xmlns:a16="http://schemas.microsoft.com/office/drawing/2014/main" id="{837E0356-2BE3-4AB9-BCB5-50396439CC2E}"/>
              </a:ext>
            </a:extLst>
          </p:cNvPr>
          <p:cNvSpPr txBox="1">
            <a:spLocks/>
          </p:cNvSpPr>
          <p:nvPr/>
        </p:nvSpPr>
        <p:spPr bwMode="gray">
          <a:xfrm>
            <a:off x="8880127" y="6702513"/>
            <a:ext cx="4217783" cy="558253"/>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i="1" dirty="0">
                <a:solidFill>
                  <a:srgbClr val="222223"/>
                </a:solidFill>
                <a:latin typeface="Calibri" panose="020F0502020204030204" pitchFamily="34" charset="0"/>
              </a:rPr>
              <a:t>Baza: Predstavnici javnog sektora koji su dobijali primedbe/komentare</a:t>
            </a:r>
            <a:endParaRPr lang="en-GB" sz="1600" i="1" dirty="0">
              <a:solidFill>
                <a:srgbClr val="222223"/>
              </a:solidFill>
              <a:latin typeface="Calibri" panose="020F0502020204030204" pitchFamily="34" charset="0"/>
            </a:endParaRPr>
          </a:p>
        </p:txBody>
      </p:sp>
      <p:sp>
        <p:nvSpPr>
          <p:cNvPr id="30" name="Rectangle: Rounded Corners 29">
            <a:extLst>
              <a:ext uri="{FF2B5EF4-FFF2-40B4-BE49-F238E27FC236}">
                <a16:creationId xmlns="" xmlns:a16="http://schemas.microsoft.com/office/drawing/2014/main" id="{185D105E-6DBC-4BB2-84E2-9DF41CBDBA0A}"/>
              </a:ext>
            </a:extLst>
          </p:cNvPr>
          <p:cNvSpPr/>
          <p:nvPr/>
        </p:nvSpPr>
        <p:spPr bwMode="gray">
          <a:xfrm>
            <a:off x="2055285" y="176440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1" name="Rectangle: Rounded Corners 30">
            <a:extLst>
              <a:ext uri="{FF2B5EF4-FFF2-40B4-BE49-F238E27FC236}">
                <a16:creationId xmlns="" xmlns:a16="http://schemas.microsoft.com/office/drawing/2014/main" id="{C47A653D-28CC-46A3-9154-65B3FC8C2FF4}"/>
              </a:ext>
            </a:extLst>
          </p:cNvPr>
          <p:cNvSpPr/>
          <p:nvPr/>
        </p:nvSpPr>
        <p:spPr bwMode="gray">
          <a:xfrm>
            <a:off x="8139961" y="1768349"/>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13" name="Content Placeholder 13">
            <a:extLst>
              <a:ext uri="{FF2B5EF4-FFF2-40B4-BE49-F238E27FC236}">
                <a16:creationId xmlns="" xmlns:a16="http://schemas.microsoft.com/office/drawing/2014/main" id="{4183AE42-B80E-4C31-820E-0973088E87CF}"/>
              </a:ext>
            </a:extLst>
          </p:cNvPr>
          <p:cNvGraphicFramePr>
            <a:graphicFrameLocks/>
          </p:cNvGraphicFramePr>
          <p:nvPr>
            <p:extLst>
              <p:ext uri="{D42A27DB-BD31-4B8C-83A1-F6EECF244321}">
                <p14:modId xmlns:p14="http://schemas.microsoft.com/office/powerpoint/2010/main" val="4210013663"/>
              </p:ext>
            </p:extLst>
          </p:nvPr>
        </p:nvGraphicFramePr>
        <p:xfrm>
          <a:off x="383183" y="2484488"/>
          <a:ext cx="6840760" cy="4176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 xmlns:a16="http://schemas.microsoft.com/office/drawing/2014/main" id="{EC498388-1FD8-4DD9-A6CC-9F1C08036C6B}"/>
              </a:ext>
            </a:extLst>
          </p:cNvPr>
          <p:cNvGraphicFramePr/>
          <p:nvPr/>
        </p:nvGraphicFramePr>
        <p:xfrm>
          <a:off x="7223943" y="2500751"/>
          <a:ext cx="5832648" cy="4160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82227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7170968" cy="559952"/>
          </a:xfrm>
        </p:spPr>
        <p:txBody>
          <a:bodyPr/>
          <a:lstStyle/>
          <a:p>
            <a:r>
              <a:rPr lang="pl-PL" sz="3200" dirty="0"/>
              <a:t>Definisanje javno privatnog dijaloga</a:t>
            </a:r>
          </a:p>
        </p:txBody>
      </p:sp>
      <p:sp>
        <p:nvSpPr>
          <p:cNvPr id="14" name="Content Placeholder 13"/>
          <p:cNvSpPr>
            <a:spLocks noGrp="1"/>
          </p:cNvSpPr>
          <p:nvPr>
            <p:ph type="body" sz="quarter" idx="14"/>
          </p:nvPr>
        </p:nvSpPr>
        <p:spPr>
          <a:xfrm>
            <a:off x="383183" y="6954723"/>
            <a:ext cx="8568952" cy="306883"/>
          </a:xfrm>
        </p:spPr>
        <p:txBody>
          <a:bodyPr>
            <a:normAutofit/>
          </a:bodyPr>
          <a:lstStyle/>
          <a:p>
            <a:r>
              <a:rPr lang="sr-Latn-RS" sz="1600" i="1" dirty="0">
                <a:latin typeface="Calibri" panose="020F0502020204030204" pitchFamily="34" charset="0"/>
              </a:rPr>
              <a:t>Baza: Oni kojima je poznat termin javno-privatni dijalog - Privrednici; Poslovna udruženja; Javni sektor</a:t>
            </a:r>
            <a:endParaRPr lang="en-GB" sz="1600" i="1" dirty="0">
              <a:latin typeface="Calibri" panose="020F0502020204030204" pitchFamily="34" charset="0"/>
            </a:endParaRPr>
          </a:p>
        </p:txBody>
      </p:sp>
      <p:graphicFrame>
        <p:nvGraphicFramePr>
          <p:cNvPr id="6" name="Chart 5">
            <a:extLst>
              <a:ext uri="{FF2B5EF4-FFF2-40B4-BE49-F238E27FC236}">
                <a16:creationId xmlns="" xmlns:a16="http://schemas.microsoft.com/office/drawing/2014/main" id="{19C9A07C-09EF-4A1E-B348-C4A7A702AF92}"/>
              </a:ext>
            </a:extLst>
          </p:cNvPr>
          <p:cNvGraphicFramePr/>
          <p:nvPr>
            <p:extLst>
              <p:ext uri="{D42A27DB-BD31-4B8C-83A1-F6EECF244321}">
                <p14:modId xmlns:p14="http://schemas.microsoft.com/office/powerpoint/2010/main" val="1733615406"/>
              </p:ext>
            </p:extLst>
          </p:nvPr>
        </p:nvGraphicFramePr>
        <p:xfrm>
          <a:off x="590338" y="1637879"/>
          <a:ext cx="12097344" cy="509508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3">
            <a:extLst>
              <a:ext uri="{FF2B5EF4-FFF2-40B4-BE49-F238E27FC236}">
                <a16:creationId xmlns="" xmlns:a16="http://schemas.microsoft.com/office/drawing/2014/main" id="{E549D582-76F6-4235-98A2-99940A6F5C9D}"/>
              </a:ext>
            </a:extLst>
          </p:cNvPr>
          <p:cNvSpPr txBox="1">
            <a:spLocks/>
          </p:cNvSpPr>
          <p:nvPr/>
        </p:nvSpPr>
        <p:spPr bwMode="gray">
          <a:xfrm>
            <a:off x="383183" y="1044327"/>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Šta je, po vašem mišljenju, javno-privatni dijalog?</a:t>
            </a:r>
            <a:endParaRPr lang="sr-Latn-RS" sz="1600" dirty="0">
              <a:latin typeface="Calibri" panose="020F0502020204030204" pitchFamily="34" charset="0"/>
            </a:endParaRPr>
          </a:p>
        </p:txBody>
      </p:sp>
    </p:spTree>
    <p:extLst>
      <p:ext uri="{BB962C8B-B14F-4D97-AF65-F5344CB8AC3E}">
        <p14:creationId xmlns:p14="http://schemas.microsoft.com/office/powerpoint/2010/main" val="246971899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13">
            <a:extLst>
              <a:ext uri="{FF2B5EF4-FFF2-40B4-BE49-F238E27FC236}">
                <a16:creationId xmlns="" xmlns:a16="http://schemas.microsoft.com/office/drawing/2014/main" id="{D8364126-A3B0-46D3-A087-2701CE133CC9}"/>
              </a:ext>
            </a:extLst>
          </p:cNvPr>
          <p:cNvGraphicFramePr>
            <a:graphicFrameLocks/>
          </p:cNvGraphicFramePr>
          <p:nvPr>
            <p:extLst>
              <p:ext uri="{D42A27DB-BD31-4B8C-83A1-F6EECF244321}">
                <p14:modId xmlns:p14="http://schemas.microsoft.com/office/powerpoint/2010/main" val="3969041721"/>
              </p:ext>
            </p:extLst>
          </p:nvPr>
        </p:nvGraphicFramePr>
        <p:xfrm>
          <a:off x="1286772" y="1764624"/>
          <a:ext cx="10074141"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 xmlns:a16="http://schemas.microsoft.com/office/drawing/2014/main" id="{7F7447DE-7732-4B52-B6C5-AB432B15C139}"/>
              </a:ext>
            </a:extLst>
          </p:cNvPr>
          <p:cNvSpPr txBox="1">
            <a:spLocks/>
          </p:cNvSpPr>
          <p:nvPr/>
        </p:nvSpPr>
        <p:spPr bwMode="gray">
          <a:xfrm>
            <a:off x="383183" y="355120"/>
            <a:ext cx="3615957"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Odgovori na komentare</a:t>
            </a:r>
          </a:p>
        </p:txBody>
      </p:sp>
      <p:sp>
        <p:nvSpPr>
          <p:cNvPr id="10" name="Content Placeholder 13">
            <a:extLst>
              <a:ext uri="{FF2B5EF4-FFF2-40B4-BE49-F238E27FC236}">
                <a16:creationId xmlns="" xmlns:a16="http://schemas.microsoft.com/office/drawing/2014/main" id="{198CF3D8-03AF-428C-A22B-2006484C1E9F}"/>
              </a:ext>
            </a:extLst>
          </p:cNvPr>
          <p:cNvSpPr txBox="1">
            <a:spLocks/>
          </p:cNvSpPr>
          <p:nvPr/>
        </p:nvSpPr>
        <p:spPr bwMode="gray">
          <a:xfrm>
            <a:off x="383183" y="1025910"/>
            <a:ext cx="11881320"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ste najčešće odgovarali direktno udruženjima i privrednicima ili ste odgovarali preko Privredne komore Srbije? </a:t>
            </a:r>
          </a:p>
        </p:txBody>
      </p:sp>
      <p:sp>
        <p:nvSpPr>
          <p:cNvPr id="7" name="Content Placeholder 13">
            <a:extLst>
              <a:ext uri="{FF2B5EF4-FFF2-40B4-BE49-F238E27FC236}">
                <a16:creationId xmlns="" xmlns:a16="http://schemas.microsoft.com/office/drawing/2014/main" id="{43E3FE62-440A-4CA4-99B6-240538232B50}"/>
              </a:ext>
            </a:extLst>
          </p:cNvPr>
          <p:cNvSpPr txBox="1">
            <a:spLocks/>
          </p:cNvSpPr>
          <p:nvPr/>
        </p:nvSpPr>
        <p:spPr bwMode="gray">
          <a:xfrm>
            <a:off x="383183" y="6953883"/>
            <a:ext cx="7344816" cy="306883"/>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Predstavnici javnog sektora koji su dobijali primedbe/komentare</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8" name="Rectangle: Rounded Corners 7">
            <a:extLst>
              <a:ext uri="{FF2B5EF4-FFF2-40B4-BE49-F238E27FC236}">
                <a16:creationId xmlns="" xmlns:a16="http://schemas.microsoft.com/office/drawing/2014/main" id="{48135960-AFEA-4D3D-A47D-53356BF6F959}"/>
              </a:ext>
            </a:extLst>
          </p:cNvPr>
          <p:cNvSpPr/>
          <p:nvPr/>
        </p:nvSpPr>
        <p:spPr bwMode="gray">
          <a:xfrm>
            <a:off x="9560037" y="383661"/>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760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3710085" cy="598488"/>
          </a:xfrm>
        </p:spPr>
        <p:txBody>
          <a:bodyPr/>
          <a:lstStyle/>
          <a:p>
            <a:r>
              <a:rPr lang="en-US" sz="2600" dirty="0" err="1"/>
              <a:t>Reak</a:t>
            </a:r>
            <a:r>
              <a:rPr lang="sr-Latn-RS" sz="2600" dirty="0"/>
              <a:t>cije na komentare</a:t>
            </a:r>
            <a:endParaRPr lang="sr-Latn-CS" sz="26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6"/>
            <a:ext cx="12673408" cy="60746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Kakav je uglavnom bio odgovor javnih institucija na Vaše komentare? / Po Vašoj proceni, koliko je ovakvih podnetih komentara od strane predstavnika privrede usvojeno, odnosno koliko je ovakvih predloga dovelo do promene propisa u prethodnih 12 meseci?</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9" name="Content Placeholder 13">
            <a:extLst>
              <a:ext uri="{FF2B5EF4-FFF2-40B4-BE49-F238E27FC236}">
                <a16:creationId xmlns=""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Privrednici i udruženja koja su dobila barem jedan odgovor</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26" name="Content Placeholder 13">
            <a:extLst>
              <a:ext uri="{FF2B5EF4-FFF2-40B4-BE49-F238E27FC236}">
                <a16:creationId xmlns="" xmlns:a16="http://schemas.microsoft.com/office/drawing/2014/main" id="{837E0356-2BE3-4AB9-BCB5-50396439CC2E}"/>
              </a:ext>
            </a:extLst>
          </p:cNvPr>
          <p:cNvSpPr txBox="1">
            <a:spLocks/>
          </p:cNvSpPr>
          <p:nvPr/>
        </p:nvSpPr>
        <p:spPr bwMode="gray">
          <a:xfrm>
            <a:off x="6655183" y="6953681"/>
            <a:ext cx="6263129"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i="1" dirty="0">
                <a:solidFill>
                  <a:srgbClr val="222223"/>
                </a:solidFill>
                <a:latin typeface="Calibri" panose="020F0502020204030204" pitchFamily="34" charset="0"/>
              </a:rPr>
              <a:t>Baza: Predstavnici javnog sektora koji su dobijali primedbe/komentare</a:t>
            </a:r>
            <a:endParaRPr lang="en-GB" sz="1600" i="1" dirty="0">
              <a:solidFill>
                <a:srgbClr val="222223"/>
              </a:solidFill>
              <a:latin typeface="Calibri" panose="020F0502020204030204" pitchFamily="34" charset="0"/>
            </a:endParaRPr>
          </a:p>
        </p:txBody>
      </p:sp>
      <p:graphicFrame>
        <p:nvGraphicFramePr>
          <p:cNvPr id="29" name="Chart 28">
            <a:extLst>
              <a:ext uri="{FF2B5EF4-FFF2-40B4-BE49-F238E27FC236}">
                <a16:creationId xmlns="" xmlns:a16="http://schemas.microsoft.com/office/drawing/2014/main" id="{1A4676FE-952E-487D-8D24-94D71909A8CC}"/>
              </a:ext>
            </a:extLst>
          </p:cNvPr>
          <p:cNvGraphicFramePr/>
          <p:nvPr>
            <p:extLst>
              <p:ext uri="{D42A27DB-BD31-4B8C-83A1-F6EECF244321}">
                <p14:modId xmlns:p14="http://schemas.microsoft.com/office/powerpoint/2010/main" val="3271314199"/>
              </p:ext>
            </p:extLst>
          </p:nvPr>
        </p:nvGraphicFramePr>
        <p:xfrm>
          <a:off x="383183" y="2631333"/>
          <a:ext cx="7344815" cy="3813593"/>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Rounded Corners 29">
            <a:extLst>
              <a:ext uri="{FF2B5EF4-FFF2-40B4-BE49-F238E27FC236}">
                <a16:creationId xmlns="" xmlns:a16="http://schemas.microsoft.com/office/drawing/2014/main" id="{185D105E-6DBC-4BB2-84E2-9DF41CBDBA0A}"/>
              </a:ext>
            </a:extLst>
          </p:cNvPr>
          <p:cNvSpPr/>
          <p:nvPr/>
        </p:nvSpPr>
        <p:spPr bwMode="gray">
          <a:xfrm>
            <a:off x="2127293" y="191343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1" name="Rectangle: Rounded Corners 30">
            <a:extLst>
              <a:ext uri="{FF2B5EF4-FFF2-40B4-BE49-F238E27FC236}">
                <a16:creationId xmlns="" xmlns:a16="http://schemas.microsoft.com/office/drawing/2014/main" id="{C47A653D-28CC-46A3-9154-65B3FC8C2FF4}"/>
              </a:ext>
            </a:extLst>
          </p:cNvPr>
          <p:cNvSpPr/>
          <p:nvPr/>
        </p:nvSpPr>
        <p:spPr bwMode="gray">
          <a:xfrm>
            <a:off x="8718894" y="191737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13" name="Content Placeholder 13">
            <a:extLst>
              <a:ext uri="{FF2B5EF4-FFF2-40B4-BE49-F238E27FC236}">
                <a16:creationId xmlns="" xmlns:a16="http://schemas.microsoft.com/office/drawing/2014/main" id="{05711E88-8C3C-46F3-A744-ACCF2A54A261}"/>
              </a:ext>
            </a:extLst>
          </p:cNvPr>
          <p:cNvGraphicFramePr>
            <a:graphicFrameLocks/>
          </p:cNvGraphicFramePr>
          <p:nvPr>
            <p:extLst>
              <p:ext uri="{D42A27DB-BD31-4B8C-83A1-F6EECF244321}">
                <p14:modId xmlns:p14="http://schemas.microsoft.com/office/powerpoint/2010/main" val="2108617582"/>
              </p:ext>
            </p:extLst>
          </p:nvPr>
        </p:nvGraphicFramePr>
        <p:xfrm>
          <a:off x="8016029" y="2640579"/>
          <a:ext cx="4902283" cy="3804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184640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5544616" cy="598488"/>
          </a:xfrm>
        </p:spPr>
        <p:txBody>
          <a:bodyPr/>
          <a:lstStyle/>
          <a:p>
            <a:r>
              <a:rPr lang="sr-Latn-CS" sz="2800" dirty="0"/>
              <a:t>Razlozi za nedavanje komentara</a:t>
            </a:r>
          </a:p>
        </p:txBody>
      </p:sp>
      <p:sp>
        <p:nvSpPr>
          <p:cNvPr id="14" name="Content Placeholder 13"/>
          <p:cNvSpPr>
            <a:spLocks noGrp="1"/>
          </p:cNvSpPr>
          <p:nvPr>
            <p:ph type="body" sz="quarter" idx="14"/>
          </p:nvPr>
        </p:nvSpPr>
        <p:spPr>
          <a:xfrm>
            <a:off x="383183" y="6954723"/>
            <a:ext cx="6984776" cy="306883"/>
          </a:xfrm>
        </p:spPr>
        <p:txBody>
          <a:bodyPr>
            <a:normAutofit/>
          </a:bodyPr>
          <a:lstStyle/>
          <a:p>
            <a:r>
              <a:rPr lang="sr-Latn-RS" sz="1600" i="1" dirty="0">
                <a:latin typeface="Calibri" panose="020F0502020204030204" pitchFamily="34" charset="0"/>
              </a:rPr>
              <a:t>Baza: Privrednici i poslovna udruženja koji nikada nisu davala primedbu/sugestiju</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Koji je presudan razlog zbog kojeg nikada niste davali primedbe/komentare?</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6" name="Chart 5">
            <a:extLst>
              <a:ext uri="{FF2B5EF4-FFF2-40B4-BE49-F238E27FC236}">
                <a16:creationId xmlns="" xmlns:a16="http://schemas.microsoft.com/office/drawing/2014/main" id="{604F41E0-83F0-4EF5-8F1D-75B5147A567B}"/>
              </a:ext>
            </a:extLst>
          </p:cNvPr>
          <p:cNvGraphicFramePr/>
          <p:nvPr>
            <p:extLst>
              <p:ext uri="{D42A27DB-BD31-4B8C-83A1-F6EECF244321}">
                <p14:modId xmlns:p14="http://schemas.microsoft.com/office/powerpoint/2010/main" val="2542719438"/>
              </p:ext>
            </p:extLst>
          </p:nvPr>
        </p:nvGraphicFramePr>
        <p:xfrm>
          <a:off x="383183" y="2163321"/>
          <a:ext cx="943304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 xmlns:a16="http://schemas.microsoft.com/office/drawing/2014/main" id="{01F72C29-0A80-4C13-B96E-442B4401EEF4}"/>
              </a:ext>
            </a:extLst>
          </p:cNvPr>
          <p:cNvSpPr/>
          <p:nvPr/>
        </p:nvSpPr>
        <p:spPr bwMode="gray">
          <a:xfrm>
            <a:off x="10104263" y="2187022"/>
            <a:ext cx="2827710" cy="4473929"/>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900" b="1" dirty="0">
                <a:solidFill>
                  <a:schemeClr val="bg1"/>
                </a:solidFill>
                <a:latin typeface="Calibri" panose="020F0502020204030204" pitchFamily="34" charset="0"/>
              </a:rPr>
              <a:t>Od ukupno 8 udruženja koja nikada nisu davala primedbe/</a:t>
            </a:r>
            <a:r>
              <a:rPr lang="en-US" sz="1900" b="1" dirty="0">
                <a:solidFill>
                  <a:schemeClr val="bg1"/>
                </a:solidFill>
                <a:latin typeface="Calibri" panose="020F0502020204030204" pitchFamily="34" charset="0"/>
              </a:rPr>
              <a:t>komentare</a:t>
            </a:r>
            <a:r>
              <a:rPr lang="sr-Latn-RS" sz="1900" b="1" dirty="0">
                <a:solidFill>
                  <a:schemeClr val="bg1"/>
                </a:solidFill>
                <a:latin typeface="Calibri" panose="020F0502020204030204" pitchFamily="34" charset="0"/>
              </a:rPr>
              <a:t>, 3 nemaju kadrovskih i finansijskih kapaciteta za bavljenje zakonima/propisima, 3 nije dovoljno informisano a 2 smatraju da čak i ako neko pročita njihove komentare, neće ništa uraditi po tom pitanju.</a:t>
            </a:r>
            <a:endParaRPr lang="en-US" sz="1900" b="1" strike="sngStrike" dirty="0">
              <a:solidFill>
                <a:schemeClr val="bg1"/>
              </a:solidFill>
              <a:latin typeface="Calibri" panose="020F0502020204030204" pitchFamily="34" charset="0"/>
            </a:endParaRPr>
          </a:p>
        </p:txBody>
      </p:sp>
      <p:sp>
        <p:nvSpPr>
          <p:cNvPr id="8" name="Rectangle: Rounded Corners 7">
            <a:extLst>
              <a:ext uri="{FF2B5EF4-FFF2-40B4-BE49-F238E27FC236}">
                <a16:creationId xmlns="" xmlns:a16="http://schemas.microsoft.com/office/drawing/2014/main" id="{D8D75775-4A95-446B-BBC2-0D33474E71EC}"/>
              </a:ext>
            </a:extLst>
          </p:cNvPr>
          <p:cNvSpPr/>
          <p:nvPr/>
        </p:nvSpPr>
        <p:spPr bwMode="gray">
          <a:xfrm>
            <a:off x="1895351" y="1631603"/>
            <a:ext cx="252028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le: Rounded Corners 8">
            <a:extLst>
              <a:ext uri="{FF2B5EF4-FFF2-40B4-BE49-F238E27FC236}">
                <a16:creationId xmlns="" xmlns:a16="http://schemas.microsoft.com/office/drawing/2014/main" id="{EF7FA223-8C55-41BE-AD1A-45AB8FE0F0BF}"/>
              </a:ext>
            </a:extLst>
          </p:cNvPr>
          <p:cNvSpPr/>
          <p:nvPr/>
        </p:nvSpPr>
        <p:spPr bwMode="gray">
          <a:xfrm>
            <a:off x="9310414" y="41307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Rectangle: Rounded Corners 9">
            <a:extLst>
              <a:ext uri="{FF2B5EF4-FFF2-40B4-BE49-F238E27FC236}">
                <a16:creationId xmlns="" xmlns:a16="http://schemas.microsoft.com/office/drawing/2014/main" id="{36EDC38F-C42E-499F-81DC-60C8111420B6}"/>
              </a:ext>
            </a:extLst>
          </p:cNvPr>
          <p:cNvSpPr/>
          <p:nvPr/>
        </p:nvSpPr>
        <p:spPr bwMode="gray">
          <a:xfrm>
            <a:off x="9816231" y="1631603"/>
            <a:ext cx="3115742" cy="42083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745924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 xmlns:a16="http://schemas.microsoft.com/office/drawing/2014/main" id="{532C29B5-F423-4AA8-AA13-7E203778EF7A}"/>
              </a:ext>
            </a:extLst>
          </p:cNvPr>
          <p:cNvGraphicFramePr/>
          <p:nvPr>
            <p:extLst>
              <p:ext uri="{D42A27DB-BD31-4B8C-83A1-F6EECF244321}">
                <p14:modId xmlns:p14="http://schemas.microsoft.com/office/powerpoint/2010/main" val="3401438737"/>
              </p:ext>
            </p:extLst>
          </p:nvPr>
        </p:nvGraphicFramePr>
        <p:xfrm>
          <a:off x="505143" y="2595369"/>
          <a:ext cx="12207886"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13">
            <a:extLst>
              <a:ext uri="{FF2B5EF4-FFF2-40B4-BE49-F238E27FC236}">
                <a16:creationId xmlns="" xmlns:a16="http://schemas.microsoft.com/office/drawing/2014/main" id="{7FEFAFD6-AA24-4D66-B737-ED95CEBBCEDF}"/>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a:t>
            </a:r>
            <a:endParaRPr lang="en-GB" sz="1600" i="1" dirty="0">
              <a:latin typeface="Calibri" panose="020F0502020204030204" pitchFamily="34" charset="0"/>
            </a:endParaRPr>
          </a:p>
        </p:txBody>
      </p:sp>
      <p:sp>
        <p:nvSpPr>
          <p:cNvPr id="6" name="Title 1">
            <a:extLst>
              <a:ext uri="{FF2B5EF4-FFF2-40B4-BE49-F238E27FC236}">
                <a16:creationId xmlns="" xmlns:a16="http://schemas.microsoft.com/office/drawing/2014/main" id="{C6A093AE-BB08-4A12-B323-00E7FDD83FFB}"/>
              </a:ext>
            </a:extLst>
          </p:cNvPr>
          <p:cNvSpPr txBox="1">
            <a:spLocks/>
          </p:cNvSpPr>
          <p:nvPr/>
        </p:nvSpPr>
        <p:spPr bwMode="gray">
          <a:xfrm>
            <a:off x="383183" y="368603"/>
            <a:ext cx="10916608"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Analiziranje očekivanih efekta predloženih izmena propisa na poslovanje</a:t>
            </a:r>
            <a:endParaRPr lang="en-US" sz="2400" dirty="0"/>
          </a:p>
        </p:txBody>
      </p:sp>
      <p:sp>
        <p:nvSpPr>
          <p:cNvPr id="9" name="Content Placeholder 13">
            <a:extLst>
              <a:ext uri="{FF2B5EF4-FFF2-40B4-BE49-F238E27FC236}">
                <a16:creationId xmlns="" xmlns:a16="http://schemas.microsoft.com/office/drawing/2014/main" id="{EE50C6B2-0213-4C01-AAE7-75BDE954E47F}"/>
              </a:ext>
            </a:extLst>
          </p:cNvPr>
          <p:cNvSpPr txBox="1">
            <a:spLocks/>
          </p:cNvSpPr>
          <p:nvPr/>
        </p:nvSpPr>
        <p:spPr bwMode="gray">
          <a:xfrm>
            <a:off x="383183" y="1167699"/>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ste u poslednjih 12 meseci radili analize efekata predloženih izmena propisa?</a:t>
            </a:r>
          </a:p>
        </p:txBody>
      </p:sp>
      <p:sp>
        <p:nvSpPr>
          <p:cNvPr id="10" name="Rectangle: Rounded Corners 9">
            <a:extLst>
              <a:ext uri="{FF2B5EF4-FFF2-40B4-BE49-F238E27FC236}">
                <a16:creationId xmlns="" xmlns:a16="http://schemas.microsoft.com/office/drawing/2014/main" id="{99EAB2C8-58E7-4E11-A6A3-CC53F59E3FE5}"/>
              </a:ext>
            </a:extLst>
          </p:cNvPr>
          <p:cNvSpPr/>
          <p:nvPr/>
        </p:nvSpPr>
        <p:spPr bwMode="gray">
          <a:xfrm>
            <a:off x="9384183" y="191963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6192135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991" y="404760"/>
            <a:ext cx="10013734" cy="536741"/>
          </a:xfrm>
        </p:spPr>
        <p:txBody>
          <a:bodyPr/>
          <a:lstStyle/>
          <a:p>
            <a:r>
              <a:rPr lang="sr-Latn-ME" sz="2400" dirty="0"/>
              <a:t>Analiza očekivanih efekta predloženih izmena propisa na poslovanje</a:t>
            </a:r>
            <a:endParaRPr lang="en-GB" sz="1800" dirty="0"/>
          </a:p>
        </p:txBody>
      </p:sp>
      <p:sp>
        <p:nvSpPr>
          <p:cNvPr id="9" name="Content Placeholder 13">
            <a:extLst>
              <a:ext uri="{FF2B5EF4-FFF2-40B4-BE49-F238E27FC236}">
                <a16:creationId xmlns="" xmlns:a16="http://schemas.microsoft.com/office/drawing/2014/main" id="{C666BF95-BFD6-4783-82F0-846D4B0D3E61}"/>
              </a:ext>
            </a:extLst>
          </p:cNvPr>
          <p:cNvSpPr txBox="1">
            <a:spLocks/>
          </p:cNvSpPr>
          <p:nvPr/>
        </p:nvSpPr>
        <p:spPr bwMode="gray">
          <a:xfrm>
            <a:off x="8232055" y="6658231"/>
            <a:ext cx="4608512" cy="609170"/>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6% ciljne populacije; privrednici koji su sproveli analizu u poslednjih 12 meseci</a:t>
            </a:r>
            <a:endParaRPr lang="en-GB" sz="1600" i="1" dirty="0">
              <a:latin typeface="Calibri" panose="020F0502020204030204" pitchFamily="34" charset="0"/>
            </a:endParaRPr>
          </a:p>
        </p:txBody>
      </p:sp>
      <p:sp>
        <p:nvSpPr>
          <p:cNvPr id="20" name="Rectangle: Rounded Corners 19">
            <a:extLst>
              <a:ext uri="{FF2B5EF4-FFF2-40B4-BE49-F238E27FC236}">
                <a16:creationId xmlns="" xmlns:a16="http://schemas.microsoft.com/office/drawing/2014/main" id="{E0ED9F6E-1CE5-4370-A465-F3B49B7CD9F9}"/>
              </a:ext>
            </a:extLst>
          </p:cNvPr>
          <p:cNvSpPr/>
          <p:nvPr/>
        </p:nvSpPr>
        <p:spPr bwMode="gray">
          <a:xfrm>
            <a:off x="10824343" y="451564"/>
            <a:ext cx="2335343" cy="44313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Content Placeholder 13">
            <a:extLst>
              <a:ext uri="{FF2B5EF4-FFF2-40B4-BE49-F238E27FC236}">
                <a16:creationId xmlns="" xmlns:a16="http://schemas.microsoft.com/office/drawing/2014/main" id="{4F59CC3B-31F6-4DD8-A6D2-F3817E546418}"/>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Gornji gragikon - Baza: Ukupna ciljna populacija - Privrednici</a:t>
            </a:r>
            <a:endParaRPr lang="en-GB" sz="1600" i="1" dirty="0">
              <a:latin typeface="Calibri" panose="020F0502020204030204" pitchFamily="34" charset="0"/>
            </a:endParaRPr>
          </a:p>
        </p:txBody>
      </p:sp>
      <p:graphicFrame>
        <p:nvGraphicFramePr>
          <p:cNvPr id="11" name="Content Placeholder 11">
            <a:extLst>
              <a:ext uri="{FF2B5EF4-FFF2-40B4-BE49-F238E27FC236}">
                <a16:creationId xmlns="" xmlns:a16="http://schemas.microsoft.com/office/drawing/2014/main" id="{2F9DB482-B87D-4B58-9AA7-9B37B7962E8E}"/>
              </a:ext>
            </a:extLst>
          </p:cNvPr>
          <p:cNvGraphicFramePr>
            <a:graphicFrameLocks/>
          </p:cNvGraphicFramePr>
          <p:nvPr>
            <p:extLst>
              <p:ext uri="{D42A27DB-BD31-4B8C-83A1-F6EECF244321}">
                <p14:modId xmlns:p14="http://schemas.microsoft.com/office/powerpoint/2010/main" val="865684085"/>
              </p:ext>
            </p:extLst>
          </p:nvPr>
        </p:nvGraphicFramePr>
        <p:xfrm>
          <a:off x="834163" y="1585301"/>
          <a:ext cx="11952335" cy="4737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645653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991" y="404760"/>
            <a:ext cx="10013734" cy="536741"/>
          </a:xfrm>
        </p:spPr>
        <p:txBody>
          <a:bodyPr/>
          <a:lstStyle/>
          <a:p>
            <a:r>
              <a:rPr lang="sr-Latn-ME" sz="2400" dirty="0"/>
              <a:t>Analiza očekivanih efekta predloženih izmena propisa na poslovanje</a:t>
            </a:r>
            <a:endParaRPr lang="en-GB" sz="1800" dirty="0"/>
          </a:p>
        </p:txBody>
      </p:sp>
      <p:sp>
        <p:nvSpPr>
          <p:cNvPr id="9" name="Content Placeholder 13">
            <a:extLst>
              <a:ext uri="{FF2B5EF4-FFF2-40B4-BE49-F238E27FC236}">
                <a16:creationId xmlns="" xmlns:a16="http://schemas.microsoft.com/office/drawing/2014/main" id="{C666BF95-BFD6-4783-82F0-846D4B0D3E61}"/>
              </a:ext>
            </a:extLst>
          </p:cNvPr>
          <p:cNvSpPr txBox="1">
            <a:spLocks/>
          </p:cNvSpPr>
          <p:nvPr/>
        </p:nvSpPr>
        <p:spPr bwMode="gray">
          <a:xfrm>
            <a:off x="383183" y="6771409"/>
            <a:ext cx="5976664" cy="4959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Udruženja koja su sprovela analizu u poslednjih 12 meseci</a:t>
            </a:r>
            <a:endParaRPr lang="en-GB" sz="1600" i="1" dirty="0">
              <a:latin typeface="Calibri" panose="020F0502020204030204" pitchFamily="34" charset="0"/>
            </a:endParaRPr>
          </a:p>
        </p:txBody>
      </p:sp>
      <p:graphicFrame>
        <p:nvGraphicFramePr>
          <p:cNvPr id="8" name="Chart 7">
            <a:extLst>
              <a:ext uri="{FF2B5EF4-FFF2-40B4-BE49-F238E27FC236}">
                <a16:creationId xmlns="" xmlns:a16="http://schemas.microsoft.com/office/drawing/2014/main" id="{532C29B5-F423-4AA8-AA13-7E203778EF7A}"/>
              </a:ext>
            </a:extLst>
          </p:cNvPr>
          <p:cNvGraphicFramePr/>
          <p:nvPr>
            <p:extLst>
              <p:ext uri="{D42A27DB-BD31-4B8C-83A1-F6EECF244321}">
                <p14:modId xmlns:p14="http://schemas.microsoft.com/office/powerpoint/2010/main" val="1379912048"/>
              </p:ext>
            </p:extLst>
          </p:nvPr>
        </p:nvGraphicFramePr>
        <p:xfrm>
          <a:off x="488665" y="1153498"/>
          <a:ext cx="12207886" cy="15867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 xmlns:a16="http://schemas.microsoft.com/office/drawing/2014/main" id="{5DDB555D-94DC-4FFE-9439-D790B8AD4360}"/>
              </a:ext>
            </a:extLst>
          </p:cNvPr>
          <p:cNvGraphicFramePr/>
          <p:nvPr>
            <p:extLst>
              <p:ext uri="{D42A27DB-BD31-4B8C-83A1-F6EECF244321}">
                <p14:modId xmlns:p14="http://schemas.microsoft.com/office/powerpoint/2010/main" val="3303389495"/>
              </p:ext>
            </p:extLst>
          </p:nvPr>
        </p:nvGraphicFramePr>
        <p:xfrm>
          <a:off x="5783784" y="3346142"/>
          <a:ext cx="7344816" cy="317409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Rounded Corners 13">
            <a:extLst>
              <a:ext uri="{FF2B5EF4-FFF2-40B4-BE49-F238E27FC236}">
                <a16:creationId xmlns="" xmlns:a16="http://schemas.microsoft.com/office/drawing/2014/main" id="{59D939BE-45FA-4CCC-8910-D8B4AF3C3CC6}"/>
              </a:ext>
            </a:extLst>
          </p:cNvPr>
          <p:cNvSpPr/>
          <p:nvPr/>
        </p:nvSpPr>
        <p:spPr bwMode="gray">
          <a:xfrm>
            <a:off x="635211" y="2757951"/>
            <a:ext cx="4320480" cy="455077"/>
          </a:xfrm>
          <a:prstGeom prst="roundRect">
            <a:avLst/>
          </a:prstGeom>
          <a:solidFill>
            <a:srgbClr val="1B3D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ME" sz="2000" b="1" dirty="0"/>
              <a:t>Kakav je bio ishod analize?</a:t>
            </a:r>
            <a:endParaRPr lang="en-US" sz="2000" dirty="0"/>
          </a:p>
        </p:txBody>
      </p:sp>
      <p:sp>
        <p:nvSpPr>
          <p:cNvPr id="15" name="Rectangle: Rounded Corners 14">
            <a:extLst>
              <a:ext uri="{FF2B5EF4-FFF2-40B4-BE49-F238E27FC236}">
                <a16:creationId xmlns="" xmlns:a16="http://schemas.microsoft.com/office/drawing/2014/main" id="{1F9CA824-C5EC-4923-A59B-444EBFCD6657}"/>
              </a:ext>
            </a:extLst>
          </p:cNvPr>
          <p:cNvSpPr/>
          <p:nvPr/>
        </p:nvSpPr>
        <p:spPr bwMode="gray">
          <a:xfrm>
            <a:off x="6992538" y="2762209"/>
            <a:ext cx="5559997" cy="4468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pl-PL" b="1" dirty="0"/>
              <a:t>Zbog čega niste sproveli analizu?</a:t>
            </a:r>
            <a:endParaRPr lang="en-US" dirty="0"/>
          </a:p>
        </p:txBody>
      </p:sp>
      <p:sp>
        <p:nvSpPr>
          <p:cNvPr id="16" name="Callout: Right Arrow 15">
            <a:extLst>
              <a:ext uri="{FF2B5EF4-FFF2-40B4-BE49-F238E27FC236}">
                <a16:creationId xmlns="" xmlns:a16="http://schemas.microsoft.com/office/drawing/2014/main" id="{D1DC2FE4-A29C-42EE-87E6-0D277CC9BAD5}"/>
              </a:ext>
            </a:extLst>
          </p:cNvPr>
          <p:cNvSpPr/>
          <p:nvPr/>
        </p:nvSpPr>
        <p:spPr>
          <a:xfrm rot="5400000">
            <a:off x="6732443" y="-3047567"/>
            <a:ext cx="1199019" cy="10297140"/>
          </a:xfrm>
          <a:prstGeom prst="rightArrowCallout">
            <a:avLst>
              <a:gd name="adj1" fmla="val 17709"/>
              <a:gd name="adj2" fmla="val 34407"/>
              <a:gd name="adj3" fmla="val 26617"/>
              <a:gd name="adj4" fmla="val 6726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3">
            <a:extLst>
              <a:ext uri="{FF2B5EF4-FFF2-40B4-BE49-F238E27FC236}">
                <a16:creationId xmlns="" xmlns:a16="http://schemas.microsoft.com/office/drawing/2014/main" id="{F9330B9E-45A3-4685-A347-290B3243E653}"/>
              </a:ext>
            </a:extLst>
          </p:cNvPr>
          <p:cNvSpPr txBox="1">
            <a:spLocks/>
          </p:cNvSpPr>
          <p:nvPr/>
        </p:nvSpPr>
        <p:spPr bwMode="gray">
          <a:xfrm>
            <a:off x="7174328" y="6771409"/>
            <a:ext cx="5760641" cy="478333"/>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Udruženja koja nisu sprovodila analize u poslednjih 12 meseci</a:t>
            </a:r>
            <a:endParaRPr lang="en-GB" sz="1600" i="1" dirty="0">
              <a:latin typeface="Calibri" panose="020F0502020204030204" pitchFamily="34" charset="0"/>
            </a:endParaRPr>
          </a:p>
        </p:txBody>
      </p:sp>
      <p:sp>
        <p:nvSpPr>
          <p:cNvPr id="17" name="Callout: Right Arrow 16">
            <a:extLst>
              <a:ext uri="{FF2B5EF4-FFF2-40B4-BE49-F238E27FC236}">
                <a16:creationId xmlns="" xmlns:a16="http://schemas.microsoft.com/office/drawing/2014/main" id="{F14FF8AC-0D48-4B9C-8AC6-5B8E64F4B0C0}"/>
              </a:ext>
            </a:extLst>
          </p:cNvPr>
          <p:cNvSpPr/>
          <p:nvPr/>
        </p:nvSpPr>
        <p:spPr>
          <a:xfrm rot="5400000">
            <a:off x="809787" y="1326919"/>
            <a:ext cx="1199019" cy="1548172"/>
          </a:xfrm>
          <a:prstGeom prst="rightArrowCallout">
            <a:avLst>
              <a:gd name="adj1" fmla="val 19857"/>
              <a:gd name="adj2" fmla="val 20527"/>
              <a:gd name="adj3" fmla="val 24048"/>
              <a:gd name="adj4" fmla="val 66187"/>
            </a:avLst>
          </a:prstGeom>
          <a:noFill/>
          <a:ln>
            <a:solidFill>
              <a:srgbClr val="005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hart 18">
            <a:extLst>
              <a:ext uri="{FF2B5EF4-FFF2-40B4-BE49-F238E27FC236}">
                <a16:creationId xmlns="" xmlns:a16="http://schemas.microsoft.com/office/drawing/2014/main" id="{E5FEA196-4580-43E3-8D45-129A82458E53}"/>
              </a:ext>
            </a:extLst>
          </p:cNvPr>
          <p:cNvGraphicFramePr/>
          <p:nvPr>
            <p:extLst>
              <p:ext uri="{D42A27DB-BD31-4B8C-83A1-F6EECF244321}">
                <p14:modId xmlns:p14="http://schemas.microsoft.com/office/powerpoint/2010/main" val="2079922522"/>
              </p:ext>
            </p:extLst>
          </p:nvPr>
        </p:nvGraphicFramePr>
        <p:xfrm>
          <a:off x="208404" y="3348583"/>
          <a:ext cx="5863411" cy="3174093"/>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Rounded Corners 19">
            <a:extLst>
              <a:ext uri="{FF2B5EF4-FFF2-40B4-BE49-F238E27FC236}">
                <a16:creationId xmlns="" xmlns:a16="http://schemas.microsoft.com/office/drawing/2014/main" id="{E0ED9F6E-1CE5-4370-A465-F3B49B7CD9F9}"/>
              </a:ext>
            </a:extLst>
          </p:cNvPr>
          <p:cNvSpPr/>
          <p:nvPr/>
        </p:nvSpPr>
        <p:spPr bwMode="gray">
          <a:xfrm>
            <a:off x="10824343" y="451564"/>
            <a:ext cx="2335343" cy="44313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710608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7976" y="384399"/>
            <a:ext cx="4117248" cy="548346"/>
          </a:xfrm>
        </p:spPr>
        <p:txBody>
          <a:bodyPr/>
          <a:lstStyle/>
          <a:p>
            <a:r>
              <a:rPr lang="sr-Latn-ME" sz="2800" dirty="0"/>
              <a:t>Analiza efekata propisa</a:t>
            </a:r>
            <a:endParaRPr lang="en-GB" sz="2000" dirty="0"/>
          </a:p>
        </p:txBody>
      </p:sp>
      <p:graphicFrame>
        <p:nvGraphicFramePr>
          <p:cNvPr id="8" name="Chart 7">
            <a:extLst>
              <a:ext uri="{FF2B5EF4-FFF2-40B4-BE49-F238E27FC236}">
                <a16:creationId xmlns="" xmlns:a16="http://schemas.microsoft.com/office/drawing/2014/main" id="{532C29B5-F423-4AA8-AA13-7E203778EF7A}"/>
              </a:ext>
            </a:extLst>
          </p:cNvPr>
          <p:cNvGraphicFramePr/>
          <p:nvPr>
            <p:extLst>
              <p:ext uri="{D42A27DB-BD31-4B8C-83A1-F6EECF244321}">
                <p14:modId xmlns:p14="http://schemas.microsoft.com/office/powerpoint/2010/main" val="3941518970"/>
              </p:ext>
            </p:extLst>
          </p:nvPr>
        </p:nvGraphicFramePr>
        <p:xfrm>
          <a:off x="3427468" y="1620391"/>
          <a:ext cx="9228017" cy="5472609"/>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a:extLst>
              <a:ext uri="{FF2B5EF4-FFF2-40B4-BE49-F238E27FC236}">
                <a16:creationId xmlns="" xmlns:a16="http://schemas.microsoft.com/office/drawing/2014/main" id="{9EE3C1ED-5A1B-4399-99A0-798775CA9665}"/>
              </a:ext>
            </a:extLst>
          </p:cNvPr>
          <p:cNvSpPr/>
          <p:nvPr/>
        </p:nvSpPr>
        <p:spPr>
          <a:xfrm>
            <a:off x="1050677" y="2258574"/>
            <a:ext cx="2900691" cy="1015663"/>
          </a:xfrm>
          <a:prstGeom prst="rect">
            <a:avLst/>
          </a:prstGeom>
          <a:solidFill>
            <a:schemeClr val="accent4">
              <a:lumMod val="40000"/>
              <a:lumOff val="60000"/>
            </a:schemeClr>
          </a:solidFill>
        </p:spPr>
        <p:txBody>
          <a:bodyPr wrap="square">
            <a:spAutoFit/>
          </a:bodyPr>
          <a:lstStyle/>
          <a:p>
            <a:pPr algn="ctr"/>
            <a:r>
              <a:rPr lang="sr-Latn-RS" sz="2000" b="1" dirty="0">
                <a:latin typeface="Calibri" panose="020F0502020204030204" pitchFamily="34" charset="0"/>
                <a:ea typeface="Calibri" panose="020F0502020204030204" pitchFamily="34" charset="0"/>
                <a:cs typeface="Times New Roman" panose="02020603050405020304" pitchFamily="18" charset="0"/>
              </a:rPr>
              <a:t>VIDELI/ČITALI ANALIZU EFEKATA PROPISA KOJU JE IZRADILA DRŽAVA</a:t>
            </a:r>
            <a:endParaRPr lang="en-US" sz="2000" b="1" dirty="0"/>
          </a:p>
        </p:txBody>
      </p:sp>
      <p:cxnSp>
        <p:nvCxnSpPr>
          <p:cNvPr id="21" name="Straight Connector 20">
            <a:extLst>
              <a:ext uri="{FF2B5EF4-FFF2-40B4-BE49-F238E27FC236}">
                <a16:creationId xmlns="" xmlns:a16="http://schemas.microsoft.com/office/drawing/2014/main" id="{485981E0-2235-4633-8A70-F3B352DECCEF}"/>
              </a:ext>
            </a:extLst>
          </p:cNvPr>
          <p:cNvCxnSpPr>
            <a:cxnSpLocks/>
          </p:cNvCxnSpPr>
          <p:nvPr/>
        </p:nvCxnSpPr>
        <p:spPr>
          <a:xfrm>
            <a:off x="431558" y="3584933"/>
            <a:ext cx="12644982"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Lst>
        </p:spPr>
      </p:cxnSp>
      <p:sp>
        <p:nvSpPr>
          <p:cNvPr id="22" name="Rectangle 21">
            <a:extLst>
              <a:ext uri="{FF2B5EF4-FFF2-40B4-BE49-F238E27FC236}">
                <a16:creationId xmlns="" xmlns:a16="http://schemas.microsoft.com/office/drawing/2014/main" id="{F5373596-1ED9-4F39-B31F-5737E2E0997C}"/>
              </a:ext>
            </a:extLst>
          </p:cNvPr>
          <p:cNvSpPr/>
          <p:nvPr/>
        </p:nvSpPr>
        <p:spPr>
          <a:xfrm>
            <a:off x="1042509" y="4094709"/>
            <a:ext cx="2900691" cy="707886"/>
          </a:xfrm>
          <a:prstGeom prst="rect">
            <a:avLst/>
          </a:prstGeom>
          <a:solidFill>
            <a:schemeClr val="accent4">
              <a:lumMod val="40000"/>
              <a:lumOff val="60000"/>
            </a:schemeClr>
          </a:solidFill>
        </p:spPr>
        <p:txBody>
          <a:bodyPr wrap="square">
            <a:spAutoFit/>
          </a:bodyPr>
          <a:lstStyle/>
          <a:p>
            <a:pPr algn="ctr"/>
            <a:r>
              <a:rPr lang="sr-Latn-RS" sz="2000" b="1" dirty="0">
                <a:latin typeface="Calibri" panose="020F0502020204030204" pitchFamily="34" charset="0"/>
                <a:cs typeface="Times New Roman" panose="02020603050405020304" pitchFamily="18" charset="0"/>
              </a:rPr>
              <a:t>VOLELI BI DA OVE ANALIZE BUDU JAVNE</a:t>
            </a:r>
            <a:endParaRPr lang="en-US" sz="2000" b="1" dirty="0">
              <a:latin typeface="Calibri" panose="020F0502020204030204" pitchFamily="34" charset="0"/>
              <a:cs typeface="Times New Roman" panose="02020603050405020304" pitchFamily="18" charset="0"/>
            </a:endParaRPr>
          </a:p>
        </p:txBody>
      </p:sp>
      <p:cxnSp>
        <p:nvCxnSpPr>
          <p:cNvPr id="23" name="Straight Connector 22">
            <a:extLst>
              <a:ext uri="{FF2B5EF4-FFF2-40B4-BE49-F238E27FC236}">
                <a16:creationId xmlns="" xmlns:a16="http://schemas.microsoft.com/office/drawing/2014/main" id="{772B809E-729A-4022-A50C-591C29CE8AF8}"/>
              </a:ext>
            </a:extLst>
          </p:cNvPr>
          <p:cNvCxnSpPr>
            <a:cxnSpLocks/>
          </p:cNvCxnSpPr>
          <p:nvPr/>
        </p:nvCxnSpPr>
        <p:spPr>
          <a:xfrm>
            <a:off x="403132" y="5313125"/>
            <a:ext cx="12644982"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Lst>
        </p:spPr>
      </p:cxnSp>
      <p:sp>
        <p:nvSpPr>
          <p:cNvPr id="24" name="Rectangle 23">
            <a:extLst>
              <a:ext uri="{FF2B5EF4-FFF2-40B4-BE49-F238E27FC236}">
                <a16:creationId xmlns="" xmlns:a16="http://schemas.microsoft.com/office/drawing/2014/main" id="{2A8720C8-8F07-49E4-9E37-00BBDA7F1484}"/>
              </a:ext>
            </a:extLst>
          </p:cNvPr>
          <p:cNvSpPr/>
          <p:nvPr/>
        </p:nvSpPr>
        <p:spPr>
          <a:xfrm>
            <a:off x="775755" y="5481528"/>
            <a:ext cx="3434200" cy="1323439"/>
          </a:xfrm>
          <a:prstGeom prst="rect">
            <a:avLst/>
          </a:prstGeom>
          <a:solidFill>
            <a:schemeClr val="accent4">
              <a:lumMod val="40000"/>
              <a:lumOff val="60000"/>
            </a:schemeClr>
          </a:solidFill>
        </p:spPr>
        <p:txBody>
          <a:bodyPr wrap="square">
            <a:spAutoFit/>
          </a:bodyPr>
          <a:lstStyle/>
          <a:p>
            <a:pPr algn="ctr"/>
            <a:r>
              <a:rPr lang="en-US" sz="2000" b="1" dirty="0">
                <a:latin typeface="Calibri" panose="020F0502020204030204" pitchFamily="34" charset="0"/>
                <a:cs typeface="Times New Roman" panose="02020603050405020304" pitchFamily="18" charset="0"/>
              </a:rPr>
              <a:t>POMOGLI </a:t>
            </a:r>
            <a:r>
              <a:rPr lang="sr-Latn-RS" sz="2000" b="1" dirty="0">
                <a:latin typeface="Calibri" panose="020F0502020204030204" pitchFamily="34" charset="0"/>
                <a:cs typeface="Times New Roman" panose="02020603050405020304" pitchFamily="18" charset="0"/>
              </a:rPr>
              <a:t>BI </a:t>
            </a:r>
            <a:r>
              <a:rPr lang="en-US" sz="2000" b="1" dirty="0">
                <a:latin typeface="Calibri" panose="020F0502020204030204" pitchFamily="34" charset="0"/>
                <a:cs typeface="Times New Roman" panose="02020603050405020304" pitchFamily="18" charset="0"/>
              </a:rPr>
              <a:t>DRŽAVNIM INSTITUCIJAMA PRI IZRADI ANALIZE EFEKATA PROPISA IZ </a:t>
            </a:r>
            <a:r>
              <a:rPr lang="sr-Latn-RS" sz="2000" b="1" dirty="0">
                <a:latin typeface="Calibri" panose="020F0502020204030204" pitchFamily="34" charset="0"/>
                <a:cs typeface="Times New Roman" panose="02020603050405020304" pitchFamily="18" charset="0"/>
              </a:rPr>
              <a:t>NJIHOVE</a:t>
            </a:r>
            <a:r>
              <a:rPr lang="en-US" sz="2000" b="1" dirty="0">
                <a:latin typeface="Calibri" panose="020F0502020204030204" pitchFamily="34" charset="0"/>
                <a:cs typeface="Times New Roman" panose="02020603050405020304" pitchFamily="18" charset="0"/>
              </a:rPr>
              <a:t> OBLASTI</a:t>
            </a:r>
          </a:p>
        </p:txBody>
      </p:sp>
      <p:sp>
        <p:nvSpPr>
          <p:cNvPr id="25" name="Content Placeholder 13">
            <a:extLst>
              <a:ext uri="{FF2B5EF4-FFF2-40B4-BE49-F238E27FC236}">
                <a16:creationId xmlns="" xmlns:a16="http://schemas.microsoft.com/office/drawing/2014/main" id="{8CDC1D0A-B468-45D0-9063-39B9682800AE}"/>
              </a:ext>
            </a:extLst>
          </p:cNvPr>
          <p:cNvSpPr txBox="1">
            <a:spLocks/>
          </p:cNvSpPr>
          <p:nvPr/>
        </p:nvSpPr>
        <p:spPr bwMode="gray">
          <a:xfrm>
            <a:off x="431558" y="1110863"/>
            <a:ext cx="12146817" cy="563026"/>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en-GB" sz="1600" dirty="0">
                <a:solidFill>
                  <a:srgbClr val="222223"/>
                </a:solidFill>
                <a:latin typeface="Calibri" panose="020F0502020204030204" pitchFamily="34" charset="0"/>
              </a:rPr>
              <a:t>Da li </a:t>
            </a:r>
            <a:r>
              <a:rPr lang="en-GB" sz="1600" dirty="0" err="1">
                <a:solidFill>
                  <a:srgbClr val="222223"/>
                </a:solidFill>
                <a:latin typeface="Calibri" panose="020F0502020204030204" pitchFamily="34" charset="0"/>
              </a:rPr>
              <a:t>ste</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nekada</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videli</a:t>
            </a:r>
            <a:r>
              <a:rPr lang="en-GB" sz="1600" dirty="0">
                <a:solidFill>
                  <a:srgbClr val="222223"/>
                </a:solidFill>
                <a:latin typeface="Calibri" panose="020F0502020204030204" pitchFamily="34" charset="0"/>
              </a:rPr>
              <a:t>/</a:t>
            </a:r>
            <a:r>
              <a:rPr lang="en-GB" sz="1600" dirty="0" err="1">
                <a:solidFill>
                  <a:srgbClr val="222223"/>
                </a:solidFill>
                <a:latin typeface="Calibri" panose="020F0502020204030204" pitchFamily="34" charset="0"/>
              </a:rPr>
              <a:t>čitali</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analizu</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efekata</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propisa</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koju</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je</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država</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izradila</a:t>
            </a:r>
            <a:r>
              <a:rPr lang="en-GB" sz="1600" dirty="0">
                <a:solidFill>
                  <a:srgbClr val="222223"/>
                </a:solidFill>
                <a:latin typeface="Calibri" panose="020F0502020204030204" pitchFamily="34" charset="0"/>
              </a:rPr>
              <a:t>?</a:t>
            </a:r>
            <a:r>
              <a:rPr lang="sr-Latn-RS" sz="1600" dirty="0">
                <a:solidFill>
                  <a:srgbClr val="222223"/>
                </a:solidFill>
                <a:latin typeface="Calibri" panose="020F0502020204030204" pitchFamily="34" charset="0"/>
              </a:rPr>
              <a:t> / </a:t>
            </a:r>
            <a:r>
              <a:rPr lang="it-IT" sz="1600" dirty="0">
                <a:solidFill>
                  <a:srgbClr val="222223"/>
                </a:solidFill>
                <a:latin typeface="Calibri" panose="020F0502020204030204" pitchFamily="34" charset="0"/>
              </a:rPr>
              <a:t>Da li biste voleli da ove analize budu javne?</a:t>
            </a:r>
            <a:r>
              <a:rPr lang="sr-Latn-RS" sz="1600" dirty="0">
                <a:solidFill>
                  <a:srgbClr val="222223"/>
                </a:solidFill>
                <a:latin typeface="Calibri" panose="020F0502020204030204" pitchFamily="34" charset="0"/>
              </a:rPr>
              <a:t> / Da li biste pomogli državnim institucijama pri izradi analize efekata propisa iz Vaše oblasti?</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 xmlns:a16="http://schemas.microsoft.com/office/drawing/2014/main" id="{BC327BBD-505B-4865-8604-861B32AE8CA4}"/>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a:t>
            </a:r>
            <a:endParaRPr lang="en-GB" sz="1600" i="1" dirty="0">
              <a:latin typeface="Calibri" panose="020F0502020204030204" pitchFamily="34" charset="0"/>
            </a:endParaRPr>
          </a:p>
        </p:txBody>
      </p:sp>
      <p:sp>
        <p:nvSpPr>
          <p:cNvPr id="11" name="Rectangle: Rounded Corners 10">
            <a:extLst>
              <a:ext uri="{FF2B5EF4-FFF2-40B4-BE49-F238E27FC236}">
                <a16:creationId xmlns="" xmlns:a16="http://schemas.microsoft.com/office/drawing/2014/main" id="{B7E29F28-2844-480D-9839-4377A2628D97}"/>
              </a:ext>
            </a:extLst>
          </p:cNvPr>
          <p:cNvSpPr/>
          <p:nvPr/>
        </p:nvSpPr>
        <p:spPr bwMode="gray">
          <a:xfrm>
            <a:off x="9551559" y="448154"/>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760151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a:extLst>
              <a:ext uri="{FF2B5EF4-FFF2-40B4-BE49-F238E27FC236}">
                <a16:creationId xmlns="" xmlns:a16="http://schemas.microsoft.com/office/drawing/2014/main" id="{F0EF80F7-CBCB-4ECF-92AA-633D7A089420}"/>
              </a:ext>
            </a:extLst>
          </p:cNvPr>
          <p:cNvSpPr txBox="1">
            <a:spLocks/>
          </p:cNvSpPr>
          <p:nvPr/>
        </p:nvSpPr>
        <p:spPr bwMode="gray">
          <a:xfrm>
            <a:off x="425721" y="6920871"/>
            <a:ext cx="4709990" cy="375825"/>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Baza: Ukupna ciljna populacija - Privrednici</a:t>
            </a:r>
            <a:endParaRPr lang="en-GB" sz="1600" i="1" dirty="0">
              <a:latin typeface="Calibri" panose="020F0502020204030204" pitchFamily="34" charset="0"/>
            </a:endParaRPr>
          </a:p>
        </p:txBody>
      </p:sp>
      <p:graphicFrame>
        <p:nvGraphicFramePr>
          <p:cNvPr id="6" name="Chart 5">
            <a:extLst>
              <a:ext uri="{FF2B5EF4-FFF2-40B4-BE49-F238E27FC236}">
                <a16:creationId xmlns="" xmlns:a16="http://schemas.microsoft.com/office/drawing/2014/main" id="{25DD7B78-A6EF-4C74-B5A6-B6C2D87DCC54}"/>
              </a:ext>
            </a:extLst>
          </p:cNvPr>
          <p:cNvGraphicFramePr/>
          <p:nvPr>
            <p:extLst>
              <p:ext uri="{D42A27DB-BD31-4B8C-83A1-F6EECF244321}">
                <p14:modId xmlns:p14="http://schemas.microsoft.com/office/powerpoint/2010/main" val="1157297481"/>
              </p:ext>
            </p:extLst>
          </p:nvPr>
        </p:nvGraphicFramePr>
        <p:xfrm>
          <a:off x="617371" y="1995889"/>
          <a:ext cx="11665296" cy="465608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 xmlns:a16="http://schemas.microsoft.com/office/drawing/2014/main" id="{158CFEDE-07EC-4551-9736-99307977BF50}"/>
              </a:ext>
            </a:extLst>
          </p:cNvPr>
          <p:cNvSpPr txBox="1">
            <a:spLocks/>
          </p:cNvSpPr>
          <p:nvPr/>
        </p:nvSpPr>
        <p:spPr bwMode="gray">
          <a:xfrm>
            <a:off x="383183" y="399476"/>
            <a:ext cx="9885750"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Zastupanje interesa privrednika u procesu javno-privatnog dijaloga</a:t>
            </a:r>
            <a:endParaRPr lang="en-US" sz="2400" dirty="0"/>
          </a:p>
        </p:txBody>
      </p:sp>
      <p:sp>
        <p:nvSpPr>
          <p:cNvPr id="10" name="Content Placeholder 13">
            <a:extLst>
              <a:ext uri="{FF2B5EF4-FFF2-40B4-BE49-F238E27FC236}">
                <a16:creationId xmlns="" xmlns:a16="http://schemas.microsoft.com/office/drawing/2014/main" id="{5E0531DF-9BD7-41E0-961C-B78C6D7FACE8}"/>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sledeći akteri na adekvatan način zastupaju interese privrednika u procesu javno-privatnog dijaloga?</a:t>
            </a:r>
          </a:p>
        </p:txBody>
      </p:sp>
      <p:sp>
        <p:nvSpPr>
          <p:cNvPr id="11" name="Rectangle: Rounded Corners 10">
            <a:extLst>
              <a:ext uri="{FF2B5EF4-FFF2-40B4-BE49-F238E27FC236}">
                <a16:creationId xmlns="" xmlns:a16="http://schemas.microsoft.com/office/drawing/2014/main" id="{61F88B4E-396D-4E0B-9A87-FE0DA6CFDBF9}"/>
              </a:ext>
            </a:extLst>
          </p:cNvPr>
          <p:cNvSpPr/>
          <p:nvPr/>
        </p:nvSpPr>
        <p:spPr bwMode="gray">
          <a:xfrm>
            <a:off x="383184" y="2033306"/>
            <a:ext cx="1944216"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3380207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a:extLst>
              <a:ext uri="{FF2B5EF4-FFF2-40B4-BE49-F238E27FC236}">
                <a16:creationId xmlns="" xmlns:a16="http://schemas.microsoft.com/office/drawing/2014/main" id="{F0EF80F7-CBCB-4ECF-92AA-633D7A089420}"/>
              </a:ext>
            </a:extLst>
          </p:cNvPr>
          <p:cNvSpPr txBox="1">
            <a:spLocks/>
          </p:cNvSpPr>
          <p:nvPr/>
        </p:nvSpPr>
        <p:spPr bwMode="gray">
          <a:xfrm>
            <a:off x="425721" y="6920871"/>
            <a:ext cx="4709990" cy="375825"/>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Baza: Ukupna ciljna populacija – Poslovna udruženja</a:t>
            </a:r>
            <a:endParaRPr lang="en-GB" sz="1600" i="1" dirty="0">
              <a:latin typeface="Calibri" panose="020F0502020204030204" pitchFamily="34" charset="0"/>
            </a:endParaRPr>
          </a:p>
        </p:txBody>
      </p:sp>
      <p:graphicFrame>
        <p:nvGraphicFramePr>
          <p:cNvPr id="6" name="Chart 5">
            <a:extLst>
              <a:ext uri="{FF2B5EF4-FFF2-40B4-BE49-F238E27FC236}">
                <a16:creationId xmlns="" xmlns:a16="http://schemas.microsoft.com/office/drawing/2014/main" id="{25DD7B78-A6EF-4C74-B5A6-B6C2D87DCC54}"/>
              </a:ext>
            </a:extLst>
          </p:cNvPr>
          <p:cNvGraphicFramePr/>
          <p:nvPr>
            <p:extLst>
              <p:ext uri="{D42A27DB-BD31-4B8C-83A1-F6EECF244321}">
                <p14:modId xmlns:p14="http://schemas.microsoft.com/office/powerpoint/2010/main" val="1771810844"/>
              </p:ext>
            </p:extLst>
          </p:nvPr>
        </p:nvGraphicFramePr>
        <p:xfrm>
          <a:off x="617371" y="1995889"/>
          <a:ext cx="11665296" cy="465608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 xmlns:a16="http://schemas.microsoft.com/office/drawing/2014/main" id="{158CFEDE-07EC-4551-9736-99307977BF50}"/>
              </a:ext>
            </a:extLst>
          </p:cNvPr>
          <p:cNvSpPr txBox="1">
            <a:spLocks/>
          </p:cNvSpPr>
          <p:nvPr/>
        </p:nvSpPr>
        <p:spPr bwMode="gray">
          <a:xfrm>
            <a:off x="383183" y="399476"/>
            <a:ext cx="9884146"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Zastupanje interesa privrednika u procesu javno-privatnog dijaloga</a:t>
            </a:r>
            <a:endParaRPr lang="en-US" sz="2400" dirty="0"/>
          </a:p>
        </p:txBody>
      </p:sp>
      <p:sp>
        <p:nvSpPr>
          <p:cNvPr id="10" name="Content Placeholder 13">
            <a:extLst>
              <a:ext uri="{FF2B5EF4-FFF2-40B4-BE49-F238E27FC236}">
                <a16:creationId xmlns="" xmlns:a16="http://schemas.microsoft.com/office/drawing/2014/main" id="{5E0531DF-9BD7-41E0-961C-B78C6D7FACE8}"/>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sledeći akteri na adekvatan način zastupaju interese privrednika u procesu javno-privatnog dijaloga?</a:t>
            </a:r>
          </a:p>
        </p:txBody>
      </p:sp>
      <p:sp>
        <p:nvSpPr>
          <p:cNvPr id="11" name="Rectangle: Rounded Corners 10">
            <a:extLst>
              <a:ext uri="{FF2B5EF4-FFF2-40B4-BE49-F238E27FC236}">
                <a16:creationId xmlns="" xmlns:a16="http://schemas.microsoft.com/office/drawing/2014/main" id="{61F88B4E-396D-4E0B-9A87-FE0DA6CFDBF9}"/>
              </a:ext>
            </a:extLst>
          </p:cNvPr>
          <p:cNvSpPr/>
          <p:nvPr/>
        </p:nvSpPr>
        <p:spPr bwMode="gray">
          <a:xfrm>
            <a:off x="425721" y="2008273"/>
            <a:ext cx="3154458" cy="3758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lang="sr-Latn-RS" sz="2400" b="1" dirty="0">
                <a:solidFill>
                  <a:prstClr val="white"/>
                </a:solidFill>
                <a:latin typeface="Calibri" panose="020F0502020204030204" pitchFamily="34" charset="0"/>
              </a:rPr>
              <a:t>Poslovna udruženja</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706707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a:extLst>
              <a:ext uri="{FF2B5EF4-FFF2-40B4-BE49-F238E27FC236}">
                <a16:creationId xmlns="" xmlns:a16="http://schemas.microsoft.com/office/drawing/2014/main" id="{F0EF80F7-CBCB-4ECF-92AA-633D7A089420}"/>
              </a:ext>
            </a:extLst>
          </p:cNvPr>
          <p:cNvSpPr txBox="1">
            <a:spLocks/>
          </p:cNvSpPr>
          <p:nvPr/>
        </p:nvSpPr>
        <p:spPr bwMode="gray">
          <a:xfrm>
            <a:off x="425721" y="6920871"/>
            <a:ext cx="4709990" cy="375825"/>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6" name="Chart 5">
            <a:extLst>
              <a:ext uri="{FF2B5EF4-FFF2-40B4-BE49-F238E27FC236}">
                <a16:creationId xmlns="" xmlns:a16="http://schemas.microsoft.com/office/drawing/2014/main" id="{25DD7B78-A6EF-4C74-B5A6-B6C2D87DCC54}"/>
              </a:ext>
            </a:extLst>
          </p:cNvPr>
          <p:cNvGraphicFramePr/>
          <p:nvPr>
            <p:extLst>
              <p:ext uri="{D42A27DB-BD31-4B8C-83A1-F6EECF244321}">
                <p14:modId xmlns:p14="http://schemas.microsoft.com/office/powerpoint/2010/main" val="572972972"/>
              </p:ext>
            </p:extLst>
          </p:nvPr>
        </p:nvGraphicFramePr>
        <p:xfrm>
          <a:off x="617371" y="1995889"/>
          <a:ext cx="11665296" cy="465608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 xmlns:a16="http://schemas.microsoft.com/office/drawing/2014/main" id="{158CFEDE-07EC-4551-9736-99307977BF50}"/>
              </a:ext>
            </a:extLst>
          </p:cNvPr>
          <p:cNvSpPr txBox="1">
            <a:spLocks/>
          </p:cNvSpPr>
          <p:nvPr/>
        </p:nvSpPr>
        <p:spPr bwMode="gray">
          <a:xfrm>
            <a:off x="383183" y="399476"/>
            <a:ext cx="9884146"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Zastupanje interesa privrednika u procesu javno-privatnog dijaloga</a:t>
            </a:r>
            <a:endParaRPr lang="en-US" sz="2400" dirty="0"/>
          </a:p>
        </p:txBody>
      </p:sp>
      <p:sp>
        <p:nvSpPr>
          <p:cNvPr id="10" name="Content Placeholder 13">
            <a:extLst>
              <a:ext uri="{FF2B5EF4-FFF2-40B4-BE49-F238E27FC236}">
                <a16:creationId xmlns="" xmlns:a16="http://schemas.microsoft.com/office/drawing/2014/main" id="{5E0531DF-9BD7-41E0-961C-B78C6D7FACE8}"/>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sledeći akteri na adekvatan način zastupaju interese privrednika u procesu javno-privatnog dijaloga?</a:t>
            </a:r>
          </a:p>
        </p:txBody>
      </p:sp>
      <p:sp>
        <p:nvSpPr>
          <p:cNvPr id="11" name="Rectangle: Rounded Corners 10">
            <a:extLst>
              <a:ext uri="{FF2B5EF4-FFF2-40B4-BE49-F238E27FC236}">
                <a16:creationId xmlns="" xmlns:a16="http://schemas.microsoft.com/office/drawing/2014/main" id="{61F88B4E-396D-4E0B-9A87-FE0DA6CFDBF9}"/>
              </a:ext>
            </a:extLst>
          </p:cNvPr>
          <p:cNvSpPr/>
          <p:nvPr/>
        </p:nvSpPr>
        <p:spPr bwMode="gray">
          <a:xfrm>
            <a:off x="425721" y="2033306"/>
            <a:ext cx="2519097"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9057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4">
            <a:extLst>
              <a:ext uri="{FF2B5EF4-FFF2-40B4-BE49-F238E27FC236}">
                <a16:creationId xmlns="" xmlns:a16="http://schemas.microsoft.com/office/drawing/2014/main" id="{5158B4AD-AD9D-4CC2-9DD2-AD9398F1B3D1}"/>
              </a:ext>
            </a:extLst>
          </p:cNvPr>
          <p:cNvGraphicFramePr>
            <a:graphicFrameLocks noChangeAspect="1"/>
          </p:cNvGraphicFramePr>
          <p:nvPr>
            <p:extLst>
              <p:ext uri="{D42A27DB-BD31-4B8C-83A1-F6EECF244321}">
                <p14:modId xmlns:p14="http://schemas.microsoft.com/office/powerpoint/2010/main" val="1451614375"/>
              </p:ext>
            </p:extLst>
          </p:nvPr>
        </p:nvGraphicFramePr>
        <p:xfrm>
          <a:off x="844474" y="2196455"/>
          <a:ext cx="9646787" cy="45422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3183" y="324247"/>
            <a:ext cx="7114991" cy="598488"/>
          </a:xfrm>
        </p:spPr>
        <p:txBody>
          <a:bodyPr/>
          <a:lstStyle/>
          <a:p>
            <a:r>
              <a:rPr lang="sr-Latn-CS" sz="2800" dirty="0"/>
              <a:t>Ocena dijaloga između privrede i države</a:t>
            </a:r>
            <a:endParaRPr lang="pl-PL" sz="2800" dirty="0"/>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a:latin typeface="Calibri" panose="020F0502020204030204" pitchFamily="34" charset="0"/>
              </a:rPr>
              <a:t>Kako biste ocenili komunikaciju (dijalog) između privrede i države?</a:t>
            </a:r>
            <a:endParaRPr lang="sr-Latn-RS" sz="1600" dirty="0">
              <a:latin typeface="Calibri" panose="020F0502020204030204" pitchFamily="34" charset="0"/>
            </a:endParaRPr>
          </a:p>
        </p:txBody>
      </p:sp>
      <p:graphicFrame>
        <p:nvGraphicFramePr>
          <p:cNvPr id="12" name="Group 32">
            <a:extLst>
              <a:ext uri="{FF2B5EF4-FFF2-40B4-BE49-F238E27FC236}">
                <a16:creationId xmlns="" xmlns:a16="http://schemas.microsoft.com/office/drawing/2014/main" id="{7EBF1BBD-AAAD-45CB-B424-37E2C89DA803}"/>
              </a:ext>
            </a:extLst>
          </p:cNvPr>
          <p:cNvGraphicFramePr>
            <a:graphicFrameLocks noGrp="1"/>
          </p:cNvGraphicFramePr>
          <p:nvPr/>
        </p:nvGraphicFramePr>
        <p:xfrm>
          <a:off x="10491261" y="3588923"/>
          <a:ext cx="2205290" cy="2193948"/>
        </p:xfrm>
        <a:graphic>
          <a:graphicData uri="http://schemas.openxmlformats.org/drawingml/2006/table">
            <a:tbl>
              <a:tblPr/>
              <a:tblGrid>
                <a:gridCol w="384766">
                  <a:extLst>
                    <a:ext uri="{9D8B030D-6E8A-4147-A177-3AD203B41FA5}">
                      <a16:colId xmlns="" xmlns:a16="http://schemas.microsoft.com/office/drawing/2014/main" val="20000"/>
                    </a:ext>
                  </a:extLst>
                </a:gridCol>
                <a:gridCol w="1820524">
                  <a:extLst>
                    <a:ext uri="{9D8B030D-6E8A-4147-A177-3AD203B41FA5}">
                      <a16:colId xmlns="" xmlns:a16="http://schemas.microsoft.com/office/drawing/2014/main" val="20001"/>
                    </a:ext>
                  </a:extLst>
                </a:gridCol>
              </a:tblGrid>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74AA50"/>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74AA50"/>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Veoma dobro</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9DC482"/>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9DC482"/>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Dobro</a:t>
                      </a: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585D"/>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FF585D"/>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Loše</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B333B"/>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CB333B"/>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Veoma loše</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8" name="Rectangle: Rounded Corners 7">
            <a:extLst>
              <a:ext uri="{FF2B5EF4-FFF2-40B4-BE49-F238E27FC236}">
                <a16:creationId xmlns="" xmlns:a16="http://schemas.microsoft.com/office/drawing/2014/main" id="{4112A4D9-1378-44F1-ACC6-705ACAC8F174}"/>
              </a:ext>
            </a:extLst>
          </p:cNvPr>
          <p:cNvSpPr/>
          <p:nvPr/>
        </p:nvSpPr>
        <p:spPr bwMode="gray">
          <a:xfrm>
            <a:off x="3806736" y="163182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13" name="Rectangle: Rounded Corners 12">
            <a:extLst>
              <a:ext uri="{FF2B5EF4-FFF2-40B4-BE49-F238E27FC236}">
                <a16:creationId xmlns="" xmlns:a16="http://schemas.microsoft.com/office/drawing/2014/main" id="{4DE2778A-6D02-4C30-94C5-6D9D6DC9BC8E}"/>
              </a:ext>
            </a:extLst>
          </p:cNvPr>
          <p:cNvSpPr/>
          <p:nvPr/>
        </p:nvSpPr>
        <p:spPr bwMode="gray">
          <a:xfrm>
            <a:off x="1490261" y="1631825"/>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4" name="Rectangle: Rounded Corners 13">
            <a:extLst>
              <a:ext uri="{FF2B5EF4-FFF2-40B4-BE49-F238E27FC236}">
                <a16:creationId xmlns="" xmlns:a16="http://schemas.microsoft.com/office/drawing/2014/main" id="{95FFC5AE-6567-44DC-A3B4-469DA300FBCA}"/>
              </a:ext>
            </a:extLst>
          </p:cNvPr>
          <p:cNvSpPr/>
          <p:nvPr/>
        </p:nvSpPr>
        <p:spPr bwMode="gray">
          <a:xfrm>
            <a:off x="7808383" y="1620391"/>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10" name="Content Placeholder 13">
            <a:extLst>
              <a:ext uri="{FF2B5EF4-FFF2-40B4-BE49-F238E27FC236}">
                <a16:creationId xmlns="" xmlns:a16="http://schemas.microsoft.com/office/drawing/2014/main" id="{96FE4428-07C5-4CD0-99D8-D80234277B2F}"/>
              </a:ext>
            </a:extLst>
          </p:cNvPr>
          <p:cNvSpPr txBox="1">
            <a:spLocks/>
          </p:cNvSpPr>
          <p:nvPr/>
        </p:nvSpPr>
        <p:spPr bwMode="gray">
          <a:xfrm>
            <a:off x="383183" y="6954723"/>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392375156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2" y="349318"/>
            <a:ext cx="7492081" cy="548346"/>
          </a:xfrm>
        </p:spPr>
        <p:txBody>
          <a:bodyPr/>
          <a:lstStyle/>
          <a:p>
            <a:r>
              <a:rPr lang="sr-Latn-RS" sz="2800" dirty="0"/>
              <a:t>Ujedinjeno nastupanje poslovnih udruženja</a:t>
            </a:r>
            <a:endParaRPr lang="en-US" sz="2800" dirty="0"/>
          </a:p>
        </p:txBody>
      </p:sp>
      <p:graphicFrame>
        <p:nvGraphicFramePr>
          <p:cNvPr id="8" name="Content Placeholder 7"/>
          <p:cNvGraphicFramePr>
            <a:graphicFrameLocks noGrp="1"/>
          </p:cNvGraphicFramePr>
          <p:nvPr>
            <p:ph sz="quarter" idx="12"/>
            <p:extLst>
              <p:ext uri="{D42A27DB-BD31-4B8C-83A1-F6EECF244321}">
                <p14:modId xmlns:p14="http://schemas.microsoft.com/office/powerpoint/2010/main" val="2303873870"/>
              </p:ext>
            </p:extLst>
          </p:nvPr>
        </p:nvGraphicFramePr>
        <p:xfrm>
          <a:off x="743223" y="1964114"/>
          <a:ext cx="11478566" cy="450474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4"/>
          </p:nvPr>
        </p:nvSpPr>
        <p:spPr>
          <a:xfrm>
            <a:off x="566642" y="6804967"/>
            <a:ext cx="4569069" cy="432047"/>
          </a:xfrm>
        </p:spPr>
        <p:txBody>
          <a:bodyPr/>
          <a:lstStyle/>
          <a:p>
            <a:pPr lvl="0">
              <a:lnSpc>
                <a:spcPct val="120000"/>
              </a:lnSpc>
              <a:spcBef>
                <a:spcPts val="0"/>
              </a:spcBef>
              <a:spcAft>
                <a:spcPts val="0"/>
              </a:spcAft>
              <a:buClrTx/>
            </a:pPr>
            <a:r>
              <a:rPr lang="sr-Latn-RS" sz="1600" i="1" dirty="0">
                <a:solidFill>
                  <a:srgbClr val="222223"/>
                </a:solidFill>
                <a:latin typeface="Calibri" panose="020F0502020204030204" pitchFamily="34" charset="0"/>
              </a:rPr>
              <a:t>Baza: Ukupna ciljna populacija – Poslovna udruženja</a:t>
            </a:r>
            <a:endParaRPr lang="en-GB" sz="1600" i="1" dirty="0">
              <a:solidFill>
                <a:srgbClr val="222223"/>
              </a:solidFill>
              <a:latin typeface="Calibri" panose="020F0502020204030204" pitchFamily="34" charset="0"/>
            </a:endParaRPr>
          </a:p>
        </p:txBody>
      </p:sp>
      <p:sp>
        <p:nvSpPr>
          <p:cNvPr id="6" name="Content Placeholder 13">
            <a:extLst>
              <a:ext uri="{FF2B5EF4-FFF2-40B4-BE49-F238E27FC236}">
                <a16:creationId xmlns="" xmlns:a16="http://schemas.microsoft.com/office/drawing/2014/main" id="{5E0531DF-9BD7-41E0-961C-B78C6D7FACE8}"/>
              </a:ext>
            </a:extLst>
          </p:cNvPr>
          <p:cNvSpPr txBox="1">
            <a:spLocks/>
          </p:cNvSpPr>
          <p:nvPr/>
        </p:nvSpPr>
        <p:spPr bwMode="gray">
          <a:xfrm>
            <a:off x="564954" y="1097584"/>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različita poslovna udruženja iz iste oblasti nastupaju ujedinjeno, sa zajedničkim ciljem?</a:t>
            </a:r>
          </a:p>
        </p:txBody>
      </p:sp>
      <p:sp>
        <p:nvSpPr>
          <p:cNvPr id="7" name="Rectangle: Rounded Corners 16">
            <a:extLst>
              <a:ext uri="{FF2B5EF4-FFF2-40B4-BE49-F238E27FC236}">
                <a16:creationId xmlns="" xmlns:a16="http://schemas.microsoft.com/office/drawing/2014/main" id="{0917F72C-9BFA-4E99-8A9F-124DF7B27192}"/>
              </a:ext>
            </a:extLst>
          </p:cNvPr>
          <p:cNvSpPr/>
          <p:nvPr/>
        </p:nvSpPr>
        <p:spPr bwMode="gray">
          <a:xfrm>
            <a:off x="9672216" y="413073"/>
            <a:ext cx="3164654"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661604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9594452" cy="598488"/>
          </a:xfrm>
        </p:spPr>
        <p:txBody>
          <a:bodyPr/>
          <a:lstStyle/>
          <a:p>
            <a:r>
              <a:rPr lang="sr-Latn-CS" sz="2600" dirty="0"/>
              <a:t>Kapacitet poslovnih udruženja i zastupanje interesa članova </a:t>
            </a: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64807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A kada govorimo o udruženju čiji ste Vi član, u kojoj meri smatrate da ono na adekvatan način zastupa interese svojih članova u procesu JPD? /  Kako biste ocenili kapacitet Vašeg udruženja za učešće u javno privatnom dijalogu u ovom trenutku?</a:t>
            </a:r>
            <a:endParaRPr lang="en-GB" sz="1600" dirty="0">
              <a:latin typeface="Calibri" panose="020F0502020204030204" pitchFamily="34" charset="0"/>
            </a:endParaRPr>
          </a:p>
        </p:txBody>
      </p:sp>
      <p:graphicFrame>
        <p:nvGraphicFramePr>
          <p:cNvPr id="11" name="Content Placeholder 13">
            <a:extLst>
              <a:ext uri="{FF2B5EF4-FFF2-40B4-BE49-F238E27FC236}">
                <a16:creationId xmlns="" xmlns:a16="http://schemas.microsoft.com/office/drawing/2014/main" id="{CB6C7037-11CC-4329-9DF6-910A153EDA17}"/>
              </a:ext>
            </a:extLst>
          </p:cNvPr>
          <p:cNvGraphicFramePr>
            <a:graphicFrameLocks/>
          </p:cNvGraphicFramePr>
          <p:nvPr>
            <p:extLst>
              <p:ext uri="{D42A27DB-BD31-4B8C-83A1-F6EECF244321}">
                <p14:modId xmlns:p14="http://schemas.microsoft.com/office/powerpoint/2010/main" val="3394750774"/>
              </p:ext>
            </p:extLst>
          </p:nvPr>
        </p:nvGraphicFramePr>
        <p:xfrm>
          <a:off x="7417376" y="2716237"/>
          <a:ext cx="4902283" cy="3800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3">
            <a:extLst>
              <a:ext uri="{FF2B5EF4-FFF2-40B4-BE49-F238E27FC236}">
                <a16:creationId xmlns="" xmlns:a16="http://schemas.microsoft.com/office/drawing/2014/main" id="{CE932187-B56D-42EA-88A7-040E63CA238B}"/>
              </a:ext>
            </a:extLst>
          </p:cNvPr>
          <p:cNvGraphicFramePr>
            <a:graphicFrameLocks/>
          </p:cNvGraphicFramePr>
          <p:nvPr>
            <p:extLst>
              <p:ext uri="{D42A27DB-BD31-4B8C-83A1-F6EECF244321}">
                <p14:modId xmlns:p14="http://schemas.microsoft.com/office/powerpoint/2010/main" val="3662730453"/>
              </p:ext>
            </p:extLst>
          </p:nvPr>
        </p:nvGraphicFramePr>
        <p:xfrm>
          <a:off x="527199" y="2716236"/>
          <a:ext cx="5475478" cy="380070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Rounded Corners 12">
            <a:extLst>
              <a:ext uri="{FF2B5EF4-FFF2-40B4-BE49-F238E27FC236}">
                <a16:creationId xmlns="" xmlns:a16="http://schemas.microsoft.com/office/drawing/2014/main" id="{C56C9463-A3BF-4D70-B9AE-5BF1F3D041ED}"/>
              </a:ext>
            </a:extLst>
          </p:cNvPr>
          <p:cNvSpPr/>
          <p:nvPr/>
        </p:nvSpPr>
        <p:spPr bwMode="gray">
          <a:xfrm>
            <a:off x="10708893" y="415692"/>
            <a:ext cx="2226661" cy="415597"/>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0" name="Rectangle: Rounded Corners 9">
            <a:extLst>
              <a:ext uri="{FF2B5EF4-FFF2-40B4-BE49-F238E27FC236}">
                <a16:creationId xmlns="" xmlns:a16="http://schemas.microsoft.com/office/drawing/2014/main" id="{1EC16AB0-6BEC-4B3E-A83A-4F090DC106DE}"/>
              </a:ext>
            </a:extLst>
          </p:cNvPr>
          <p:cNvSpPr/>
          <p:nvPr/>
        </p:nvSpPr>
        <p:spPr bwMode="gray">
          <a:xfrm>
            <a:off x="784813" y="1986172"/>
            <a:ext cx="5217864" cy="415597"/>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solidFill>
                  <a:schemeClr val="bg1"/>
                </a:solidFill>
                <a:latin typeface="Calibri" panose="020F0502020204030204" pitchFamily="34" charset="0"/>
              </a:rPr>
              <a:t>Da li vaše udruženje zastupa interese svojih članova</a:t>
            </a:r>
            <a:endParaRPr lang="en-US" sz="1800" b="1" dirty="0">
              <a:solidFill>
                <a:schemeClr val="bg1"/>
              </a:solidFill>
              <a:latin typeface="Calibri" panose="020F0502020204030204" pitchFamily="34" charset="0"/>
            </a:endParaRPr>
          </a:p>
        </p:txBody>
      </p:sp>
      <p:sp>
        <p:nvSpPr>
          <p:cNvPr id="16" name="Rectangle: Rounded Corners 15">
            <a:extLst>
              <a:ext uri="{FF2B5EF4-FFF2-40B4-BE49-F238E27FC236}">
                <a16:creationId xmlns="" xmlns:a16="http://schemas.microsoft.com/office/drawing/2014/main" id="{503B81D0-FA1B-4E32-BFDE-F59AEA3FCDC5}"/>
              </a:ext>
            </a:extLst>
          </p:cNvPr>
          <p:cNvSpPr/>
          <p:nvPr/>
        </p:nvSpPr>
        <p:spPr bwMode="gray">
          <a:xfrm>
            <a:off x="7259585" y="1862028"/>
            <a:ext cx="5217864" cy="73387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solidFill>
                  <a:schemeClr val="bg1"/>
                </a:solidFill>
                <a:latin typeface="Calibri" panose="020F0502020204030204" pitchFamily="34" charset="0"/>
              </a:rPr>
              <a:t>K</a:t>
            </a:r>
            <a:r>
              <a:rPr lang="en-US" sz="1800" b="1" dirty="0" err="1">
                <a:solidFill>
                  <a:schemeClr val="bg1"/>
                </a:solidFill>
                <a:latin typeface="Calibri" panose="020F0502020204030204" pitchFamily="34" charset="0"/>
              </a:rPr>
              <a:t>apacitet</a:t>
            </a:r>
            <a:r>
              <a:rPr lang="en-US" sz="1800" b="1" dirty="0">
                <a:solidFill>
                  <a:schemeClr val="bg1"/>
                </a:solidFill>
                <a:latin typeface="Calibri" panose="020F0502020204030204" pitchFamily="34" charset="0"/>
              </a:rPr>
              <a:t> </a:t>
            </a:r>
            <a:r>
              <a:rPr lang="en-US" sz="1800" b="1" dirty="0" err="1">
                <a:solidFill>
                  <a:schemeClr val="bg1"/>
                </a:solidFill>
                <a:latin typeface="Calibri" panose="020F0502020204030204" pitchFamily="34" charset="0"/>
              </a:rPr>
              <a:t>Vašeg</a:t>
            </a:r>
            <a:r>
              <a:rPr lang="en-US" sz="1800" b="1" dirty="0">
                <a:solidFill>
                  <a:schemeClr val="bg1"/>
                </a:solidFill>
                <a:latin typeface="Calibri" panose="020F0502020204030204" pitchFamily="34" charset="0"/>
              </a:rPr>
              <a:t> udruženja za </a:t>
            </a:r>
            <a:r>
              <a:rPr lang="en-US" sz="1800" b="1" dirty="0" err="1">
                <a:solidFill>
                  <a:schemeClr val="bg1"/>
                </a:solidFill>
                <a:latin typeface="Calibri" panose="020F0502020204030204" pitchFamily="34" charset="0"/>
              </a:rPr>
              <a:t>učešće</a:t>
            </a:r>
            <a:r>
              <a:rPr lang="en-US" sz="1800" b="1" dirty="0">
                <a:solidFill>
                  <a:schemeClr val="bg1"/>
                </a:solidFill>
                <a:latin typeface="Calibri" panose="020F0502020204030204" pitchFamily="34" charset="0"/>
              </a:rPr>
              <a:t> u </a:t>
            </a:r>
            <a:r>
              <a:rPr lang="en-US" sz="1800" b="1" dirty="0" err="1">
                <a:solidFill>
                  <a:schemeClr val="bg1"/>
                </a:solidFill>
                <a:latin typeface="Calibri" panose="020F0502020204030204" pitchFamily="34" charset="0"/>
              </a:rPr>
              <a:t>javno</a:t>
            </a:r>
            <a:r>
              <a:rPr lang="en-US" sz="1800" b="1" dirty="0">
                <a:solidFill>
                  <a:schemeClr val="bg1"/>
                </a:solidFill>
                <a:latin typeface="Calibri" panose="020F0502020204030204" pitchFamily="34" charset="0"/>
              </a:rPr>
              <a:t> </a:t>
            </a:r>
            <a:r>
              <a:rPr lang="en-US" sz="1800" b="1" dirty="0" err="1">
                <a:solidFill>
                  <a:schemeClr val="bg1"/>
                </a:solidFill>
                <a:latin typeface="Calibri" panose="020F0502020204030204" pitchFamily="34" charset="0"/>
              </a:rPr>
              <a:t>privatnom</a:t>
            </a:r>
            <a:r>
              <a:rPr lang="en-US" sz="1800" b="1" dirty="0">
                <a:solidFill>
                  <a:schemeClr val="bg1"/>
                </a:solidFill>
                <a:latin typeface="Calibri" panose="020F0502020204030204" pitchFamily="34" charset="0"/>
              </a:rPr>
              <a:t> </a:t>
            </a:r>
            <a:r>
              <a:rPr lang="en-US" sz="1800" b="1" dirty="0" err="1">
                <a:solidFill>
                  <a:schemeClr val="bg1"/>
                </a:solidFill>
                <a:latin typeface="Calibri" panose="020F0502020204030204" pitchFamily="34" charset="0"/>
              </a:rPr>
              <a:t>dijalogu</a:t>
            </a:r>
            <a:r>
              <a:rPr lang="en-US" sz="1800" b="1" dirty="0">
                <a:solidFill>
                  <a:schemeClr val="bg1"/>
                </a:solidFill>
                <a:latin typeface="Calibri" panose="020F0502020204030204" pitchFamily="34" charset="0"/>
              </a:rPr>
              <a:t> </a:t>
            </a:r>
          </a:p>
        </p:txBody>
      </p:sp>
      <p:sp>
        <p:nvSpPr>
          <p:cNvPr id="17" name="Content Placeholder 13">
            <a:extLst>
              <a:ext uri="{FF2B5EF4-FFF2-40B4-BE49-F238E27FC236}">
                <a16:creationId xmlns="" xmlns:a16="http://schemas.microsoft.com/office/drawing/2014/main" id="{870C9EF8-0B05-4696-83F0-9A373E32FA07}"/>
              </a:ext>
            </a:extLst>
          </p:cNvPr>
          <p:cNvSpPr txBox="1">
            <a:spLocks/>
          </p:cNvSpPr>
          <p:nvPr/>
        </p:nvSpPr>
        <p:spPr bwMode="gray">
          <a:xfrm>
            <a:off x="455191" y="6846009"/>
            <a:ext cx="6083426" cy="41559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članovi nekog poslovnog udruženja</a:t>
            </a:r>
            <a:endParaRPr lang="en-GB" sz="1600" i="1" dirty="0">
              <a:latin typeface="Calibri" panose="020F0502020204030204" pitchFamily="34" charset="0"/>
            </a:endParaRPr>
          </a:p>
        </p:txBody>
      </p:sp>
      <p:sp>
        <p:nvSpPr>
          <p:cNvPr id="18" name="Content Placeholder 13">
            <a:extLst>
              <a:ext uri="{FF2B5EF4-FFF2-40B4-BE49-F238E27FC236}">
                <a16:creationId xmlns="" xmlns:a16="http://schemas.microsoft.com/office/drawing/2014/main" id="{FEAA95FA-B291-4968-A1B3-900E15F03B35}"/>
              </a:ext>
            </a:extLst>
          </p:cNvPr>
          <p:cNvSpPr txBox="1">
            <a:spLocks/>
          </p:cNvSpPr>
          <p:nvPr/>
        </p:nvSpPr>
        <p:spPr bwMode="gray">
          <a:xfrm>
            <a:off x="6973165" y="6838217"/>
            <a:ext cx="6083426" cy="41559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članovi nekog poslovnog udruženja</a:t>
            </a:r>
            <a:endParaRPr lang="en-GB" sz="1600" i="1" dirty="0">
              <a:latin typeface="Calibri" panose="020F0502020204030204" pitchFamily="34" charset="0"/>
            </a:endParaRPr>
          </a:p>
        </p:txBody>
      </p:sp>
    </p:spTree>
    <p:extLst>
      <p:ext uri="{BB962C8B-B14F-4D97-AF65-F5344CB8AC3E}">
        <p14:creationId xmlns:p14="http://schemas.microsoft.com/office/powerpoint/2010/main" val="103446294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8044348" cy="542512"/>
          </a:xfrm>
        </p:spPr>
        <p:txBody>
          <a:bodyPr/>
          <a:lstStyle/>
          <a:p>
            <a:r>
              <a:rPr lang="sr-Latn-CS" sz="2600" dirty="0"/>
              <a:t>Poziv udruženja svojim članovima na učešće u JPD</a:t>
            </a: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49659"/>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CS" sz="1600" dirty="0"/>
              <a:t>Na koje je sve načine vaše udruženja pozivalo svoje članove da doprinesu javno-privatnom dijalogu?</a:t>
            </a:r>
            <a:endParaRPr lang="en-US" sz="1600" dirty="0"/>
          </a:p>
        </p:txBody>
      </p:sp>
      <p:graphicFrame>
        <p:nvGraphicFramePr>
          <p:cNvPr id="15" name="Chart 14">
            <a:extLst>
              <a:ext uri="{FF2B5EF4-FFF2-40B4-BE49-F238E27FC236}">
                <a16:creationId xmlns="" xmlns:a16="http://schemas.microsoft.com/office/drawing/2014/main" id="{4BD2CE21-F845-4B0F-B7E8-BDF98C464558}"/>
              </a:ext>
            </a:extLst>
          </p:cNvPr>
          <p:cNvGraphicFramePr/>
          <p:nvPr>
            <p:extLst>
              <p:ext uri="{D42A27DB-BD31-4B8C-83A1-F6EECF244321}">
                <p14:modId xmlns:p14="http://schemas.microsoft.com/office/powerpoint/2010/main" val="983614508"/>
              </p:ext>
            </p:extLst>
          </p:nvPr>
        </p:nvGraphicFramePr>
        <p:xfrm>
          <a:off x="383183" y="2120067"/>
          <a:ext cx="12673408" cy="430857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 xmlns:a16="http://schemas.microsoft.com/office/drawing/2014/main" id="{0917F72C-9BFA-4E99-8A9F-124DF7B27192}"/>
              </a:ext>
            </a:extLst>
          </p:cNvPr>
          <p:cNvSpPr/>
          <p:nvPr/>
        </p:nvSpPr>
        <p:spPr bwMode="gray">
          <a:xfrm>
            <a:off x="10068258" y="413073"/>
            <a:ext cx="2768611"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Content Placeholder 13">
            <a:extLst>
              <a:ext uri="{FF2B5EF4-FFF2-40B4-BE49-F238E27FC236}">
                <a16:creationId xmlns="" xmlns:a16="http://schemas.microsoft.com/office/drawing/2014/main" id="{CABC88B0-2693-4C5E-A6CD-4DF3EE2202D1}"/>
              </a:ext>
            </a:extLst>
          </p:cNvPr>
          <p:cNvSpPr txBox="1">
            <a:spLocks/>
          </p:cNvSpPr>
          <p:nvPr/>
        </p:nvSpPr>
        <p:spPr bwMode="gray">
          <a:xfrm>
            <a:off x="455191" y="6846009"/>
            <a:ext cx="7416824" cy="41559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Višestruki odgovori; Baza: Privrednici koji su članovi nekog poslovnog udruženja</a:t>
            </a:r>
            <a:endParaRPr lang="en-GB" sz="1600" i="1" dirty="0">
              <a:latin typeface="Calibri" panose="020F0502020204030204" pitchFamily="34" charset="0"/>
            </a:endParaRPr>
          </a:p>
        </p:txBody>
      </p:sp>
    </p:spTree>
    <p:extLst>
      <p:ext uri="{BB962C8B-B14F-4D97-AF65-F5344CB8AC3E}">
        <p14:creationId xmlns:p14="http://schemas.microsoft.com/office/powerpoint/2010/main" val="378978273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7953746" cy="542512"/>
          </a:xfrm>
        </p:spPr>
        <p:txBody>
          <a:bodyPr/>
          <a:lstStyle/>
          <a:p>
            <a:r>
              <a:rPr lang="sr-Latn-CS" sz="2600" dirty="0"/>
              <a:t>Odziv članova na poziv udruženja za učešće u JPD</a:t>
            </a:r>
          </a:p>
        </p:txBody>
      </p:sp>
      <p:sp>
        <p:nvSpPr>
          <p:cNvPr id="14" name="Content Placeholder 13"/>
          <p:cNvSpPr>
            <a:spLocks noGrp="1"/>
          </p:cNvSpPr>
          <p:nvPr>
            <p:ph type="body" sz="quarter" idx="14"/>
          </p:nvPr>
        </p:nvSpPr>
        <p:spPr>
          <a:xfrm>
            <a:off x="383183" y="6804967"/>
            <a:ext cx="6336704" cy="404062"/>
          </a:xfrm>
        </p:spPr>
        <p:txBody>
          <a:bodyPr>
            <a:normAutofit/>
          </a:bodyPr>
          <a:lstStyle/>
          <a:p>
            <a:r>
              <a:rPr lang="sr-Latn-RS" sz="1600" i="1" dirty="0">
                <a:latin typeface="Calibri" panose="020F0502020204030204" pitchFamily="34" charset="0"/>
              </a:rPr>
              <a:t>Višestruki odgovori; Baza: Ukupna ciljna populacija – Poslovna udruženja</a:t>
            </a:r>
            <a:endParaRPr lang="en-GB" sz="1600" i="1" dirty="0">
              <a:latin typeface="Calibri" panose="020F0502020204030204" pitchFamily="34" charset="0"/>
            </a:endParaRPr>
          </a:p>
        </p:txBody>
      </p:sp>
      <p:sp>
        <p:nvSpPr>
          <p:cNvPr id="7" name="Content Placeholder 13">
            <a:extLst>
              <a:ext uri="{FF2B5EF4-FFF2-40B4-BE49-F238E27FC236}">
                <a16:creationId xmlns="" xmlns:a16="http://schemas.microsoft.com/office/drawing/2014/main" id="{B7283850-B116-4CC9-9985-2D78E1176A52}"/>
              </a:ext>
            </a:extLst>
          </p:cNvPr>
          <p:cNvSpPr txBox="1">
            <a:spLocks/>
          </p:cNvSpPr>
          <p:nvPr/>
        </p:nvSpPr>
        <p:spPr bwMode="gray">
          <a:xfrm>
            <a:off x="383183" y="1044327"/>
            <a:ext cx="12673408" cy="549659"/>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CS" sz="1600" dirty="0"/>
              <a:t>Na koje sve načine vaši članovi doprinose javno-privatnom dijalogu?</a:t>
            </a:r>
            <a:endParaRPr lang="en-US" sz="1600" dirty="0"/>
          </a:p>
        </p:txBody>
      </p:sp>
      <p:graphicFrame>
        <p:nvGraphicFramePr>
          <p:cNvPr id="15" name="Chart 14">
            <a:extLst>
              <a:ext uri="{FF2B5EF4-FFF2-40B4-BE49-F238E27FC236}">
                <a16:creationId xmlns="" xmlns:a16="http://schemas.microsoft.com/office/drawing/2014/main" id="{4BD2CE21-F845-4B0F-B7E8-BDF98C464558}"/>
              </a:ext>
            </a:extLst>
          </p:cNvPr>
          <p:cNvGraphicFramePr/>
          <p:nvPr>
            <p:extLst>
              <p:ext uri="{D42A27DB-BD31-4B8C-83A1-F6EECF244321}">
                <p14:modId xmlns:p14="http://schemas.microsoft.com/office/powerpoint/2010/main" val="2752248323"/>
              </p:ext>
            </p:extLst>
          </p:nvPr>
        </p:nvGraphicFramePr>
        <p:xfrm>
          <a:off x="383183" y="2120067"/>
          <a:ext cx="12673408" cy="430857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 xmlns:a16="http://schemas.microsoft.com/office/drawing/2014/main" id="{0917F72C-9BFA-4E99-8A9F-124DF7B27192}"/>
              </a:ext>
            </a:extLst>
          </p:cNvPr>
          <p:cNvSpPr/>
          <p:nvPr/>
        </p:nvSpPr>
        <p:spPr bwMode="gray">
          <a:xfrm>
            <a:off x="9672216" y="413073"/>
            <a:ext cx="3164654"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920758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68603"/>
            <a:ext cx="7834354" cy="598488"/>
          </a:xfrm>
        </p:spPr>
        <p:txBody>
          <a:bodyPr/>
          <a:lstStyle/>
          <a:p>
            <a:r>
              <a:rPr lang="sr-Latn-CS" sz="2800" dirty="0"/>
              <a:t>Ocena kvaliteta komentara koje daje privreda</a:t>
            </a:r>
            <a:endParaRPr lang="en-US" sz="2800" dirty="0"/>
          </a:p>
        </p:txBody>
      </p:sp>
      <p:sp>
        <p:nvSpPr>
          <p:cNvPr id="8" name="Content Placeholder 13">
            <a:extLst>
              <a:ext uri="{FF2B5EF4-FFF2-40B4-BE49-F238E27FC236}">
                <a16:creationId xmlns="" xmlns:a16="http://schemas.microsoft.com/office/drawing/2014/main" id="{F0EF80F7-CBCB-4ECF-92AA-633D7A089420}"/>
              </a:ext>
            </a:extLst>
          </p:cNvPr>
          <p:cNvSpPr txBox="1">
            <a:spLocks/>
          </p:cNvSpPr>
          <p:nvPr/>
        </p:nvSpPr>
        <p:spPr bwMode="gray">
          <a:xfrm>
            <a:off x="9024143" y="6888843"/>
            <a:ext cx="4032448" cy="303817"/>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
        <p:nvSpPr>
          <p:cNvPr id="9" name="Content Placeholder 13">
            <a:extLst>
              <a:ext uri="{FF2B5EF4-FFF2-40B4-BE49-F238E27FC236}">
                <a16:creationId xmlns="" xmlns:a16="http://schemas.microsoft.com/office/drawing/2014/main" id="{ED5EDDC7-4F65-4D68-9586-BE9B0926DD6B}"/>
              </a:ext>
            </a:extLst>
          </p:cNvPr>
          <p:cNvSpPr txBox="1">
            <a:spLocks/>
          </p:cNvSpPr>
          <p:nvPr/>
        </p:nvSpPr>
        <p:spPr bwMode="gray">
          <a:xfrm>
            <a:off x="383183" y="1054858"/>
            <a:ext cx="12673408" cy="59487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nb-NO" sz="1600" dirty="0">
                <a:latin typeface="Calibri" panose="020F0502020204030204" pitchFamily="34" charset="0"/>
              </a:rPr>
              <a:t>U kojoj meri se slažete sa stavom da predstavnici privrednika  daju jasne i kvalitetne predloge za unapređenje poslovnog okruženja</a:t>
            </a:r>
            <a:r>
              <a:rPr lang="sr-Latn-RS" sz="1600" dirty="0">
                <a:latin typeface="Calibri" panose="020F0502020204030204" pitchFamily="34" charset="0"/>
              </a:rPr>
              <a:t>? / </a:t>
            </a:r>
            <a:r>
              <a:rPr lang="nb-NO" sz="1600" dirty="0">
                <a:latin typeface="Calibri" panose="020F0502020204030204" pitchFamily="34" charset="0"/>
              </a:rPr>
              <a:t>Kako biste ocenili kvalitet komentara koje dobijate od strane poslovnih udruženja i privrednika?/</a:t>
            </a:r>
            <a:endParaRPr lang="pl-PL" sz="1600" dirty="0">
              <a:latin typeface="Calibri" panose="020F0502020204030204" pitchFamily="34" charset="0"/>
            </a:endParaRPr>
          </a:p>
        </p:txBody>
      </p:sp>
      <p:grpSp>
        <p:nvGrpSpPr>
          <p:cNvPr id="7" name="Group 6">
            <a:extLst>
              <a:ext uri="{FF2B5EF4-FFF2-40B4-BE49-F238E27FC236}">
                <a16:creationId xmlns="" xmlns:a16="http://schemas.microsoft.com/office/drawing/2014/main" id="{8506C59C-1EA7-47AD-A489-AACF1796DF0B}"/>
              </a:ext>
            </a:extLst>
          </p:cNvPr>
          <p:cNvGrpSpPr/>
          <p:nvPr/>
        </p:nvGrpSpPr>
        <p:grpSpPr>
          <a:xfrm>
            <a:off x="1876666" y="2467991"/>
            <a:ext cx="3496555" cy="4175475"/>
            <a:chOff x="8988407" y="2028549"/>
            <a:chExt cx="3496555" cy="4175475"/>
          </a:xfrm>
        </p:grpSpPr>
        <p:grpSp>
          <p:nvGrpSpPr>
            <p:cNvPr id="13" name="Group 12">
              <a:extLst>
                <a:ext uri="{FF2B5EF4-FFF2-40B4-BE49-F238E27FC236}">
                  <a16:creationId xmlns="" xmlns:a16="http://schemas.microsoft.com/office/drawing/2014/main" id="{DDD36E28-8DA0-4221-BC33-E4F8C78B5DD5}"/>
                </a:ext>
              </a:extLst>
            </p:cNvPr>
            <p:cNvGrpSpPr>
              <a:grpSpLocks noChangeAspect="1"/>
            </p:cNvGrpSpPr>
            <p:nvPr/>
          </p:nvGrpSpPr>
          <p:grpSpPr>
            <a:xfrm>
              <a:off x="9896121" y="2487100"/>
              <a:ext cx="1800225" cy="1798637"/>
              <a:chOff x="450850" y="2268463"/>
              <a:chExt cx="1800225" cy="1798637"/>
            </a:xfrm>
          </p:grpSpPr>
          <p:graphicFrame>
            <p:nvGraphicFramePr>
              <p:cNvPr id="15" name="Chart 14">
                <a:extLst>
                  <a:ext uri="{FF2B5EF4-FFF2-40B4-BE49-F238E27FC236}">
                    <a16:creationId xmlns="" xmlns:a16="http://schemas.microsoft.com/office/drawing/2014/main" id="{FCFC335A-05D7-4C68-BDBB-B6E967623D60}"/>
                  </a:ext>
                </a:extLst>
              </p:cNvPr>
              <p:cNvGraphicFramePr>
                <a:graphicFrameLocks noChangeAspect="1"/>
              </p:cNvGraphicFramePr>
              <p:nvPr>
                <p:extLst>
                  <p:ext uri="{D42A27DB-BD31-4B8C-83A1-F6EECF244321}">
                    <p14:modId xmlns:p14="http://schemas.microsoft.com/office/powerpoint/2010/main" val="3510544428"/>
                  </p:ext>
                </p:extLst>
              </p:nvPr>
            </p:nvGraphicFramePr>
            <p:xfrm>
              <a:off x="450850" y="2268463"/>
              <a:ext cx="1800000" cy="1798360"/>
            </p:xfrm>
            <a:graphic>
              <a:graphicData uri="http://schemas.openxmlformats.org/drawingml/2006/chart">
                <c:chart xmlns:c="http://schemas.openxmlformats.org/drawingml/2006/chart" xmlns:r="http://schemas.openxmlformats.org/officeDocument/2006/relationships" r:id="rId3"/>
              </a:graphicData>
            </a:graphic>
          </p:graphicFrame>
          <p:sp>
            <p:nvSpPr>
              <p:cNvPr id="16" name="Freeform 6">
                <a:extLst>
                  <a:ext uri="{FF2B5EF4-FFF2-40B4-BE49-F238E27FC236}">
                    <a16:creationId xmlns="" xmlns:a16="http://schemas.microsoft.com/office/drawing/2014/main" id="{BD62CDFF-4EAA-489E-BA6C-437B7904F2C4}"/>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Segoe UI Light" panose="020B0502040204020203" pitchFamily="34" charset="0"/>
                </a:endParaRPr>
              </a:p>
            </p:txBody>
          </p:sp>
        </p:grpSp>
        <p:sp>
          <p:nvSpPr>
            <p:cNvPr id="17" name="TextBox 16">
              <a:extLst>
                <a:ext uri="{FF2B5EF4-FFF2-40B4-BE49-F238E27FC236}">
                  <a16:creationId xmlns="" xmlns:a16="http://schemas.microsoft.com/office/drawing/2014/main" id="{D5853AC7-C976-4BF1-B244-12B0A0C18C59}"/>
                </a:ext>
              </a:extLst>
            </p:cNvPr>
            <p:cNvSpPr txBox="1"/>
            <p:nvPr/>
          </p:nvSpPr>
          <p:spPr>
            <a:xfrm>
              <a:off x="9896346" y="2028549"/>
              <a:ext cx="1800000" cy="432000"/>
            </a:xfrm>
            <a:prstGeom prst="rect">
              <a:avLst/>
            </a:prstGeom>
            <a:noFill/>
          </p:spPr>
          <p:txBody>
            <a:bodyPr wrap="none" lIns="72000" tIns="0" rIns="72000" bIns="0" rtlCol="0" anchor="b">
              <a:noAutofit/>
            </a:bodyPr>
            <a:lstStyle/>
            <a:p>
              <a:pPr algn="r">
                <a:buClr>
                  <a:schemeClr val="bg2"/>
                </a:buClr>
              </a:pPr>
              <a:r>
                <a:rPr lang="en-GB" sz="2800" b="1" dirty="0">
                  <a:solidFill>
                    <a:srgbClr val="007681"/>
                  </a:solidFill>
                  <a:ea typeface="Segoe UI" panose="020B0502040204020203" pitchFamily="34" charset="0"/>
                  <a:cs typeface="Segoe UI" panose="020B0502040204020203" pitchFamily="34" charset="0"/>
                </a:rPr>
                <a:t>67%</a:t>
              </a:r>
            </a:p>
          </p:txBody>
        </p:sp>
        <p:cxnSp>
          <p:nvCxnSpPr>
            <p:cNvPr id="19" name="Straight Connector 18">
              <a:extLst>
                <a:ext uri="{FF2B5EF4-FFF2-40B4-BE49-F238E27FC236}">
                  <a16:creationId xmlns="" xmlns:a16="http://schemas.microsoft.com/office/drawing/2014/main" id="{448597CB-4FC9-4606-BF80-E205E5AA6F6C}"/>
                </a:ext>
              </a:extLst>
            </p:cNvPr>
            <p:cNvCxnSpPr/>
            <p:nvPr/>
          </p:nvCxnSpPr>
          <p:spPr>
            <a:xfrm>
              <a:off x="9176266" y="4324450"/>
              <a:ext cx="3078863" cy="0"/>
            </a:xfrm>
            <a:prstGeom prst="line">
              <a:avLst/>
            </a:prstGeom>
            <a:ln>
              <a:tailEnd type="none" w="lg" len="lg"/>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 xmlns:a16="http://schemas.microsoft.com/office/drawing/2014/main" id="{BA9EAEE7-E07C-48A9-AF70-F1AE788D75D3}"/>
                </a:ext>
              </a:extLst>
            </p:cNvPr>
            <p:cNvSpPr/>
            <p:nvPr/>
          </p:nvSpPr>
          <p:spPr>
            <a:xfrm>
              <a:off x="8988407" y="4427195"/>
              <a:ext cx="3496555" cy="1776829"/>
            </a:xfrm>
            <a:prstGeom prst="rect">
              <a:avLst/>
            </a:prstGeom>
          </p:spPr>
          <p:txBody>
            <a:bodyPr vert="horz" lIns="0" tIns="0" rIns="0" bIns="0" rtlCol="0">
              <a:noAutofit/>
            </a:bodyPr>
            <a:lstStyle/>
            <a:p>
              <a:pPr algn="ctr"/>
              <a:r>
                <a:rPr lang="sr-Latn-RS" sz="2000" b="1" dirty="0">
                  <a:solidFill>
                    <a:srgbClr val="007681"/>
                  </a:solidFill>
                  <a:latin typeface="Calibri" panose="020F0502020204030204" pitchFamily="34" charset="0"/>
                </a:rPr>
                <a:t>Predstavnici poslovnih udruženja koji smatraju da privrednici daju jasne i kvalitetne predloge za unapređenje poslovnog okruženja </a:t>
              </a:r>
              <a:endParaRPr lang="en-US" sz="2000" b="1" dirty="0">
                <a:solidFill>
                  <a:srgbClr val="007681"/>
                </a:solidFill>
                <a:latin typeface="Calibri" panose="020F0502020204030204" pitchFamily="34" charset="0"/>
              </a:endParaRPr>
            </a:p>
          </p:txBody>
        </p:sp>
      </p:grpSp>
      <p:sp>
        <p:nvSpPr>
          <p:cNvPr id="21" name="Content Placeholder 13">
            <a:extLst>
              <a:ext uri="{FF2B5EF4-FFF2-40B4-BE49-F238E27FC236}">
                <a16:creationId xmlns="" xmlns:a16="http://schemas.microsoft.com/office/drawing/2014/main" id="{0D5B3D80-9B4D-4F01-BA17-E81DC43EC17F}"/>
              </a:ext>
            </a:extLst>
          </p:cNvPr>
          <p:cNvSpPr txBox="1">
            <a:spLocks/>
          </p:cNvSpPr>
          <p:nvPr/>
        </p:nvSpPr>
        <p:spPr bwMode="gray">
          <a:xfrm>
            <a:off x="534167" y="6888843"/>
            <a:ext cx="4839054" cy="303816"/>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Poslovna udruženja</a:t>
            </a:r>
            <a:endParaRPr lang="en-GB" sz="1600" i="1" dirty="0">
              <a:latin typeface="Calibri" panose="020F0502020204030204" pitchFamily="34" charset="0"/>
            </a:endParaRPr>
          </a:p>
        </p:txBody>
      </p:sp>
      <p:graphicFrame>
        <p:nvGraphicFramePr>
          <p:cNvPr id="5" name="Chart 4">
            <a:extLst>
              <a:ext uri="{FF2B5EF4-FFF2-40B4-BE49-F238E27FC236}">
                <a16:creationId xmlns="" xmlns:a16="http://schemas.microsoft.com/office/drawing/2014/main" id="{F05F730C-358C-4643-80ED-CB2216855B92}"/>
              </a:ext>
            </a:extLst>
          </p:cNvPr>
          <p:cNvGraphicFramePr/>
          <p:nvPr>
            <p:extLst>
              <p:ext uri="{D42A27DB-BD31-4B8C-83A1-F6EECF244321}">
                <p14:modId xmlns:p14="http://schemas.microsoft.com/office/powerpoint/2010/main" val="4128736493"/>
              </p:ext>
            </p:extLst>
          </p:nvPr>
        </p:nvGraphicFramePr>
        <p:xfrm>
          <a:off x="6719887" y="2467991"/>
          <a:ext cx="5688631" cy="417622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 xmlns:a16="http://schemas.microsoft.com/office/drawing/2014/main" id="{F3739CAA-75EF-4E9F-9000-E86A825990D9}"/>
              </a:ext>
            </a:extLst>
          </p:cNvPr>
          <p:cNvSpPr/>
          <p:nvPr/>
        </p:nvSpPr>
        <p:spPr bwMode="gray">
          <a:xfrm>
            <a:off x="1855678" y="182270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Rectangle: Rounded Corners 17">
            <a:extLst>
              <a:ext uri="{FF2B5EF4-FFF2-40B4-BE49-F238E27FC236}">
                <a16:creationId xmlns="" xmlns:a16="http://schemas.microsoft.com/office/drawing/2014/main" id="{18497412-F91F-41D5-9F1F-97D89FEAEFD5}"/>
              </a:ext>
            </a:extLst>
          </p:cNvPr>
          <p:cNvSpPr/>
          <p:nvPr/>
        </p:nvSpPr>
        <p:spPr bwMode="gray">
          <a:xfrm>
            <a:off x="8448079" y="182593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5006630"/>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8" name="Content Placeholder 11">
            <a:extLst>
              <a:ext uri="{FF2B5EF4-FFF2-40B4-BE49-F238E27FC236}">
                <a16:creationId xmlns="" xmlns:a16="http://schemas.microsoft.com/office/drawing/2014/main" id="{40052EC5-9FEE-4750-9B64-E75D12C12E1D}"/>
              </a:ext>
            </a:extLst>
          </p:cNvPr>
          <p:cNvGraphicFramePr>
            <a:graphicFrameLocks/>
          </p:cNvGraphicFramePr>
          <p:nvPr>
            <p:extLst>
              <p:ext uri="{D42A27DB-BD31-4B8C-83A1-F6EECF244321}">
                <p14:modId xmlns:p14="http://schemas.microsoft.com/office/powerpoint/2010/main" val="278917281"/>
              </p:ext>
            </p:extLst>
          </p:nvPr>
        </p:nvGraphicFramePr>
        <p:xfrm>
          <a:off x="815230" y="1995889"/>
          <a:ext cx="11952335" cy="473707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 xmlns:a16="http://schemas.microsoft.com/office/drawing/2014/main" id="{E1D94F9D-8885-41F2-8AFF-5C92BD1819BC}"/>
              </a:ext>
            </a:extLst>
          </p:cNvPr>
          <p:cNvSpPr txBox="1">
            <a:spLocks/>
          </p:cNvSpPr>
          <p:nvPr/>
        </p:nvSpPr>
        <p:spPr bwMode="gray">
          <a:xfrm>
            <a:off x="383183" y="399476"/>
            <a:ext cx="12758395"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U kojoj meri privreda uvažava realna ograničenja s kojima se suočavaju javne institucije</a:t>
            </a:r>
            <a:endParaRPr lang="en-US" sz="2400" dirty="0"/>
          </a:p>
        </p:txBody>
      </p:sp>
      <p:sp>
        <p:nvSpPr>
          <p:cNvPr id="9" name="Content Placeholder 13">
            <a:extLst>
              <a:ext uri="{FF2B5EF4-FFF2-40B4-BE49-F238E27FC236}">
                <a16:creationId xmlns="" xmlns:a16="http://schemas.microsoft.com/office/drawing/2014/main" id="{A80466BD-3F90-46B5-9A62-F9F26EFC029B}"/>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 Vašem mišljenju, u kojoj meri prilikom komentarisanja predloga propisa ili davanja inicijativa izmene propisa, privreda uvažava realna ograničenja s kojima se suočavaju javne institucije?</a:t>
            </a:r>
          </a:p>
        </p:txBody>
      </p:sp>
      <p:sp>
        <p:nvSpPr>
          <p:cNvPr id="7" name="Rectangle: Rounded Corners 6">
            <a:extLst>
              <a:ext uri="{FF2B5EF4-FFF2-40B4-BE49-F238E27FC236}">
                <a16:creationId xmlns="" xmlns:a16="http://schemas.microsoft.com/office/drawing/2014/main" id="{3B124F1A-10A7-4111-A6B4-617F7429ECE1}"/>
              </a:ext>
            </a:extLst>
          </p:cNvPr>
          <p:cNvSpPr/>
          <p:nvPr/>
        </p:nvSpPr>
        <p:spPr bwMode="gray">
          <a:xfrm>
            <a:off x="10752335" y="1980431"/>
            <a:ext cx="227360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7081695"/>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C27A631B-BE28-40BF-A95D-3EBAD97BD7AA}"/>
              </a:ext>
            </a:extLst>
          </p:cNvPr>
          <p:cNvGraphicFramePr>
            <a:graphicFrameLocks noGrp="1"/>
          </p:cNvGraphicFramePr>
          <p:nvPr>
            <p:ph sz="quarter" idx="12"/>
            <p:extLst>
              <p:ext uri="{D42A27DB-BD31-4B8C-83A1-F6EECF244321}">
                <p14:modId xmlns:p14="http://schemas.microsoft.com/office/powerpoint/2010/main" val="1412093615"/>
              </p:ext>
            </p:extLst>
          </p:nvPr>
        </p:nvGraphicFramePr>
        <p:xfrm>
          <a:off x="569913" y="1836415"/>
          <a:ext cx="12306300" cy="472122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 xmlns:a16="http://schemas.microsoft.com/office/drawing/2014/main" id="{F025A7C9-1EBE-4C9B-BAC5-E6ED7A3F27EF}"/>
              </a:ext>
            </a:extLst>
          </p:cNvPr>
          <p:cNvSpPr txBox="1">
            <a:spLocks/>
          </p:cNvSpPr>
          <p:nvPr/>
        </p:nvSpPr>
        <p:spPr bwMode="gray">
          <a:xfrm>
            <a:off x="383183" y="399476"/>
            <a:ext cx="12758395" cy="536741"/>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U kojoj meri privreda uvažava realna ograničenja s kojima se suočavaju javne institucije</a:t>
            </a:r>
            <a:endParaRPr lang="en-US" sz="2400" dirty="0"/>
          </a:p>
        </p:txBody>
      </p:sp>
      <p:sp>
        <p:nvSpPr>
          <p:cNvPr id="10" name="Content Placeholder 13">
            <a:extLst>
              <a:ext uri="{FF2B5EF4-FFF2-40B4-BE49-F238E27FC236}">
                <a16:creationId xmlns="" xmlns:a16="http://schemas.microsoft.com/office/drawing/2014/main" id="{400F8236-BD64-4DFC-8A56-B9E3E4193FC9}"/>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 Vašem mišljenju, u kojoj meri prilikom komentarisanja predloga propisa ili davanja inicijativa izmene propisa, privreda uvažava realna ograničenja s kojima se suočavaju javne institucije?</a:t>
            </a:r>
          </a:p>
        </p:txBody>
      </p:sp>
      <p:sp>
        <p:nvSpPr>
          <p:cNvPr id="11" name="Rectangle: Rounded Corners 10">
            <a:extLst>
              <a:ext uri="{FF2B5EF4-FFF2-40B4-BE49-F238E27FC236}">
                <a16:creationId xmlns="" xmlns:a16="http://schemas.microsoft.com/office/drawing/2014/main" id="{440EA337-6BF8-4FA4-BAD7-84285B2F4A41}"/>
              </a:ext>
            </a:extLst>
          </p:cNvPr>
          <p:cNvSpPr/>
          <p:nvPr/>
        </p:nvSpPr>
        <p:spPr bwMode="gray">
          <a:xfrm>
            <a:off x="10596260" y="2017833"/>
            <a:ext cx="2273602" cy="53674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 xmlns:a16="http://schemas.microsoft.com/office/drawing/2014/main" id="{A6CC67D3-1EAD-4AA1-8147-079C1A584D3B}"/>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3165481887"/>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3">
            <a:extLst>
              <a:ext uri="{FF2B5EF4-FFF2-40B4-BE49-F238E27FC236}">
                <a16:creationId xmlns="" xmlns:a16="http://schemas.microsoft.com/office/drawing/2014/main" id="{C666BF95-BFD6-4783-82F0-846D4B0D3E61}"/>
              </a:ext>
            </a:extLst>
          </p:cNvPr>
          <p:cNvSpPr txBox="1">
            <a:spLocks/>
          </p:cNvSpPr>
          <p:nvPr/>
        </p:nvSpPr>
        <p:spPr bwMode="gray">
          <a:xfrm>
            <a:off x="374278" y="6708518"/>
            <a:ext cx="12601400" cy="53015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a:t>
            </a:r>
            <a:r>
              <a:rPr lang="sr-Latn-RS" sz="1600" i="1" dirty="0">
                <a:solidFill>
                  <a:srgbClr val="222223"/>
                </a:solidFill>
                <a:latin typeface="Calibri" panose="020F0502020204030204" pitchFamily="34" charset="0"/>
              </a:rPr>
              <a:t>Predstavnici javnog sektora koje su orgaizovali </a:t>
            </a: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neki vid konsultacije sa predstavnicima privrede za bar jedan propis koji su pripremale/ donosile/ izmenile u poslednjih 12 meseci</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hart 7">
            <a:extLst>
              <a:ext uri="{FF2B5EF4-FFF2-40B4-BE49-F238E27FC236}">
                <a16:creationId xmlns="" xmlns:a16="http://schemas.microsoft.com/office/drawing/2014/main" id="{532C29B5-F423-4AA8-AA13-7E203778EF7A}"/>
              </a:ext>
            </a:extLst>
          </p:cNvPr>
          <p:cNvGraphicFramePr/>
          <p:nvPr>
            <p:extLst>
              <p:ext uri="{D42A27DB-BD31-4B8C-83A1-F6EECF244321}">
                <p14:modId xmlns:p14="http://schemas.microsoft.com/office/powerpoint/2010/main" val="2625982869"/>
              </p:ext>
            </p:extLst>
          </p:nvPr>
        </p:nvGraphicFramePr>
        <p:xfrm>
          <a:off x="345568" y="1764408"/>
          <a:ext cx="12213086" cy="497049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 xmlns:a16="http://schemas.microsoft.com/office/drawing/2014/main" id="{3BB012AD-A495-4118-ACA4-E2DC0CB86B82}"/>
              </a:ext>
            </a:extLst>
          </p:cNvPr>
          <p:cNvSpPr txBox="1">
            <a:spLocks/>
          </p:cNvSpPr>
          <p:nvPr/>
        </p:nvSpPr>
        <p:spPr bwMode="gray">
          <a:xfrm>
            <a:off x="383183" y="324247"/>
            <a:ext cx="9298858"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2400" dirty="0"/>
              <a:t>Uključivanje u proces rada na propisima u poslednjih 12 meseci</a:t>
            </a:r>
            <a:endParaRPr lang="sr-Latn-CS" sz="2400" dirty="0"/>
          </a:p>
        </p:txBody>
      </p:sp>
      <p:sp>
        <p:nvSpPr>
          <p:cNvPr id="10" name="Content Placeholder 13">
            <a:extLst>
              <a:ext uri="{FF2B5EF4-FFF2-40B4-BE49-F238E27FC236}">
                <a16:creationId xmlns="" xmlns:a16="http://schemas.microsoft.com/office/drawing/2014/main" id="{C1336F43-9D55-4427-BC7A-7FF86A7E69EC}"/>
              </a:ext>
            </a:extLst>
          </p:cNvPr>
          <p:cNvSpPr txBox="1">
            <a:spLocks/>
          </p:cNvSpPr>
          <p:nvPr/>
        </p:nvSpPr>
        <p:spPr bwMode="gray">
          <a:xfrm>
            <a:off x="383183" y="1044328"/>
            <a:ext cx="12673408" cy="432048"/>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su poslovna udruženja, Privredna komora Srbije i/ili privrednici bili uključeni u rad radnih grupa prilikom procesa pripreme/ donošenja/ izmene propisa u poslednjih 12 meseci (iz Vaše nadležnosti)?</a:t>
            </a:r>
          </a:p>
        </p:txBody>
      </p:sp>
      <p:sp>
        <p:nvSpPr>
          <p:cNvPr id="7" name="Rectangle: Rounded Corners 6">
            <a:extLst>
              <a:ext uri="{FF2B5EF4-FFF2-40B4-BE49-F238E27FC236}">
                <a16:creationId xmlns="" xmlns:a16="http://schemas.microsoft.com/office/drawing/2014/main" id="{B864DD65-FD19-4D17-9932-773769CB8EFB}"/>
              </a:ext>
            </a:extLst>
          </p:cNvPr>
          <p:cNvSpPr/>
          <p:nvPr/>
        </p:nvSpPr>
        <p:spPr bwMode="gray">
          <a:xfrm>
            <a:off x="11039985" y="413073"/>
            <a:ext cx="200411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60312"/>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a:extLst>
              <a:ext uri="{FF2B5EF4-FFF2-40B4-BE49-F238E27FC236}">
                <a16:creationId xmlns="" xmlns:a16="http://schemas.microsoft.com/office/drawing/2014/main" id="{539AA165-6AFF-41A6-9DE5-B27649BDCEE3}"/>
              </a:ext>
            </a:extLst>
          </p:cNvPr>
          <p:cNvSpPr txBox="1">
            <a:spLocks/>
          </p:cNvSpPr>
          <p:nvPr/>
        </p:nvSpPr>
        <p:spPr bwMode="gray">
          <a:xfrm>
            <a:off x="383183" y="6954723"/>
            <a:ext cx="482453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
        <p:nvSpPr>
          <p:cNvPr id="9" name="Content Placeholder 13">
            <a:extLst>
              <a:ext uri="{FF2B5EF4-FFF2-40B4-BE49-F238E27FC236}">
                <a16:creationId xmlns="" xmlns:a16="http://schemas.microsoft.com/office/drawing/2014/main" id="{24B2C475-4FC7-4200-BBD9-F06FD3012B55}"/>
              </a:ext>
            </a:extLst>
          </p:cNvPr>
          <p:cNvSpPr txBox="1">
            <a:spLocks/>
          </p:cNvSpPr>
          <p:nvPr/>
        </p:nvSpPr>
        <p:spPr bwMode="gray">
          <a:xfrm>
            <a:off x="457991" y="1119485"/>
            <a:ext cx="12129908" cy="590928"/>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it-IT" sz="1600" dirty="0">
                <a:solidFill>
                  <a:srgbClr val="222223"/>
                </a:solidFill>
                <a:latin typeface="Calibri" panose="020F0502020204030204" pitchFamily="34" charset="0"/>
              </a:rPr>
              <a:t>Da li u procesu pripreme propisa sprovodite analizu efekata propisa?</a:t>
            </a:r>
            <a:r>
              <a:rPr lang="sr-Latn-RS" sz="1600" dirty="0">
                <a:solidFill>
                  <a:srgbClr val="222223"/>
                </a:solidFill>
                <a:latin typeface="Calibri" panose="020F0502020204030204" pitchFamily="34" charset="0"/>
              </a:rPr>
              <a:t> /  Da li u procesu pripreme propisa koristite analize efekata propisa koje su izradili privrednici ili poslovna udruženja? / Da li nakon usvajanja novog ili izmene postojećeg propisa pratite efekte ovih izmena kroz analizu efekata propisa?</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4">
            <a:extLst>
              <a:ext uri="{FF2B5EF4-FFF2-40B4-BE49-F238E27FC236}">
                <a16:creationId xmlns="" xmlns:a16="http://schemas.microsoft.com/office/drawing/2014/main" id="{C0A79B42-1884-428D-9229-66B5A4AE26B5}"/>
              </a:ext>
            </a:extLst>
          </p:cNvPr>
          <p:cNvGraphicFramePr>
            <a:graphicFrameLocks/>
          </p:cNvGraphicFramePr>
          <p:nvPr>
            <p:extLst>
              <p:ext uri="{D42A27DB-BD31-4B8C-83A1-F6EECF244321}">
                <p14:modId xmlns:p14="http://schemas.microsoft.com/office/powerpoint/2010/main" val="2655985889"/>
              </p:ext>
            </p:extLst>
          </p:nvPr>
        </p:nvGraphicFramePr>
        <p:xfrm>
          <a:off x="383183" y="2434684"/>
          <a:ext cx="12143350" cy="437028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 xmlns:a16="http://schemas.microsoft.com/office/drawing/2014/main" id="{62E617EE-384F-4984-AD59-7D522FB7167A}"/>
              </a:ext>
            </a:extLst>
          </p:cNvPr>
          <p:cNvSpPr txBox="1"/>
          <p:nvPr/>
        </p:nvSpPr>
        <p:spPr>
          <a:xfrm>
            <a:off x="457991" y="1890598"/>
            <a:ext cx="2970846" cy="394330"/>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2000" b="1" dirty="0">
                <a:latin typeface="Calibri" panose="020F0502020204030204" pitchFamily="34" charset="0"/>
              </a:rPr>
              <a:t>SPROVOĐENJE ANALIZE</a:t>
            </a:r>
            <a:endParaRPr lang="en-US" sz="2000" b="1" dirty="0">
              <a:latin typeface="Calibri" panose="020F0502020204030204" pitchFamily="34" charset="0"/>
            </a:endParaRPr>
          </a:p>
        </p:txBody>
      </p:sp>
      <p:sp>
        <p:nvSpPr>
          <p:cNvPr id="14" name="TextBox 13">
            <a:extLst>
              <a:ext uri="{FF2B5EF4-FFF2-40B4-BE49-F238E27FC236}">
                <a16:creationId xmlns="" xmlns:a16="http://schemas.microsoft.com/office/drawing/2014/main" id="{CC4785DA-42B0-4802-A63D-13A536BEE5B8}"/>
              </a:ext>
            </a:extLst>
          </p:cNvPr>
          <p:cNvSpPr txBox="1"/>
          <p:nvPr/>
        </p:nvSpPr>
        <p:spPr>
          <a:xfrm>
            <a:off x="7800007" y="1922787"/>
            <a:ext cx="4803219" cy="411257"/>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2000" b="1" dirty="0">
                <a:latin typeface="Calibri" panose="020F0502020204030204" pitchFamily="34" charset="0"/>
              </a:rPr>
              <a:t>KORISTE ANALIZE KOJE SU SPROVELI DRUGI</a:t>
            </a:r>
            <a:endParaRPr lang="en-US" sz="2000" b="1" dirty="0">
              <a:latin typeface="Calibri" panose="020F0502020204030204" pitchFamily="34" charset="0"/>
            </a:endParaRPr>
          </a:p>
        </p:txBody>
      </p:sp>
      <p:sp>
        <p:nvSpPr>
          <p:cNvPr id="10" name="Title 6">
            <a:extLst>
              <a:ext uri="{FF2B5EF4-FFF2-40B4-BE49-F238E27FC236}">
                <a16:creationId xmlns="" xmlns:a16="http://schemas.microsoft.com/office/drawing/2014/main" id="{C366EF24-4F95-474A-A5CF-D856A34DCDFF}"/>
              </a:ext>
            </a:extLst>
          </p:cNvPr>
          <p:cNvSpPr txBox="1">
            <a:spLocks/>
          </p:cNvSpPr>
          <p:nvPr/>
        </p:nvSpPr>
        <p:spPr bwMode="gray">
          <a:xfrm>
            <a:off x="457991" y="404760"/>
            <a:ext cx="3545168"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ME" sz="2400" dirty="0"/>
              <a:t>Analiza efekata propisa</a:t>
            </a:r>
            <a:endParaRPr lang="sr-Latn-ME" sz="1800" dirty="0"/>
          </a:p>
        </p:txBody>
      </p:sp>
      <p:sp>
        <p:nvSpPr>
          <p:cNvPr id="11" name="Rectangle: Rounded Corners 10">
            <a:extLst>
              <a:ext uri="{FF2B5EF4-FFF2-40B4-BE49-F238E27FC236}">
                <a16:creationId xmlns="" xmlns:a16="http://schemas.microsoft.com/office/drawing/2014/main" id="{6F99846F-22B3-400F-B0FB-5145D518401E}"/>
              </a:ext>
            </a:extLst>
          </p:cNvPr>
          <p:cNvSpPr/>
          <p:nvPr/>
        </p:nvSpPr>
        <p:spPr bwMode="gray">
          <a:xfrm>
            <a:off x="10752335" y="457428"/>
            <a:ext cx="227360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TextBox 11">
            <a:extLst>
              <a:ext uri="{FF2B5EF4-FFF2-40B4-BE49-F238E27FC236}">
                <a16:creationId xmlns="" xmlns:a16="http://schemas.microsoft.com/office/drawing/2014/main" id="{B0271CDB-5F72-45B3-A4D3-F640C5FEF00F}"/>
              </a:ext>
            </a:extLst>
          </p:cNvPr>
          <p:cNvSpPr txBox="1"/>
          <p:nvPr/>
        </p:nvSpPr>
        <p:spPr>
          <a:xfrm>
            <a:off x="3695551" y="1888397"/>
            <a:ext cx="2592288" cy="394330"/>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2000" b="1" dirty="0">
                <a:latin typeface="Calibri" panose="020F0502020204030204" pitchFamily="34" charset="0"/>
              </a:rPr>
              <a:t>PRAĆENJE EFEKATA</a:t>
            </a:r>
            <a:endParaRPr lang="en-US" sz="2000" b="1" dirty="0">
              <a:latin typeface="Calibri" panose="020F0502020204030204" pitchFamily="34" charset="0"/>
            </a:endParaRPr>
          </a:p>
        </p:txBody>
      </p:sp>
    </p:spTree>
    <p:extLst>
      <p:ext uri="{BB962C8B-B14F-4D97-AF65-F5344CB8AC3E}">
        <p14:creationId xmlns:p14="http://schemas.microsoft.com/office/powerpoint/2010/main" val="50701313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 xmlns:a16="http://schemas.microsoft.com/office/drawing/2014/main" id="{AD339DF8-59D4-4A96-9788-FB46EE74146B}"/>
              </a:ext>
            </a:extLst>
          </p:cNvPr>
          <p:cNvGraphicFramePr>
            <a:graphicFrameLocks noGrp="1"/>
          </p:cNvGraphicFramePr>
          <p:nvPr>
            <p:ph sz="quarter" idx="11"/>
            <p:extLst>
              <p:ext uri="{D42A27DB-BD31-4B8C-83A1-F6EECF244321}">
                <p14:modId xmlns:p14="http://schemas.microsoft.com/office/powerpoint/2010/main" val="865031960"/>
              </p:ext>
            </p:extLst>
          </p:nvPr>
        </p:nvGraphicFramePr>
        <p:xfrm>
          <a:off x="566738" y="2235200"/>
          <a:ext cx="12306300" cy="4497759"/>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13">
            <a:extLst>
              <a:ext uri="{FF2B5EF4-FFF2-40B4-BE49-F238E27FC236}">
                <a16:creationId xmlns="" xmlns:a16="http://schemas.microsoft.com/office/drawing/2014/main" id="{8AA5F722-81F1-4964-9BF9-D81F28E1E626}"/>
              </a:ext>
            </a:extLst>
          </p:cNvPr>
          <p:cNvSpPr txBox="1">
            <a:spLocks/>
          </p:cNvSpPr>
          <p:nvPr/>
        </p:nvSpPr>
        <p:spPr bwMode="gray">
          <a:xfrm>
            <a:off x="457991" y="1119485"/>
            <a:ext cx="12129908" cy="59092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it-IT" sz="1600" dirty="0">
                <a:solidFill>
                  <a:srgbClr val="222223"/>
                </a:solidFill>
                <a:latin typeface="Calibri" panose="020F0502020204030204" pitchFamily="34" charset="0"/>
              </a:rPr>
              <a:t>Da li u procesu pripreme propisa sprovodite analizu efekata propisa?</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2" name="Title 6">
            <a:extLst>
              <a:ext uri="{FF2B5EF4-FFF2-40B4-BE49-F238E27FC236}">
                <a16:creationId xmlns="" xmlns:a16="http://schemas.microsoft.com/office/drawing/2014/main" id="{1A9C4A60-980C-43E8-802E-DC5D106AB950}"/>
              </a:ext>
            </a:extLst>
          </p:cNvPr>
          <p:cNvSpPr txBox="1">
            <a:spLocks/>
          </p:cNvSpPr>
          <p:nvPr/>
        </p:nvSpPr>
        <p:spPr bwMode="gray">
          <a:xfrm>
            <a:off x="457991" y="404760"/>
            <a:ext cx="3545168" cy="536741"/>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ME" sz="2400" dirty="0"/>
              <a:t>Analiza efekata propisa</a:t>
            </a:r>
            <a:endParaRPr lang="sr-Latn-ME" sz="1800" dirty="0"/>
          </a:p>
        </p:txBody>
      </p:sp>
      <p:sp>
        <p:nvSpPr>
          <p:cNvPr id="13" name="Rectangle: Rounded Corners 12">
            <a:extLst>
              <a:ext uri="{FF2B5EF4-FFF2-40B4-BE49-F238E27FC236}">
                <a16:creationId xmlns="" xmlns:a16="http://schemas.microsoft.com/office/drawing/2014/main" id="{E6CAEA43-15D0-4AA8-BB1E-F94B3B3F03E4}"/>
              </a:ext>
            </a:extLst>
          </p:cNvPr>
          <p:cNvSpPr/>
          <p:nvPr/>
        </p:nvSpPr>
        <p:spPr bwMode="gray">
          <a:xfrm>
            <a:off x="10752335" y="457428"/>
            <a:ext cx="227360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Content Placeholder 13">
            <a:extLst>
              <a:ext uri="{FF2B5EF4-FFF2-40B4-BE49-F238E27FC236}">
                <a16:creationId xmlns="" xmlns:a16="http://schemas.microsoft.com/office/drawing/2014/main" id="{5D5C3EBF-1D2A-4D78-B7AA-8D77FEAC0A3D}"/>
              </a:ext>
            </a:extLst>
          </p:cNvPr>
          <p:cNvSpPr txBox="1">
            <a:spLocks/>
          </p:cNvSpPr>
          <p:nvPr/>
        </p:nvSpPr>
        <p:spPr bwMode="gray">
          <a:xfrm>
            <a:off x="383183" y="6954723"/>
            <a:ext cx="4620838" cy="3030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42681560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4">
            <a:extLst>
              <a:ext uri="{FF2B5EF4-FFF2-40B4-BE49-F238E27FC236}">
                <a16:creationId xmlns="" xmlns:a16="http://schemas.microsoft.com/office/drawing/2014/main" id="{5158B4AD-AD9D-4CC2-9DD2-AD9398F1B3D1}"/>
              </a:ext>
            </a:extLst>
          </p:cNvPr>
          <p:cNvGraphicFramePr>
            <a:graphicFrameLocks noChangeAspect="1"/>
          </p:cNvGraphicFramePr>
          <p:nvPr>
            <p:extLst>
              <p:ext uri="{D42A27DB-BD31-4B8C-83A1-F6EECF244321}">
                <p14:modId xmlns:p14="http://schemas.microsoft.com/office/powerpoint/2010/main" val="912455894"/>
              </p:ext>
            </p:extLst>
          </p:nvPr>
        </p:nvGraphicFramePr>
        <p:xfrm>
          <a:off x="815231" y="2124447"/>
          <a:ext cx="9646787"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3183" y="324247"/>
            <a:ext cx="9819898" cy="598488"/>
          </a:xfrm>
        </p:spPr>
        <p:txBody>
          <a:bodyPr/>
          <a:lstStyle/>
          <a:p>
            <a:r>
              <a:rPr lang="sr-Latn-RS" sz="2800" dirty="0"/>
              <a:t>U</a:t>
            </a:r>
            <a:r>
              <a:rPr lang="sv-SE" sz="2800" dirty="0"/>
              <a:t>poznat</a:t>
            </a:r>
            <a:r>
              <a:rPr lang="sr-Latn-RS" sz="2800" dirty="0"/>
              <a:t>ost</a:t>
            </a:r>
            <a:r>
              <a:rPr lang="sv-SE" sz="2800" dirty="0"/>
              <a:t> sa praksom </a:t>
            </a:r>
            <a:r>
              <a:rPr lang="sr-Latn-RS" sz="2800" dirty="0"/>
              <a:t>javno-privatnog dijaloga </a:t>
            </a:r>
            <a:r>
              <a:rPr lang="sv-SE" sz="2800" dirty="0"/>
              <a:t>u Srbiji</a:t>
            </a:r>
            <a:endParaRPr lang="pl-PL" sz="2800" dirty="0"/>
          </a:p>
        </p:txBody>
      </p:sp>
      <p:graphicFrame>
        <p:nvGraphicFramePr>
          <p:cNvPr id="12" name="Group 32">
            <a:extLst>
              <a:ext uri="{FF2B5EF4-FFF2-40B4-BE49-F238E27FC236}">
                <a16:creationId xmlns="" xmlns:a16="http://schemas.microsoft.com/office/drawing/2014/main" id="{7EBF1BBD-AAAD-45CB-B424-37E2C89DA803}"/>
              </a:ext>
            </a:extLst>
          </p:cNvPr>
          <p:cNvGraphicFramePr>
            <a:graphicFrameLocks noGrp="1"/>
          </p:cNvGraphicFramePr>
          <p:nvPr>
            <p:extLst>
              <p:ext uri="{D42A27DB-BD31-4B8C-83A1-F6EECF244321}">
                <p14:modId xmlns:p14="http://schemas.microsoft.com/office/powerpoint/2010/main" val="988946352"/>
              </p:ext>
            </p:extLst>
          </p:nvPr>
        </p:nvGraphicFramePr>
        <p:xfrm>
          <a:off x="10779293" y="3348583"/>
          <a:ext cx="2205290" cy="2736304"/>
        </p:xfrm>
        <a:graphic>
          <a:graphicData uri="http://schemas.openxmlformats.org/drawingml/2006/table">
            <a:tbl>
              <a:tblPr/>
              <a:tblGrid>
                <a:gridCol w="384766">
                  <a:extLst>
                    <a:ext uri="{9D8B030D-6E8A-4147-A177-3AD203B41FA5}">
                      <a16:colId xmlns="" xmlns:a16="http://schemas.microsoft.com/office/drawing/2014/main" val="20000"/>
                    </a:ext>
                  </a:extLst>
                </a:gridCol>
                <a:gridCol w="1820524">
                  <a:extLst>
                    <a:ext uri="{9D8B030D-6E8A-4147-A177-3AD203B41FA5}">
                      <a16:colId xmlns="" xmlns:a16="http://schemas.microsoft.com/office/drawing/2014/main" val="20001"/>
                    </a:ext>
                  </a:extLst>
                </a:gridCol>
              </a:tblGrid>
              <a:tr h="684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74AA50"/>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74AA50"/>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U potpunosti</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684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9DC482"/>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9DC482"/>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Donekle</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684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585D"/>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FF585D"/>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Nedovoljno</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684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B333B"/>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CB333B"/>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Uopšte ne</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9" name="Content Placeholder 13">
            <a:extLst>
              <a:ext uri="{FF2B5EF4-FFF2-40B4-BE49-F238E27FC236}">
                <a16:creationId xmlns="" xmlns:a16="http://schemas.microsoft.com/office/drawing/2014/main" id="{8407D163-6E17-4EA4-8374-19D88A3E02C2}"/>
              </a:ext>
            </a:extLst>
          </p:cNvPr>
          <p:cNvSpPr txBox="1">
            <a:spLocks/>
          </p:cNvSpPr>
          <p:nvPr/>
        </p:nvSpPr>
        <p:spPr bwMode="gray">
          <a:xfrm>
            <a:off x="383183" y="1044327"/>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ste upoznati sa praksom JPD u Srbiji?</a:t>
            </a:r>
          </a:p>
        </p:txBody>
      </p:sp>
      <p:sp>
        <p:nvSpPr>
          <p:cNvPr id="8" name="Rectangle: Rounded Corners 7">
            <a:extLst>
              <a:ext uri="{FF2B5EF4-FFF2-40B4-BE49-F238E27FC236}">
                <a16:creationId xmlns="" xmlns:a16="http://schemas.microsoft.com/office/drawing/2014/main" id="{A2132ECD-E0B4-46CF-AD72-4F77ECAAD798}"/>
              </a:ext>
            </a:extLst>
          </p:cNvPr>
          <p:cNvSpPr/>
          <p:nvPr/>
        </p:nvSpPr>
        <p:spPr bwMode="gray">
          <a:xfrm>
            <a:off x="3747862" y="163182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14" name="Rectangle: Rounded Corners 13">
            <a:extLst>
              <a:ext uri="{FF2B5EF4-FFF2-40B4-BE49-F238E27FC236}">
                <a16:creationId xmlns="" xmlns:a16="http://schemas.microsoft.com/office/drawing/2014/main" id="{160C5A6F-7BC0-423E-9136-8F88E5640E2C}"/>
              </a:ext>
            </a:extLst>
          </p:cNvPr>
          <p:cNvSpPr/>
          <p:nvPr/>
        </p:nvSpPr>
        <p:spPr bwMode="gray">
          <a:xfrm>
            <a:off x="1431387" y="1631825"/>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5" name="Rectangle: Rounded Corners 14">
            <a:extLst>
              <a:ext uri="{FF2B5EF4-FFF2-40B4-BE49-F238E27FC236}">
                <a16:creationId xmlns="" xmlns:a16="http://schemas.microsoft.com/office/drawing/2014/main" id="{FD2DFF8E-FFE8-4DC5-A28A-705CD74EFDEE}"/>
              </a:ext>
            </a:extLst>
          </p:cNvPr>
          <p:cNvSpPr/>
          <p:nvPr/>
        </p:nvSpPr>
        <p:spPr bwMode="gray">
          <a:xfrm>
            <a:off x="7749509" y="1620391"/>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10" name="Content Placeholder 13">
            <a:extLst>
              <a:ext uri="{FF2B5EF4-FFF2-40B4-BE49-F238E27FC236}">
                <a16:creationId xmlns="" xmlns:a16="http://schemas.microsoft.com/office/drawing/2014/main" id="{417BED9C-72F0-4107-8050-0073CB23D30E}"/>
              </a:ext>
            </a:extLst>
          </p:cNvPr>
          <p:cNvSpPr txBox="1">
            <a:spLocks/>
          </p:cNvSpPr>
          <p:nvPr/>
        </p:nvSpPr>
        <p:spPr bwMode="gray">
          <a:xfrm>
            <a:off x="383183" y="6954723"/>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2509577799"/>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3">
            <a:extLst>
              <a:ext uri="{FF2B5EF4-FFF2-40B4-BE49-F238E27FC236}">
                <a16:creationId xmlns="" xmlns:a16="http://schemas.microsoft.com/office/drawing/2014/main" id="{9381C6F7-91BE-4B3B-8EA3-E7603FE3603A}"/>
              </a:ext>
            </a:extLst>
          </p:cNvPr>
          <p:cNvSpPr txBox="1">
            <a:spLocks/>
          </p:cNvSpPr>
          <p:nvPr/>
        </p:nvSpPr>
        <p:spPr bwMode="gray">
          <a:xfrm>
            <a:off x="383183" y="6954723"/>
            <a:ext cx="5040560"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5" name="Chart 4">
            <a:extLst>
              <a:ext uri="{FF2B5EF4-FFF2-40B4-BE49-F238E27FC236}">
                <a16:creationId xmlns="" xmlns:a16="http://schemas.microsoft.com/office/drawing/2014/main" id="{3E1ACC83-66AB-44A5-B415-7CC422E555E8}"/>
              </a:ext>
            </a:extLst>
          </p:cNvPr>
          <p:cNvGraphicFramePr/>
          <p:nvPr>
            <p:extLst>
              <p:ext uri="{D42A27DB-BD31-4B8C-83A1-F6EECF244321}">
                <p14:modId xmlns:p14="http://schemas.microsoft.com/office/powerpoint/2010/main" val="3081661776"/>
              </p:ext>
            </p:extLst>
          </p:nvPr>
        </p:nvGraphicFramePr>
        <p:xfrm>
          <a:off x="815231" y="2052440"/>
          <a:ext cx="11591677" cy="453650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 xmlns:a16="http://schemas.microsoft.com/office/drawing/2014/main" id="{1EECFFD1-7684-4B94-9FB5-A2FDFEC1C2BF}"/>
              </a:ext>
            </a:extLst>
          </p:cNvPr>
          <p:cNvSpPr txBox="1">
            <a:spLocks/>
          </p:cNvSpPr>
          <p:nvPr/>
        </p:nvSpPr>
        <p:spPr bwMode="gray">
          <a:xfrm>
            <a:off x="383183" y="355120"/>
            <a:ext cx="12269223"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Saradnja i koordinacija sa drugim javnim institucijama u procesu rada na propisima </a:t>
            </a:r>
          </a:p>
        </p:txBody>
      </p:sp>
      <p:sp>
        <p:nvSpPr>
          <p:cNvPr id="7" name="Content Placeholder 13">
            <a:extLst>
              <a:ext uri="{FF2B5EF4-FFF2-40B4-BE49-F238E27FC236}">
                <a16:creationId xmlns="" xmlns:a16="http://schemas.microsoft.com/office/drawing/2014/main" id="{AF6FC52C-F86A-4C0F-AD80-CC7C2B6F9ED5}"/>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Kako biste ocenili Vašu saradnju i koordinaciju sa drugim ministarstvima i javnim institucijama u procesu pripreme/donošenja/izmene propisa u poslednjih 12 meseci?</a:t>
            </a:r>
            <a:endParaRPr lang="en-GB" sz="1600" dirty="0">
              <a:latin typeface="Calibri" panose="020F0502020204030204" pitchFamily="34" charset="0"/>
            </a:endParaRPr>
          </a:p>
        </p:txBody>
      </p:sp>
      <p:sp>
        <p:nvSpPr>
          <p:cNvPr id="4" name="Rectangle: Rounded Corners 3">
            <a:extLst>
              <a:ext uri="{FF2B5EF4-FFF2-40B4-BE49-F238E27FC236}">
                <a16:creationId xmlns="" xmlns:a16="http://schemas.microsoft.com/office/drawing/2014/main" id="{79F247E5-78EF-41C9-832B-98A1F0E92E1E}"/>
              </a:ext>
            </a:extLst>
          </p:cNvPr>
          <p:cNvSpPr/>
          <p:nvPr/>
        </p:nvSpPr>
        <p:spPr bwMode="gray">
          <a:xfrm>
            <a:off x="1409798" y="3191375"/>
            <a:ext cx="10369152" cy="1093312"/>
          </a:xfrm>
          <a:prstGeom prst="roundRect">
            <a:avLst/>
          </a:prstGeom>
          <a:noFill/>
          <a:ln>
            <a:solidFill>
              <a:srgbClr val="3D87A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
        <p:nvSpPr>
          <p:cNvPr id="10" name="Rectangle: Rounded Corners 9">
            <a:extLst>
              <a:ext uri="{FF2B5EF4-FFF2-40B4-BE49-F238E27FC236}">
                <a16:creationId xmlns="" xmlns:a16="http://schemas.microsoft.com/office/drawing/2014/main" id="{36A8FBE0-38E2-436C-8A94-2AAA763A9FB1}"/>
              </a:ext>
            </a:extLst>
          </p:cNvPr>
          <p:cNvSpPr/>
          <p:nvPr/>
        </p:nvSpPr>
        <p:spPr bwMode="gray">
          <a:xfrm>
            <a:off x="10608319" y="1847627"/>
            <a:ext cx="2341262" cy="56485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25005767"/>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1">
            <a:extLst>
              <a:ext uri="{FF2B5EF4-FFF2-40B4-BE49-F238E27FC236}">
                <a16:creationId xmlns="" xmlns:a16="http://schemas.microsoft.com/office/drawing/2014/main" id="{40052EC5-9FEE-4750-9B64-E75D12C12E1D}"/>
              </a:ext>
            </a:extLst>
          </p:cNvPr>
          <p:cNvGraphicFramePr>
            <a:graphicFrameLocks/>
          </p:cNvGraphicFramePr>
          <p:nvPr>
            <p:extLst>
              <p:ext uri="{D42A27DB-BD31-4B8C-83A1-F6EECF244321}">
                <p14:modId xmlns:p14="http://schemas.microsoft.com/office/powerpoint/2010/main" val="611287298"/>
              </p:ext>
            </p:extLst>
          </p:nvPr>
        </p:nvGraphicFramePr>
        <p:xfrm>
          <a:off x="815230" y="1995889"/>
          <a:ext cx="11952335" cy="473707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 xmlns:a16="http://schemas.microsoft.com/office/drawing/2014/main" id="{E1D94F9D-8885-41F2-8AFF-5C92BD1819BC}"/>
              </a:ext>
            </a:extLst>
          </p:cNvPr>
          <p:cNvSpPr txBox="1">
            <a:spLocks/>
          </p:cNvSpPr>
          <p:nvPr/>
        </p:nvSpPr>
        <p:spPr bwMode="gray">
          <a:xfrm>
            <a:off x="383183" y="399476"/>
            <a:ext cx="4387706"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Hub za javno-privatni dijalog</a:t>
            </a:r>
            <a:endParaRPr lang="en-US" sz="2400" dirty="0"/>
          </a:p>
        </p:txBody>
      </p:sp>
      <p:sp>
        <p:nvSpPr>
          <p:cNvPr id="9" name="Content Placeholder 13">
            <a:extLst>
              <a:ext uri="{FF2B5EF4-FFF2-40B4-BE49-F238E27FC236}">
                <a16:creationId xmlns="" xmlns:a16="http://schemas.microsoft.com/office/drawing/2014/main" id="{A80466BD-3F90-46B5-9A62-F9F26EFC029B}"/>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mislite da bi bilo korisno kada bi postojalo jedno određeno mesto za komunikaciju javnog sektora sa predstavnicima privrede (hub za javno-privatni dijalog)?</a:t>
            </a:r>
          </a:p>
        </p:txBody>
      </p:sp>
      <p:sp>
        <p:nvSpPr>
          <p:cNvPr id="7" name="Rectangle: Rounded Corners 6">
            <a:extLst>
              <a:ext uri="{FF2B5EF4-FFF2-40B4-BE49-F238E27FC236}">
                <a16:creationId xmlns="" xmlns:a16="http://schemas.microsoft.com/office/drawing/2014/main" id="{3B124F1A-10A7-4111-A6B4-617F7429ECE1}"/>
              </a:ext>
            </a:extLst>
          </p:cNvPr>
          <p:cNvSpPr/>
          <p:nvPr/>
        </p:nvSpPr>
        <p:spPr bwMode="gray">
          <a:xfrm>
            <a:off x="10214974" y="2190849"/>
            <a:ext cx="227360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Content Placeholder 13">
            <a:extLst>
              <a:ext uri="{FF2B5EF4-FFF2-40B4-BE49-F238E27FC236}">
                <a16:creationId xmlns="" xmlns:a16="http://schemas.microsoft.com/office/drawing/2014/main" id="{6C88C9D9-C2D7-4DD6-BC7F-71B600D33E37}"/>
              </a:ext>
            </a:extLst>
          </p:cNvPr>
          <p:cNvSpPr txBox="1">
            <a:spLocks/>
          </p:cNvSpPr>
          <p:nvPr/>
        </p:nvSpPr>
        <p:spPr bwMode="gray">
          <a:xfrm>
            <a:off x="383183" y="6954723"/>
            <a:ext cx="4620838" cy="3030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3024917786"/>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192" y="2804484"/>
            <a:ext cx="4223046" cy="1611522"/>
          </a:xfrm>
        </p:spPr>
        <p:txBody>
          <a:bodyPr/>
          <a:lstStyle/>
          <a:p>
            <a:r>
              <a:rPr lang="sr-Latn-RS" sz="3200" dirty="0"/>
              <a:t>KA BOLJEM </a:t>
            </a:r>
            <a:br>
              <a:rPr lang="sr-Latn-RS" sz="3200" dirty="0"/>
            </a:br>
            <a:r>
              <a:rPr lang="sr-Latn-RS" sz="3200" dirty="0"/>
              <a:t>JAVNO-PRIVATNOM </a:t>
            </a:r>
            <a:br>
              <a:rPr lang="sr-Latn-RS" sz="3200" dirty="0"/>
            </a:br>
            <a:r>
              <a:rPr lang="sr-Latn-RS" sz="3200" dirty="0"/>
              <a:t>DIJALOGU</a:t>
            </a:r>
            <a:endParaRPr lang="en-GB" sz="3200" dirty="0"/>
          </a:p>
        </p:txBody>
      </p:sp>
      <p:pic>
        <p:nvPicPr>
          <p:cNvPr id="4" name="Picture Placeholder 3">
            <a:extLst>
              <a:ext uri="{FF2B5EF4-FFF2-40B4-BE49-F238E27FC236}">
                <a16:creationId xmlns="" xmlns:a16="http://schemas.microsoft.com/office/drawing/2014/main" id="{4B35348A-3C1B-4880-91EC-D88A91B753E5}"/>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5625" r="28190"/>
          <a:stretch/>
        </p:blipFill>
        <p:spPr>
          <a:xfrm>
            <a:off x="6791895" y="180231"/>
            <a:ext cx="6473256" cy="7200800"/>
          </a:xfrm>
        </p:spPr>
      </p:pic>
    </p:spTree>
    <p:extLst>
      <p:ext uri="{BB962C8B-B14F-4D97-AF65-F5344CB8AC3E}">
        <p14:creationId xmlns:p14="http://schemas.microsoft.com/office/powerpoint/2010/main" val="4253231381"/>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582E2B80-348A-466F-8D14-12490E05583D}"/>
              </a:ext>
            </a:extLst>
          </p:cNvPr>
          <p:cNvGraphicFramePr/>
          <p:nvPr>
            <p:extLst>
              <p:ext uri="{D42A27DB-BD31-4B8C-83A1-F6EECF244321}">
                <p14:modId xmlns:p14="http://schemas.microsoft.com/office/powerpoint/2010/main" val="4235619496"/>
              </p:ext>
            </p:extLst>
          </p:nvPr>
        </p:nvGraphicFramePr>
        <p:xfrm>
          <a:off x="484904" y="2096975"/>
          <a:ext cx="12169352" cy="473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13">
            <a:extLst>
              <a:ext uri="{FF2B5EF4-FFF2-40B4-BE49-F238E27FC236}">
                <a16:creationId xmlns="" xmlns:a16="http://schemas.microsoft.com/office/drawing/2014/main" id="{2BBCF02B-D8FC-47A8-B65C-BF3D7ACF682C}"/>
              </a:ext>
            </a:extLst>
          </p:cNvPr>
          <p:cNvSpPr txBox="1">
            <a:spLocks/>
          </p:cNvSpPr>
          <p:nvPr/>
        </p:nvSpPr>
        <p:spPr bwMode="gray">
          <a:xfrm>
            <a:off x="383183" y="6954723"/>
            <a:ext cx="554461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
        <p:nvSpPr>
          <p:cNvPr id="8" name="Title 1">
            <a:extLst>
              <a:ext uri="{FF2B5EF4-FFF2-40B4-BE49-F238E27FC236}">
                <a16:creationId xmlns="" xmlns:a16="http://schemas.microsoft.com/office/drawing/2014/main" id="{B5B473FB-DE39-4CC7-AF4E-FEE6ED00E046}"/>
              </a:ext>
            </a:extLst>
          </p:cNvPr>
          <p:cNvSpPr txBox="1">
            <a:spLocks/>
          </p:cNvSpPr>
          <p:nvPr/>
        </p:nvSpPr>
        <p:spPr bwMode="gray">
          <a:xfrm>
            <a:off x="383183" y="355120"/>
            <a:ext cx="10443980"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Prioritet prilikom donošenja novih, odnosno izmene postojećih propisa</a:t>
            </a:r>
          </a:p>
        </p:txBody>
      </p:sp>
      <p:sp>
        <p:nvSpPr>
          <p:cNvPr id="10" name="Content Placeholder 13">
            <a:extLst>
              <a:ext uri="{FF2B5EF4-FFF2-40B4-BE49-F238E27FC236}">
                <a16:creationId xmlns="" xmlns:a16="http://schemas.microsoft.com/office/drawing/2014/main" id="{6EB14968-BA0F-4E7B-946C-E3FB1E05E72E}"/>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Šta biste rekli da je Vaš prioritet prilikom donošenja novih, odnosno izmene postojećih propisa?</a:t>
            </a:r>
          </a:p>
        </p:txBody>
      </p:sp>
      <p:sp>
        <p:nvSpPr>
          <p:cNvPr id="11" name="Rectangle: Rounded Corners 10">
            <a:extLst>
              <a:ext uri="{FF2B5EF4-FFF2-40B4-BE49-F238E27FC236}">
                <a16:creationId xmlns="" xmlns:a16="http://schemas.microsoft.com/office/drawing/2014/main" id="{A840D268-F25D-4AAC-99BD-87A189A462E1}"/>
              </a:ext>
            </a:extLst>
          </p:cNvPr>
          <p:cNvSpPr/>
          <p:nvPr/>
        </p:nvSpPr>
        <p:spPr bwMode="gray">
          <a:xfrm>
            <a:off x="527199" y="1604427"/>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37158731"/>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3">
            <a:extLst>
              <a:ext uri="{FF2B5EF4-FFF2-40B4-BE49-F238E27FC236}">
                <a16:creationId xmlns="" xmlns:a16="http://schemas.microsoft.com/office/drawing/2014/main" id="{9381C6F7-91BE-4B3B-8EA3-E7603FE3603A}"/>
              </a:ext>
            </a:extLst>
          </p:cNvPr>
          <p:cNvSpPr txBox="1">
            <a:spLocks/>
          </p:cNvSpPr>
          <p:nvPr/>
        </p:nvSpPr>
        <p:spPr bwMode="gray">
          <a:xfrm>
            <a:off x="383183" y="6954723"/>
            <a:ext cx="7488832"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graphicFrame>
        <p:nvGraphicFramePr>
          <p:cNvPr id="5" name="Chart 4">
            <a:extLst>
              <a:ext uri="{FF2B5EF4-FFF2-40B4-BE49-F238E27FC236}">
                <a16:creationId xmlns="" xmlns:a16="http://schemas.microsoft.com/office/drawing/2014/main" id="{E74655B9-37B7-434C-9B3A-52D25E1E0149}"/>
              </a:ext>
            </a:extLst>
          </p:cNvPr>
          <p:cNvGraphicFramePr/>
          <p:nvPr>
            <p:extLst>
              <p:ext uri="{D42A27DB-BD31-4B8C-83A1-F6EECF244321}">
                <p14:modId xmlns:p14="http://schemas.microsoft.com/office/powerpoint/2010/main" val="4213174798"/>
              </p:ext>
            </p:extLst>
          </p:nvPr>
        </p:nvGraphicFramePr>
        <p:xfrm>
          <a:off x="671215" y="1764407"/>
          <a:ext cx="11737304" cy="450931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 xmlns:a16="http://schemas.microsoft.com/office/drawing/2014/main" id="{064794AD-F7F4-4747-ADA4-C47FBCF7DE5C}"/>
              </a:ext>
            </a:extLst>
          </p:cNvPr>
          <p:cNvSpPr txBox="1">
            <a:spLocks/>
          </p:cNvSpPr>
          <p:nvPr/>
        </p:nvSpPr>
        <p:spPr bwMode="gray">
          <a:xfrm>
            <a:off x="383183" y="324247"/>
            <a:ext cx="4330383"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Pravac razvijanja JPD u Srbiji</a:t>
            </a:r>
          </a:p>
        </p:txBody>
      </p:sp>
      <p:sp>
        <p:nvSpPr>
          <p:cNvPr id="10" name="Content Placeholder 13">
            <a:extLst>
              <a:ext uri="{FF2B5EF4-FFF2-40B4-BE49-F238E27FC236}">
                <a16:creationId xmlns="" xmlns:a16="http://schemas.microsoft.com/office/drawing/2014/main" id="{A46FD6E2-053C-475F-BA4F-2435A2D1B3E0}"/>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kom pravcu smatrate da će se dalje razvijati JPD u Srbiji?</a:t>
            </a:r>
          </a:p>
        </p:txBody>
      </p:sp>
    </p:spTree>
    <p:extLst>
      <p:ext uri="{BB962C8B-B14F-4D97-AF65-F5344CB8AC3E}">
        <p14:creationId xmlns:p14="http://schemas.microsoft.com/office/powerpoint/2010/main" val="2474357256"/>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582E2B80-348A-466F-8D14-12490E05583D}"/>
              </a:ext>
            </a:extLst>
          </p:cNvPr>
          <p:cNvGraphicFramePr/>
          <p:nvPr>
            <p:extLst>
              <p:ext uri="{D42A27DB-BD31-4B8C-83A1-F6EECF244321}">
                <p14:modId xmlns:p14="http://schemas.microsoft.com/office/powerpoint/2010/main" val="2821229103"/>
              </p:ext>
            </p:extLst>
          </p:nvPr>
        </p:nvGraphicFramePr>
        <p:xfrm>
          <a:off x="383183" y="1512846"/>
          <a:ext cx="12673408" cy="522011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 xmlns:a16="http://schemas.microsoft.com/office/drawing/2014/main" id="{8721C315-C0EE-4E0A-B9EE-AB35188E37DF}"/>
              </a:ext>
            </a:extLst>
          </p:cNvPr>
          <p:cNvSpPr>
            <a:spLocks noGrp="1"/>
          </p:cNvSpPr>
          <p:nvPr>
            <p:ph type="title"/>
          </p:nvPr>
        </p:nvSpPr>
        <p:spPr>
          <a:xfrm>
            <a:off x="370322" y="324247"/>
            <a:ext cx="9628564" cy="598488"/>
          </a:xfrm>
        </p:spPr>
        <p:txBody>
          <a:bodyPr/>
          <a:lstStyle/>
          <a:p>
            <a:r>
              <a:rPr lang="sr-Latn-CS" sz="2400"/>
              <a:t>Koje su trenutno najveće prepreke u sprovođenju efikasnog JPD? </a:t>
            </a:r>
            <a:endParaRPr lang="pl-PL" sz="2400" dirty="0"/>
          </a:p>
        </p:txBody>
      </p:sp>
      <p:sp>
        <p:nvSpPr>
          <p:cNvPr id="10" name="Content Placeholder 13">
            <a:extLst>
              <a:ext uri="{FF2B5EF4-FFF2-40B4-BE49-F238E27FC236}">
                <a16:creationId xmlns="" xmlns:a16="http://schemas.microsoft.com/office/drawing/2014/main" id="{E26076C1-0A3F-4C14-A789-4D2A9EFEDBAF}"/>
              </a:ext>
            </a:extLst>
          </p:cNvPr>
          <p:cNvSpPr txBox="1">
            <a:spLocks/>
          </p:cNvSpPr>
          <p:nvPr/>
        </p:nvSpPr>
        <p:spPr bwMode="gray">
          <a:xfrm>
            <a:off x="514665" y="6968144"/>
            <a:ext cx="8509478" cy="298929"/>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Višestruki odgovori; Ukupna ciljna populacija - Privrednici, Poslovna udruženja, Javni sektor</a:t>
            </a:r>
            <a:endParaRPr lang="en-GB" sz="1600" i="1" dirty="0">
              <a:latin typeface="Calibri" panose="020F0502020204030204" pitchFamily="34" charset="0"/>
            </a:endParaRPr>
          </a:p>
        </p:txBody>
      </p:sp>
      <p:sp>
        <p:nvSpPr>
          <p:cNvPr id="5" name="Content Placeholder 13">
            <a:extLst>
              <a:ext uri="{FF2B5EF4-FFF2-40B4-BE49-F238E27FC236}">
                <a16:creationId xmlns="" xmlns:a16="http://schemas.microsoft.com/office/drawing/2014/main" id="{E8AA1FFC-1830-4493-A7E0-40E8D5BB00C2}"/>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Koje su trenutno najveće prepreke u sprovođenju efikasnog javno-privatnog dijaloga?</a:t>
            </a:r>
          </a:p>
        </p:txBody>
      </p:sp>
    </p:spTree>
    <p:extLst>
      <p:ext uri="{BB962C8B-B14F-4D97-AF65-F5344CB8AC3E}">
        <p14:creationId xmlns:p14="http://schemas.microsoft.com/office/powerpoint/2010/main" val="513048380"/>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002802D9-F624-40D3-BB9A-542A086FF672}"/>
              </a:ext>
            </a:extLst>
          </p:cNvPr>
          <p:cNvGraphicFramePr/>
          <p:nvPr>
            <p:extLst>
              <p:ext uri="{D42A27DB-BD31-4B8C-83A1-F6EECF244321}">
                <p14:modId xmlns:p14="http://schemas.microsoft.com/office/powerpoint/2010/main" val="1766281823"/>
              </p:ext>
            </p:extLst>
          </p:nvPr>
        </p:nvGraphicFramePr>
        <p:xfrm>
          <a:off x="514666" y="2010632"/>
          <a:ext cx="12541926" cy="4957512"/>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 xmlns:a16="http://schemas.microsoft.com/office/drawing/2014/main" id="{369DB7EC-1286-40BA-9AC6-9F41C9E5F4FD}"/>
              </a:ext>
            </a:extLst>
          </p:cNvPr>
          <p:cNvSpPr txBox="1">
            <a:spLocks/>
          </p:cNvSpPr>
          <p:nvPr/>
        </p:nvSpPr>
        <p:spPr bwMode="gray">
          <a:xfrm>
            <a:off x="383183" y="324247"/>
            <a:ext cx="6927183"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Ključni aspekti JPD koji moraju da se unaprede</a:t>
            </a:r>
          </a:p>
        </p:txBody>
      </p:sp>
      <p:sp>
        <p:nvSpPr>
          <p:cNvPr id="11" name="Content Placeholder 13">
            <a:extLst>
              <a:ext uri="{FF2B5EF4-FFF2-40B4-BE49-F238E27FC236}">
                <a16:creationId xmlns="" xmlns:a16="http://schemas.microsoft.com/office/drawing/2014/main" id="{37D1225E-59D6-49BF-A236-CE3390FFF3CA}"/>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fontScale="85000" lnSpcReduction="1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Šta je, po Vašem mišljenju, najvažnije preduzeti kako bi se unapredilo trenutno stanje javno-privatnog dijaloga prilikom pripreme / donošenje / izmene zakona/propisa?</a:t>
            </a:r>
          </a:p>
        </p:txBody>
      </p:sp>
      <p:sp>
        <p:nvSpPr>
          <p:cNvPr id="8" name="Content Placeholder 13">
            <a:extLst>
              <a:ext uri="{FF2B5EF4-FFF2-40B4-BE49-F238E27FC236}">
                <a16:creationId xmlns="" xmlns:a16="http://schemas.microsoft.com/office/drawing/2014/main" id="{37C9E0C1-4D6E-45AA-B7AE-578A0B9AB9E0}"/>
              </a:ext>
            </a:extLst>
          </p:cNvPr>
          <p:cNvSpPr txBox="1">
            <a:spLocks/>
          </p:cNvSpPr>
          <p:nvPr/>
        </p:nvSpPr>
        <p:spPr bwMode="gray">
          <a:xfrm>
            <a:off x="514665" y="6968144"/>
            <a:ext cx="8509478" cy="298929"/>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1055709287"/>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15231" y="1425835"/>
            <a:ext cx="3289906" cy="598488"/>
          </a:xfrm>
        </p:spPr>
        <p:txBody>
          <a:bodyPr/>
          <a:lstStyle/>
          <a:p>
            <a:r>
              <a:rPr lang="en-GB" dirty="0"/>
              <a:t>ABOUT IPSOS</a:t>
            </a:r>
          </a:p>
        </p:txBody>
      </p:sp>
      <p:sp>
        <p:nvSpPr>
          <p:cNvPr id="3" name="Subtitle 2"/>
          <p:cNvSpPr>
            <a:spLocks noGrp="1"/>
          </p:cNvSpPr>
          <p:nvPr>
            <p:ph type="subTitle" idx="4294967295"/>
          </p:nvPr>
        </p:nvSpPr>
        <p:spPr>
          <a:xfrm>
            <a:off x="556812" y="2866483"/>
            <a:ext cx="2158378" cy="514516"/>
          </a:xfrm>
        </p:spPr>
        <p:txBody>
          <a:bodyPr/>
          <a:lstStyle/>
          <a:p>
            <a:r>
              <a:rPr lang="en-GB" dirty="0"/>
              <a:t>Credentials </a:t>
            </a:r>
          </a:p>
        </p:txBody>
      </p:sp>
      <p:sp>
        <p:nvSpPr>
          <p:cNvPr id="4" name="Text Placeholder 3"/>
          <p:cNvSpPr>
            <a:spLocks noGrp="1"/>
          </p:cNvSpPr>
          <p:nvPr>
            <p:ph type="body" sz="quarter" idx="4294967295"/>
          </p:nvPr>
        </p:nvSpPr>
        <p:spPr>
          <a:xfrm>
            <a:off x="837140" y="2308326"/>
            <a:ext cx="6242787" cy="3560537"/>
          </a:xfrm>
        </p:spPr>
        <p:txBody>
          <a:bodyPr/>
          <a:lstStyle/>
          <a:p>
            <a:pPr marL="0" indent="0">
              <a:lnSpc>
                <a:spcPct val="100000"/>
              </a:lnSpc>
              <a:buNone/>
            </a:pPr>
            <a:r>
              <a:rPr lang="en-US" sz="2000" dirty="0">
                <a:solidFill>
                  <a:schemeClr val="bg1"/>
                </a:solidFill>
                <a:latin typeface="Calibri" panose="020F0502020204030204" pitchFamily="34" charset="0"/>
              </a:rPr>
              <a:t>Ipsos ranks third in the global research industry. With a strong presence in 87 countries, Ipsos employs more than 16,000 people and has the ability to conduct research programs in more than 100 countries. Founded in France in 1975, Ipsos is </a:t>
            </a:r>
            <a:r>
              <a:rPr lang="en-GB" sz="2000" dirty="0">
                <a:solidFill>
                  <a:schemeClr val="bg1"/>
                </a:solidFill>
                <a:latin typeface="Calibri" panose="020F0502020204030204" pitchFamily="34" charset="0"/>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2000" dirty="0">
                <a:solidFill>
                  <a:schemeClr val="bg1"/>
                </a:solidFill>
                <a:latin typeface="Calibri" panose="020F0502020204030204" pitchFamily="34" charset="0"/>
              </a:rPr>
              <a:t>Ipsos has been listed on the Paris Stock Exchange since 1999.</a:t>
            </a:r>
          </a:p>
        </p:txBody>
      </p:sp>
      <p:sp>
        <p:nvSpPr>
          <p:cNvPr id="6" name="Rectangle 5">
            <a:extLst>
              <a:ext uri="{FF2B5EF4-FFF2-40B4-BE49-F238E27FC236}">
                <a16:creationId xmlns="" xmlns:a16="http://schemas.microsoft.com/office/drawing/2014/main" id="{FF59D20C-408F-4CBB-A8D8-D3F538F76744}"/>
              </a:ext>
            </a:extLst>
          </p:cNvPr>
          <p:cNvSpPr/>
          <p:nvPr/>
        </p:nvSpPr>
        <p:spPr>
          <a:xfrm>
            <a:off x="7845640" y="972319"/>
            <a:ext cx="4570380" cy="5931079"/>
          </a:xfrm>
          <a:prstGeom prst="rect">
            <a:avLst/>
          </a:prstGeom>
          <a:ln>
            <a:noFill/>
          </a:ln>
        </p:spPr>
        <p:txBody>
          <a:bodyPr lIns="62197" tIns="31099" rIns="62197" bIns="31099">
            <a:spAutoFit/>
          </a:bodyPr>
          <a:lstStyle/>
          <a:p>
            <a:pPr algn="just" hangingPunct="0">
              <a:lnSpc>
                <a:spcPts val="1600"/>
              </a:lnSpc>
            </a:pPr>
            <a:r>
              <a:rPr lang="en-US" sz="1800" b="1" dirty="0">
                <a:solidFill>
                  <a:schemeClr val="bg1"/>
                </a:solidFill>
              </a:rPr>
              <a:t>GAME CHANGERS</a:t>
            </a:r>
          </a:p>
          <a:p>
            <a:r>
              <a:rPr lang="en-US" sz="1600" b="1" dirty="0">
                <a:solidFill>
                  <a:schemeClr val="bg1"/>
                </a:solidFill>
              </a:rPr>
              <a:t/>
            </a:r>
            <a:br>
              <a:rPr lang="en-US" sz="1600" b="1" dirty="0">
                <a:solidFill>
                  <a:schemeClr val="bg1"/>
                </a:solidFill>
              </a:rPr>
            </a:br>
            <a:r>
              <a:rPr lang="en-US" sz="1600" b="1" dirty="0">
                <a:solidFill>
                  <a:schemeClr val="bg1"/>
                </a:solidFill>
              </a:rPr>
              <a:t>“</a:t>
            </a:r>
            <a:r>
              <a:rPr lang="en-US" sz="1600" dirty="0">
                <a:solidFill>
                  <a:schemeClr val="bg1"/>
                </a:solidFill>
              </a:rPr>
              <a:t>Game Changers” is the Ipsos signature.</a:t>
            </a:r>
          </a:p>
          <a:p>
            <a:r>
              <a:rPr lang="en-US" sz="1600" dirty="0">
                <a:solidFill>
                  <a:schemeClr val="bg1"/>
                </a:solidFill>
              </a:rPr>
              <a:t> </a:t>
            </a:r>
          </a:p>
          <a:p>
            <a:r>
              <a:rPr lang="en-US" sz="1600" dirty="0">
                <a:solidFill>
                  <a:schemeClr val="bg1"/>
                </a:solidFill>
              </a:rPr>
              <a:t>At Ipsos we are passionately curious about people, markets, brands </a:t>
            </a:r>
            <a:br>
              <a:rPr lang="en-US" sz="1600" dirty="0">
                <a:solidFill>
                  <a:schemeClr val="bg1"/>
                </a:solidFill>
              </a:rPr>
            </a:br>
            <a:r>
              <a:rPr lang="en-US" sz="1600" dirty="0">
                <a:solidFill>
                  <a:schemeClr val="bg1"/>
                </a:solidFill>
              </a:rPr>
              <a:t>and society. </a:t>
            </a:r>
          </a:p>
          <a:p>
            <a:endParaRPr lang="en-US" sz="1600" dirty="0">
              <a:solidFill>
                <a:schemeClr val="bg1"/>
              </a:solidFill>
            </a:endParaRPr>
          </a:p>
          <a:p>
            <a:r>
              <a:rPr lang="en-US" sz="1600" dirty="0">
                <a:solidFill>
                  <a:schemeClr val="bg1"/>
                </a:solidFill>
              </a:rPr>
              <a:t>We make our changing world easier and faster to navigate and inspire clients to make smarter decisions. </a:t>
            </a:r>
          </a:p>
          <a:p>
            <a:endParaRPr lang="en-US" sz="1600" dirty="0">
              <a:solidFill>
                <a:schemeClr val="bg1"/>
              </a:solidFill>
            </a:endParaRPr>
          </a:p>
          <a:p>
            <a:r>
              <a:rPr lang="en-US" sz="1600" dirty="0">
                <a:solidFill>
                  <a:schemeClr val="bg1"/>
                </a:solidFill>
              </a:rPr>
              <a:t>We deliver with security, speed, simplicity and substance. We are </a:t>
            </a:r>
            <a:br>
              <a:rPr lang="en-US" sz="1600" dirty="0">
                <a:solidFill>
                  <a:schemeClr val="bg1"/>
                </a:solidFill>
              </a:rPr>
            </a:br>
            <a:r>
              <a:rPr lang="en-US" sz="1600" dirty="0">
                <a:solidFill>
                  <a:schemeClr val="bg1"/>
                </a:solidFill>
              </a:rPr>
              <a:t>Game Changers.</a:t>
            </a:r>
            <a:br>
              <a:rPr lang="en-US" sz="1600" dirty="0">
                <a:solidFill>
                  <a:schemeClr val="bg1"/>
                </a:solidFill>
              </a:rPr>
            </a:br>
            <a:endParaRPr lang="en-US" sz="1600" dirty="0">
              <a:solidFill>
                <a:schemeClr val="bg1"/>
              </a:solidFill>
            </a:endParaRPr>
          </a:p>
          <a:p>
            <a:r>
              <a:rPr lang="en-US" sz="1600" dirty="0">
                <a:solidFill>
                  <a:schemeClr val="bg1"/>
                </a:solidFill>
              </a:rPr>
              <a:t>Ipsos is listed on </a:t>
            </a:r>
            <a:r>
              <a:rPr lang="en-US" sz="1600" dirty="0" err="1">
                <a:solidFill>
                  <a:schemeClr val="bg1"/>
                </a:solidFill>
              </a:rPr>
              <a:t>Eurolist</a:t>
            </a:r>
            <a:r>
              <a:rPr lang="en-US" sz="1600" dirty="0">
                <a:solidFill>
                  <a:schemeClr val="bg1"/>
                </a:solidFill>
              </a:rPr>
              <a:t> - NYSE-Euronext.  The company is part of the SBF 120 and the Mid-60 index and is eligible for the Deferred Settlement Service (SRD).</a:t>
            </a:r>
          </a:p>
          <a:p>
            <a:r>
              <a:rPr lang="x-none" sz="1600" dirty="0">
                <a:solidFill>
                  <a:schemeClr val="bg1"/>
                </a:solidFill>
              </a:rPr>
              <a:t> </a:t>
            </a:r>
            <a:endParaRPr lang="en-US" sz="1600" dirty="0">
              <a:solidFill>
                <a:schemeClr val="bg1"/>
              </a:solidFill>
            </a:endParaRPr>
          </a:p>
          <a:p>
            <a:r>
              <a:rPr lang="fr-FR" sz="1600" b="1" dirty="0">
                <a:solidFill>
                  <a:schemeClr val="bg1"/>
                </a:solidFill>
              </a:rPr>
              <a:t>ISIN code FR0000073298, Reuters ISOS.PA, Bloomberg IPS:FP</a:t>
            </a:r>
            <a:br>
              <a:rPr lang="fr-FR" sz="1600" b="1" dirty="0">
                <a:solidFill>
                  <a:schemeClr val="bg1"/>
                </a:solidFill>
              </a:rPr>
            </a:br>
            <a:r>
              <a:rPr lang="fr-FR" sz="1600" b="1" u="sng" dirty="0">
                <a:solidFill>
                  <a:schemeClr val="bg1"/>
                </a:solidFill>
                <a:hlinkClick r:id="rId2"/>
              </a:rPr>
              <a:t>www.ipsos.com</a:t>
            </a:r>
            <a:endParaRPr lang="en-US" sz="1600" dirty="0">
              <a:solidFill>
                <a:schemeClr val="bg1"/>
              </a:solidFill>
            </a:endParaRPr>
          </a:p>
        </p:txBody>
      </p:sp>
    </p:spTree>
    <p:extLst>
      <p:ext uri="{BB962C8B-B14F-4D97-AF65-F5344CB8AC3E}">
        <p14:creationId xmlns:p14="http://schemas.microsoft.com/office/powerpoint/2010/main" val="17182511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765E4C-8CE4-4CD2-9824-45BDA1365143}"/>
              </a:ext>
            </a:extLst>
          </p:cNvPr>
          <p:cNvSpPr>
            <a:spLocks noGrp="1"/>
          </p:cNvSpPr>
          <p:nvPr>
            <p:ph type="title"/>
          </p:nvPr>
        </p:nvSpPr>
        <p:spPr>
          <a:xfrm>
            <a:off x="558574" y="439919"/>
            <a:ext cx="12405606" cy="598488"/>
          </a:xfrm>
          <a:solidFill>
            <a:srgbClr val="006666"/>
          </a:solidFill>
        </p:spPr>
        <p:txBody>
          <a:bodyPr/>
          <a:lstStyle/>
          <a:p>
            <a:r>
              <a:rPr lang="sr-Latn-RS" dirty="0"/>
              <a:t>U</a:t>
            </a:r>
            <a:r>
              <a:rPr lang="sv-SE" dirty="0"/>
              <a:t>poznat</a:t>
            </a:r>
            <a:r>
              <a:rPr lang="sr-Latn-RS" dirty="0"/>
              <a:t>ost</a:t>
            </a:r>
            <a:r>
              <a:rPr lang="sv-SE" dirty="0"/>
              <a:t> sa praksom </a:t>
            </a:r>
            <a:r>
              <a:rPr lang="sr-Latn-RS" dirty="0"/>
              <a:t>javno-privatnog dijaloga </a:t>
            </a:r>
            <a:r>
              <a:rPr lang="sv-SE" dirty="0"/>
              <a:t>u Srbiji</a:t>
            </a:r>
            <a:endParaRPr lang="en-US" dirty="0"/>
          </a:p>
        </p:txBody>
      </p:sp>
      <p:graphicFrame>
        <p:nvGraphicFramePr>
          <p:cNvPr id="8" name="Content Placeholder 7">
            <a:extLst>
              <a:ext uri="{FF2B5EF4-FFF2-40B4-BE49-F238E27FC236}">
                <a16:creationId xmlns="" xmlns:a16="http://schemas.microsoft.com/office/drawing/2014/main" id="{0E9C0B04-C10A-4A9F-A919-F92FFF872640}"/>
              </a:ext>
            </a:extLst>
          </p:cNvPr>
          <p:cNvGraphicFramePr>
            <a:graphicFrameLocks noGrp="1"/>
          </p:cNvGraphicFramePr>
          <p:nvPr>
            <p:ph sz="quarter" idx="12"/>
            <p:extLst>
              <p:ext uri="{D42A27DB-BD31-4B8C-83A1-F6EECF244321}">
                <p14:modId xmlns:p14="http://schemas.microsoft.com/office/powerpoint/2010/main" val="2630724175"/>
              </p:ext>
            </p:extLst>
          </p:nvPr>
        </p:nvGraphicFramePr>
        <p:xfrm>
          <a:off x="2399407" y="1741488"/>
          <a:ext cx="10476806" cy="5135487"/>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13">
            <a:extLst>
              <a:ext uri="{FF2B5EF4-FFF2-40B4-BE49-F238E27FC236}">
                <a16:creationId xmlns="" xmlns:a16="http://schemas.microsoft.com/office/drawing/2014/main" id="{44A161FF-D54A-4989-860D-C7014BADC4A8}"/>
              </a:ext>
            </a:extLst>
          </p:cNvPr>
          <p:cNvSpPr txBox="1">
            <a:spLocks/>
          </p:cNvSpPr>
          <p:nvPr/>
        </p:nvSpPr>
        <p:spPr bwMode="gray">
          <a:xfrm>
            <a:off x="569913" y="1167699"/>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ste upoznati sa praksom JPD u Srbiji?</a:t>
            </a:r>
          </a:p>
        </p:txBody>
      </p:sp>
      <p:sp>
        <p:nvSpPr>
          <p:cNvPr id="13" name="Rectangle: Rounded Corners 12">
            <a:extLst>
              <a:ext uri="{FF2B5EF4-FFF2-40B4-BE49-F238E27FC236}">
                <a16:creationId xmlns="" xmlns:a16="http://schemas.microsoft.com/office/drawing/2014/main" id="{2419DDF9-E4F2-4350-A703-07D394F19650}"/>
              </a:ext>
            </a:extLst>
          </p:cNvPr>
          <p:cNvSpPr/>
          <p:nvPr/>
        </p:nvSpPr>
        <p:spPr bwMode="gray">
          <a:xfrm>
            <a:off x="341518" y="4244297"/>
            <a:ext cx="1830127" cy="75677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latin typeface="Calibri" panose="020F0502020204030204" pitchFamily="34" charset="0"/>
              </a:rPr>
              <a:t>Poslovna</a:t>
            </a:r>
            <a:r>
              <a:rPr lang="en-US" sz="2400" b="1" dirty="0">
                <a:solidFill>
                  <a:schemeClr val="bg1"/>
                </a:solidFill>
                <a:latin typeface="Calibri" panose="020F0502020204030204" pitchFamily="34" charset="0"/>
              </a:rPr>
              <a:t> </a:t>
            </a:r>
            <a:r>
              <a:rPr lang="sr-Latn-RS" sz="2400" b="1" dirty="0">
                <a:solidFill>
                  <a:schemeClr val="bg1"/>
                </a:solidFill>
                <a:latin typeface="Calibri" panose="020F0502020204030204" pitchFamily="34" charset="0"/>
              </a:rPr>
              <a:t>udruženja</a:t>
            </a:r>
            <a:endParaRPr lang="en-US" sz="2400" b="1" dirty="0">
              <a:solidFill>
                <a:schemeClr val="bg1"/>
              </a:solidFill>
              <a:latin typeface="Calibri" panose="020F0502020204030204" pitchFamily="34" charset="0"/>
            </a:endParaRPr>
          </a:p>
        </p:txBody>
      </p:sp>
      <p:sp>
        <p:nvSpPr>
          <p:cNvPr id="14" name="Rectangle: Rounded Corners 13">
            <a:extLst>
              <a:ext uri="{FF2B5EF4-FFF2-40B4-BE49-F238E27FC236}">
                <a16:creationId xmlns="" xmlns:a16="http://schemas.microsoft.com/office/drawing/2014/main" id="{49F07962-F6AE-49F4-A441-7DDA73432B39}"/>
              </a:ext>
            </a:extLst>
          </p:cNvPr>
          <p:cNvSpPr/>
          <p:nvPr/>
        </p:nvSpPr>
        <p:spPr bwMode="gray">
          <a:xfrm>
            <a:off x="341518" y="5856761"/>
            <a:ext cx="1830127" cy="598488"/>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latin typeface="Calibri" panose="020F0502020204030204" pitchFamily="34" charset="0"/>
              </a:rPr>
              <a:t>Privrednici</a:t>
            </a:r>
            <a:endParaRPr lang="en-US" sz="2400" b="1" dirty="0">
              <a:solidFill>
                <a:schemeClr val="bg1"/>
              </a:solidFill>
              <a:latin typeface="Calibri" panose="020F0502020204030204" pitchFamily="34" charset="0"/>
            </a:endParaRPr>
          </a:p>
        </p:txBody>
      </p:sp>
      <p:sp>
        <p:nvSpPr>
          <p:cNvPr id="15" name="Rectangle: Rounded Corners 14">
            <a:extLst>
              <a:ext uri="{FF2B5EF4-FFF2-40B4-BE49-F238E27FC236}">
                <a16:creationId xmlns="" xmlns:a16="http://schemas.microsoft.com/office/drawing/2014/main" id="{B144FBAF-9331-4D7C-8AA0-A3629C1E5BD0}"/>
              </a:ext>
            </a:extLst>
          </p:cNvPr>
          <p:cNvSpPr/>
          <p:nvPr/>
        </p:nvSpPr>
        <p:spPr bwMode="gray">
          <a:xfrm>
            <a:off x="341518" y="2652599"/>
            <a:ext cx="1830127" cy="598489"/>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bg2"/>
              </a:buClr>
            </a:pPr>
            <a:r>
              <a:rPr lang="sr-Latn-RS" sz="2400" b="1" dirty="0">
                <a:solidFill>
                  <a:schemeClr val="bg1"/>
                </a:solidFill>
                <a:latin typeface="Calibri" panose="020F0502020204030204" pitchFamily="34" charset="0"/>
              </a:rPr>
              <a:t>Javni sektor</a:t>
            </a:r>
            <a:endParaRPr lang="en-US" sz="2400" b="1" dirty="0">
              <a:solidFill>
                <a:schemeClr val="bg1"/>
              </a:solidFill>
              <a:latin typeface="Calibri" panose="020F0502020204030204" pitchFamily="34" charset="0"/>
            </a:endParaRPr>
          </a:p>
        </p:txBody>
      </p:sp>
      <p:cxnSp>
        <p:nvCxnSpPr>
          <p:cNvPr id="5" name="Straight Arrow Connector 4">
            <a:extLst>
              <a:ext uri="{FF2B5EF4-FFF2-40B4-BE49-F238E27FC236}">
                <a16:creationId xmlns="" xmlns:a16="http://schemas.microsoft.com/office/drawing/2014/main" id="{8A055092-87F4-4AD1-9C76-F6DB1F206195}"/>
              </a:ext>
            </a:extLst>
          </p:cNvPr>
          <p:cNvCxnSpPr>
            <a:cxnSpLocks/>
          </p:cNvCxnSpPr>
          <p:nvPr/>
        </p:nvCxnSpPr>
        <p:spPr>
          <a:xfrm flipH="1">
            <a:off x="3996008" y="5733390"/>
            <a:ext cx="720080" cy="6601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13">
            <a:extLst>
              <a:ext uri="{FF2B5EF4-FFF2-40B4-BE49-F238E27FC236}">
                <a16:creationId xmlns="" xmlns:a16="http://schemas.microsoft.com/office/drawing/2014/main" id="{913F777D-6066-485B-A83C-D49C3499D405}"/>
              </a:ext>
            </a:extLst>
          </p:cNvPr>
          <p:cNvSpPr txBox="1">
            <a:spLocks/>
          </p:cNvSpPr>
          <p:nvPr/>
        </p:nvSpPr>
        <p:spPr bwMode="gray">
          <a:xfrm>
            <a:off x="383183" y="6954723"/>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485027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4">
            <a:extLst>
              <a:ext uri="{FF2B5EF4-FFF2-40B4-BE49-F238E27FC236}">
                <a16:creationId xmlns="" xmlns:a16="http://schemas.microsoft.com/office/drawing/2014/main" id="{5158B4AD-AD9D-4CC2-9DD2-AD9398F1B3D1}"/>
              </a:ext>
            </a:extLst>
          </p:cNvPr>
          <p:cNvGraphicFramePr>
            <a:graphicFrameLocks noChangeAspect="1"/>
          </p:cNvGraphicFramePr>
          <p:nvPr/>
        </p:nvGraphicFramePr>
        <p:xfrm>
          <a:off x="700458" y="2187467"/>
          <a:ext cx="9646787" cy="4617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oup 32">
            <a:extLst>
              <a:ext uri="{FF2B5EF4-FFF2-40B4-BE49-F238E27FC236}">
                <a16:creationId xmlns="" xmlns:a16="http://schemas.microsoft.com/office/drawing/2014/main" id="{7EBF1BBD-AAAD-45CB-B424-37E2C89DA803}"/>
              </a:ext>
            </a:extLst>
          </p:cNvPr>
          <p:cNvGraphicFramePr>
            <a:graphicFrameLocks noGrp="1"/>
          </p:cNvGraphicFramePr>
          <p:nvPr/>
        </p:nvGraphicFramePr>
        <p:xfrm>
          <a:off x="10370335" y="3492599"/>
          <a:ext cx="2709346" cy="2193948"/>
        </p:xfrm>
        <a:graphic>
          <a:graphicData uri="http://schemas.openxmlformats.org/drawingml/2006/table">
            <a:tbl>
              <a:tblPr/>
              <a:tblGrid>
                <a:gridCol w="472712">
                  <a:extLst>
                    <a:ext uri="{9D8B030D-6E8A-4147-A177-3AD203B41FA5}">
                      <a16:colId xmlns="" xmlns:a16="http://schemas.microsoft.com/office/drawing/2014/main" val="20000"/>
                    </a:ext>
                  </a:extLst>
                </a:gridCol>
                <a:gridCol w="2236634">
                  <a:extLst>
                    <a:ext uri="{9D8B030D-6E8A-4147-A177-3AD203B41FA5}">
                      <a16:colId xmlns="" xmlns:a16="http://schemas.microsoft.com/office/drawing/2014/main" val="20001"/>
                    </a:ext>
                  </a:extLst>
                </a:gridCol>
              </a:tblGrid>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74AA50"/>
                          </a:solidFill>
                          <a:effectLst/>
                          <a:latin typeface="Calibri" panose="020F0502020204030204" pitchFamily="34" charset="0"/>
                          <a:cs typeface="Arial" pitchFamily="34" charset="0"/>
                          <a:sym typeface="Wingdings 2" pitchFamily="18" charset="2"/>
                        </a:rPr>
                        <a:t></a:t>
                      </a:r>
                      <a:endParaRPr kumimoji="0" lang="de-DE" sz="2000" b="0" i="0" u="none" strike="noStrike" cap="none" normalizeH="0" baseline="0" dirty="0">
                        <a:ln>
                          <a:noFill/>
                        </a:ln>
                        <a:solidFill>
                          <a:srgbClr val="74AA50"/>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000" b="0" i="0" u="none" strike="noStrike" cap="none" normalizeH="0" baseline="0" dirty="0">
                          <a:ln>
                            <a:noFill/>
                          </a:ln>
                          <a:solidFill>
                            <a:schemeClr val="tx1"/>
                          </a:solidFill>
                          <a:effectLst/>
                          <a:latin typeface="Calibri" panose="020F0502020204030204" pitchFamily="34" charset="0"/>
                          <a:cs typeface="Arial" pitchFamily="34" charset="0"/>
                        </a:rPr>
                        <a:t>U velikoj meri</a:t>
                      </a:r>
                      <a:endParaRPr kumimoji="0" lang="de-DE" sz="28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9DC482"/>
                          </a:solidFill>
                          <a:effectLst/>
                          <a:latin typeface="Calibri" panose="020F0502020204030204" pitchFamily="34" charset="0"/>
                          <a:cs typeface="Arial" pitchFamily="34" charset="0"/>
                          <a:sym typeface="Wingdings 2" pitchFamily="18" charset="2"/>
                        </a:rPr>
                        <a:t></a:t>
                      </a:r>
                      <a:endParaRPr kumimoji="0" lang="de-DE" sz="2000" b="0" i="0" u="none" strike="noStrike" cap="none" normalizeH="0" baseline="0" dirty="0">
                        <a:ln>
                          <a:noFill/>
                        </a:ln>
                        <a:solidFill>
                          <a:srgbClr val="9DC482"/>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000" b="0" i="0" u="none" strike="noStrike" cap="none" normalizeH="0" baseline="0" dirty="0">
                          <a:ln>
                            <a:noFill/>
                          </a:ln>
                          <a:solidFill>
                            <a:schemeClr val="tx1"/>
                          </a:solidFill>
                          <a:effectLst/>
                          <a:latin typeface="Calibri" panose="020F0502020204030204" pitchFamily="34" charset="0"/>
                          <a:cs typeface="Arial" pitchFamily="34" charset="0"/>
                        </a:rPr>
                        <a:t>U određenoj meri</a:t>
                      </a:r>
                      <a:endParaRPr kumimoji="0" lang="de-DE" sz="28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585D"/>
                          </a:solidFill>
                          <a:effectLst/>
                          <a:latin typeface="Calibri" panose="020F0502020204030204" pitchFamily="34" charset="0"/>
                          <a:cs typeface="Arial" pitchFamily="34" charset="0"/>
                          <a:sym typeface="Wingdings 2" pitchFamily="18" charset="2"/>
                        </a:rPr>
                        <a:t></a:t>
                      </a:r>
                      <a:endParaRPr kumimoji="0" lang="de-DE" sz="2000" b="0" i="0" u="none" strike="noStrike" cap="none" normalizeH="0" baseline="0" dirty="0">
                        <a:ln>
                          <a:noFill/>
                        </a:ln>
                        <a:solidFill>
                          <a:srgbClr val="FF585D"/>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000" b="0" i="0" u="none" strike="noStrike" cap="none" normalizeH="0" baseline="0" dirty="0">
                          <a:ln>
                            <a:noFill/>
                          </a:ln>
                          <a:solidFill>
                            <a:schemeClr val="tx1"/>
                          </a:solidFill>
                          <a:effectLst/>
                          <a:latin typeface="Calibri" panose="020F0502020204030204" pitchFamily="34" charset="0"/>
                          <a:cs typeface="Arial" pitchFamily="34" charset="0"/>
                        </a:rPr>
                        <a:t>U maloj meri</a:t>
                      </a:r>
                      <a:endParaRPr kumimoji="0" lang="de-DE" sz="28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CB333B"/>
                          </a:solidFill>
                          <a:effectLst/>
                          <a:latin typeface="Calibri" panose="020F0502020204030204" pitchFamily="34" charset="0"/>
                          <a:cs typeface="Arial" pitchFamily="34" charset="0"/>
                          <a:sym typeface="Wingdings 2" pitchFamily="18" charset="2"/>
                        </a:rPr>
                        <a:t></a:t>
                      </a:r>
                      <a:endParaRPr kumimoji="0" lang="de-DE" sz="2000" b="0" i="0" u="none" strike="noStrike" cap="none" normalizeH="0" baseline="0" dirty="0">
                        <a:ln>
                          <a:noFill/>
                        </a:ln>
                        <a:solidFill>
                          <a:srgbClr val="CB333B"/>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000" b="0" i="0" u="none" strike="noStrike" cap="none" normalizeH="0" baseline="0" dirty="0">
                          <a:ln>
                            <a:noFill/>
                          </a:ln>
                          <a:solidFill>
                            <a:schemeClr val="tx1"/>
                          </a:solidFill>
                          <a:effectLst/>
                          <a:latin typeface="Calibri" panose="020F0502020204030204" pitchFamily="34" charset="0"/>
                          <a:cs typeface="Arial" pitchFamily="34" charset="0"/>
                        </a:rPr>
                        <a:t>Uopšte nije uticao</a:t>
                      </a:r>
                      <a:endParaRPr kumimoji="0" lang="de-DE" sz="28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3" name="Content Placeholder 13">
            <a:extLst>
              <a:ext uri="{FF2B5EF4-FFF2-40B4-BE49-F238E27FC236}">
                <a16:creationId xmlns="" xmlns:a16="http://schemas.microsoft.com/office/drawing/2014/main" id="{9032B9C4-5B23-42E4-B03A-389CBF414C02}"/>
              </a:ext>
            </a:extLst>
          </p:cNvPr>
          <p:cNvSpPr txBox="1">
            <a:spLocks/>
          </p:cNvSpPr>
          <p:nvPr/>
        </p:nvSpPr>
        <p:spPr bwMode="gray">
          <a:xfrm>
            <a:off x="383183" y="6954723"/>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
        <p:nvSpPr>
          <p:cNvPr id="8" name="Title 1">
            <a:extLst>
              <a:ext uri="{FF2B5EF4-FFF2-40B4-BE49-F238E27FC236}">
                <a16:creationId xmlns="" xmlns:a16="http://schemas.microsoft.com/office/drawing/2014/main" id="{40BA65F1-AA29-4F96-9D99-24EBAD8FAD3B}"/>
              </a:ext>
            </a:extLst>
          </p:cNvPr>
          <p:cNvSpPr txBox="1">
            <a:spLocks/>
          </p:cNvSpPr>
          <p:nvPr/>
        </p:nvSpPr>
        <p:spPr bwMode="gray">
          <a:xfrm>
            <a:off x="383183" y="352235"/>
            <a:ext cx="12362261" cy="542512"/>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RS" sz="2600" dirty="0"/>
              <a:t>Uticaj JPD </a:t>
            </a:r>
            <a:r>
              <a:rPr lang="sv-SE" sz="2600" dirty="0"/>
              <a:t>na poboljšanje poslovnog okruženja u Srbiji u poslednjih 12 meseci</a:t>
            </a:r>
            <a:endParaRPr lang="pl-PL" sz="2600" dirty="0"/>
          </a:p>
        </p:txBody>
      </p:sp>
      <p:sp>
        <p:nvSpPr>
          <p:cNvPr id="14" name="Content Placeholder 13">
            <a:extLst>
              <a:ext uri="{FF2B5EF4-FFF2-40B4-BE49-F238E27FC236}">
                <a16:creationId xmlns="" xmlns:a16="http://schemas.microsoft.com/office/drawing/2014/main" id="{3ED621F4-791A-4DEE-935A-2CA83326D5F5}"/>
              </a:ext>
            </a:extLst>
          </p:cNvPr>
          <p:cNvSpPr txBox="1">
            <a:spLocks/>
          </p:cNvSpPr>
          <p:nvPr/>
        </p:nvSpPr>
        <p:spPr bwMode="gray">
          <a:xfrm>
            <a:off x="383183" y="1044327"/>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je JPD uticao na poboljšanje poslovnog okruženja u Srbiji u poslednjih 12 meseci?</a:t>
            </a:r>
          </a:p>
        </p:txBody>
      </p:sp>
      <p:sp>
        <p:nvSpPr>
          <p:cNvPr id="9" name="Rectangle: Rounded Corners 8">
            <a:extLst>
              <a:ext uri="{FF2B5EF4-FFF2-40B4-BE49-F238E27FC236}">
                <a16:creationId xmlns="" xmlns:a16="http://schemas.microsoft.com/office/drawing/2014/main" id="{83D42CB9-5C3A-41BF-92F9-081078DE4FDE}"/>
              </a:ext>
            </a:extLst>
          </p:cNvPr>
          <p:cNvSpPr/>
          <p:nvPr/>
        </p:nvSpPr>
        <p:spPr bwMode="gray">
          <a:xfrm>
            <a:off x="3635762" y="163182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15" name="Rectangle: Rounded Corners 14">
            <a:extLst>
              <a:ext uri="{FF2B5EF4-FFF2-40B4-BE49-F238E27FC236}">
                <a16:creationId xmlns="" xmlns:a16="http://schemas.microsoft.com/office/drawing/2014/main" id="{EE07CB63-78DA-4900-9FFC-4D0AB96806F3}"/>
              </a:ext>
            </a:extLst>
          </p:cNvPr>
          <p:cNvSpPr/>
          <p:nvPr/>
        </p:nvSpPr>
        <p:spPr bwMode="gray">
          <a:xfrm>
            <a:off x="1319287" y="1631825"/>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6" name="Rectangle: Rounded Corners 15">
            <a:extLst>
              <a:ext uri="{FF2B5EF4-FFF2-40B4-BE49-F238E27FC236}">
                <a16:creationId xmlns="" xmlns:a16="http://schemas.microsoft.com/office/drawing/2014/main" id="{D3336FC0-735B-4C06-8D8E-24CCDF4BDA92}"/>
              </a:ext>
            </a:extLst>
          </p:cNvPr>
          <p:cNvSpPr/>
          <p:nvPr/>
        </p:nvSpPr>
        <p:spPr bwMode="gray">
          <a:xfrm>
            <a:off x="7637409" y="1620391"/>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18547397"/>
      </p:ext>
    </p:extLst>
  </p:cSld>
  <p:clrMapOvr>
    <a:masterClrMapping/>
  </p:clrMapOvr>
  <p:transition>
    <p:fade/>
  </p:transition>
</p:sld>
</file>

<file path=ppt/theme/theme1.xml><?xml version="1.0" encoding="utf-8"?>
<a:theme xmlns:a="http://schemas.openxmlformats.org/drawingml/2006/main" name="Beta_16-9_UK Ipsos componenets">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364F0FEA3A894EB58C6D2880EEF625" ma:contentTypeVersion="7" ma:contentTypeDescription="Create a new document." ma:contentTypeScope="" ma:versionID="996e62dd8ccabaac06904a9861688f5b">
  <xsd:schema xmlns:xsd="http://www.w3.org/2001/XMLSchema" xmlns:xs="http://www.w3.org/2001/XMLSchema" xmlns:p="http://schemas.microsoft.com/office/2006/metadata/properties" xmlns:ns3="5e5870df-7dda-4b84-a06d-bd288cb84e1c" targetNamespace="http://schemas.microsoft.com/office/2006/metadata/properties" ma:root="true" ma:fieldsID="79decf08269274d745df2fb63f8998ea" ns3:_="">
    <xsd:import namespace="5e5870df-7dda-4b84-a06d-bd288cb84e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870df-7dda-4b84-a06d-bd288cb84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B13973-FD6C-4114-93AB-37F0B4DD0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870df-7dda-4b84-a06d-bd288cb84e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48A5F5-6C1C-4600-8913-6DDAF8416826}">
  <ds:schemaRefs>
    <ds:schemaRef ds:uri="http://schemas.microsoft.com/sharepoint/v3/contenttype/forms"/>
  </ds:schemaRefs>
</ds:datastoreItem>
</file>

<file path=customXml/itemProps3.xml><?xml version="1.0" encoding="utf-8"?>
<ds:datastoreItem xmlns:ds="http://schemas.openxmlformats.org/officeDocument/2006/customXml" ds:itemID="{4AD11230-3A0D-4543-91D6-4B70CBDDBB7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19029</TotalTime>
  <Words>5236</Words>
  <Application>Microsoft Office PowerPoint</Application>
  <PresentationFormat>Custom</PresentationFormat>
  <Paragraphs>537</Paragraphs>
  <Slides>77</Slides>
  <Notes>47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Beta_16-9_UK Ipsos componenets</vt:lpstr>
      <vt:lpstr>ISTRAŽIVANJE O JAVNO-PRIVATNOM DIJALOGU U SRBIJI</vt:lpstr>
      <vt:lpstr>Metodološke napomene</vt:lpstr>
      <vt:lpstr>STAVOVI O JPD</vt:lpstr>
      <vt:lpstr>PowerPoint Presentation</vt:lpstr>
      <vt:lpstr>Definisanje javno privatnog dijaloga</vt:lpstr>
      <vt:lpstr>Ocena dijaloga između privrede i države</vt:lpstr>
      <vt:lpstr>Upoznatost sa praksom javno-privatnog dijaloga u Srbiji</vt:lpstr>
      <vt:lpstr>Upoznatost sa praksom javno-privatnog dijaloga u Srbiji</vt:lpstr>
      <vt:lpstr>PowerPoint Presentation</vt:lpstr>
      <vt:lpstr>Zainteresovanost/otvorenost za JPD - samoprocena</vt:lpstr>
      <vt:lpstr>Zainteresovanost/otvorenost za JPD - samoprocena</vt:lpstr>
      <vt:lpstr>PowerPoint Presentation</vt:lpstr>
      <vt:lpstr>PowerPoint Presentation</vt:lpstr>
      <vt:lpstr>Ocena stanje u sledećim oblastima</vt:lpstr>
      <vt:lpstr>Ocena stanje u sledećim oblastima</vt:lpstr>
      <vt:lpstr>Ocena stanje u sledećim oblastima</vt:lpstr>
      <vt:lpstr>Ocena stanje u sledećim oblastima</vt:lpstr>
      <vt:lpstr>Ocena stanje u sledećim oblastima</vt:lpstr>
      <vt:lpstr>Ocena stanje u sledećim oblastima</vt:lpstr>
      <vt:lpstr>Slaganje sa sledećim stavovima u vezi JPD</vt:lpstr>
      <vt:lpstr>Slaganje sa sledećim stavovima u vezi JPD</vt:lpstr>
      <vt:lpstr>Poverenje u drugu stranu u dijalogu</vt:lpstr>
      <vt:lpstr>PowerPoint Presentation</vt:lpstr>
      <vt:lpstr>PowerPoint Presentation</vt:lpstr>
      <vt:lpstr>PowerPoint Presentation</vt:lpstr>
      <vt:lpstr>Razvijenost JPD sa javnim institucijama na različitim nivoima </vt:lpstr>
      <vt:lpstr>UČEŠĆE U JAVNO-PRIVATNOM DIJALOGU</vt:lpstr>
      <vt:lpstr>Članstvo u poslovnim udruženjima</vt:lpstr>
      <vt:lpstr>Uključenost u JPD</vt:lpstr>
      <vt:lpstr>PowerPoint Presentation</vt:lpstr>
      <vt:lpstr>Izmene propisa i konsultacije u okviru javnog sektora</vt:lpstr>
      <vt:lpstr>Razlozi usled kojih nisu organizovane javne rasprave, radne grupe ili konsultacije</vt:lpstr>
      <vt:lpstr>Komunikacija privrednika sa javnim sektorom</vt:lpstr>
      <vt:lpstr>Komunikacija udruženja sa javnim sektorom</vt:lpstr>
      <vt:lpstr>Najkorisniji oblici komunikacije sa javnim sektorom</vt:lpstr>
      <vt:lpstr>Najkorisniji oblici komunikacije sa javnim sektorom</vt:lpstr>
      <vt:lpstr>PowerPoint Presentation</vt:lpstr>
      <vt:lpstr>PowerPoint Presentation</vt:lpstr>
      <vt:lpstr>Najefikasnija faza za uspostavljanje JPD</vt:lpstr>
      <vt:lpstr>PowerPoint Presentation</vt:lpstr>
      <vt:lpstr>Upoznavanje sa mišljenjem privrede</vt:lpstr>
      <vt:lpstr>PowerPoint Presentation</vt:lpstr>
      <vt:lpstr>Saradnja sa predstavnicima privrede u poslednjih 12 meseci</vt:lpstr>
      <vt:lpstr>Dobijanje nacrta propisa na vreme</vt:lpstr>
      <vt:lpstr>Dobijanje nacrta propisa na vreme</vt:lpstr>
      <vt:lpstr>PowerPoint Presentation</vt:lpstr>
      <vt:lpstr>PowerPoint Presentation</vt:lpstr>
      <vt:lpstr>Davanje komentara na propis ili primenu propisa</vt:lpstr>
      <vt:lpstr>Odgovori na komentare na propis ili primenu propisa</vt:lpstr>
      <vt:lpstr>PowerPoint Presentation</vt:lpstr>
      <vt:lpstr>Reakcije na komentare</vt:lpstr>
      <vt:lpstr>Razlozi za nedavanje komentara</vt:lpstr>
      <vt:lpstr>PowerPoint Presentation</vt:lpstr>
      <vt:lpstr>Analiza očekivanih efekta predloženih izmena propisa na poslovanje</vt:lpstr>
      <vt:lpstr>Analiza očekivanih efekta predloženih izmena propisa na poslovanje</vt:lpstr>
      <vt:lpstr>Analiza efekata propisa</vt:lpstr>
      <vt:lpstr>PowerPoint Presentation</vt:lpstr>
      <vt:lpstr>PowerPoint Presentation</vt:lpstr>
      <vt:lpstr>PowerPoint Presentation</vt:lpstr>
      <vt:lpstr>Ujedinjeno nastupanje poslovnih udruženja</vt:lpstr>
      <vt:lpstr>Kapacitet poslovnih udruženja i zastupanje interesa članova </vt:lpstr>
      <vt:lpstr>Poziv udruženja svojim članovima na učešće u JPD</vt:lpstr>
      <vt:lpstr>Odziv članova na poziv udruženja za učešće u JPD</vt:lpstr>
      <vt:lpstr>Ocena kvaliteta komentara koje daje privreda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 BOLJEM  JAVNO-PRIVATNOM  DIJALOGU</vt:lpstr>
      <vt:lpstr>PowerPoint Presentation</vt:lpstr>
      <vt:lpstr>PowerPoint Presentation</vt:lpstr>
      <vt:lpstr>Koje su trenutno najveće prepreke u sprovođenju efikasnog JPD? </vt:lpstr>
      <vt:lpstr>PowerPoint Presentation</vt:lpstr>
      <vt:lpstr>ABOUT IPSOS</vt:lpstr>
    </vt:vector>
  </TitlesOfParts>
  <Company>Ipsos-Mori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Nurse</dc:creator>
  <cp:lastModifiedBy>Aleksandra Sekulovic</cp:lastModifiedBy>
  <cp:revision>830</cp:revision>
  <cp:lastPrinted>2015-09-11T09:30:55Z</cp:lastPrinted>
  <dcterms:created xsi:type="dcterms:W3CDTF">2015-11-12T13:27:05Z</dcterms:created>
  <dcterms:modified xsi:type="dcterms:W3CDTF">2020-12-16T07:49:41Z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0x010100CF364F0FEA3A894EB58C6D2880EEF625</vt:lpwstr>
  </property>
</Properties>
</file>